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Glacial Indifference Bold" charset="1" panose="00000800000000000000"/>
      <p:regular r:id="rId20"/>
    </p:embeddedFont>
    <p:embeddedFont>
      <p:font typeface="Glacial Indifference" charset="1" panose="00000000000000000000"/>
      <p:regular r:id="rId21"/>
    </p:embeddedFont>
    <p:embeddedFont>
      <p:font typeface="Calibri (MS)" charset="1" panose="020F0502020204030204"/>
      <p:regular r:id="rId22"/>
    </p:embeddedFont>
    <p:embeddedFont>
      <p:font typeface="Canva Sans" charset="1" panose="020B0503030501040103"/>
      <p:regular r:id="rId23"/>
    </p:embeddedFont>
    <p:embeddedFont>
      <p:font typeface="Canva Sans Bold" charset="1" panose="020B0803030501040103"/>
      <p:regular r:id="rId24"/>
    </p:embeddedFont>
    <p:embeddedFont>
      <p:font typeface="TT Bluescreens Bold" charset="1" panose="02000806040000020004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jpeg" Type="http://schemas.openxmlformats.org/officeDocument/2006/relationships/image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svg" Type="http://schemas.openxmlformats.org/officeDocument/2006/relationships/image"/><Relationship Id="rId11" Target="../media/image15.png" Type="http://schemas.openxmlformats.org/officeDocument/2006/relationships/image"/><Relationship Id="rId12" Target="../media/image16.png" Type="http://schemas.openxmlformats.org/officeDocument/2006/relationships/image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1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18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https://blacklandfarm.org" TargetMode="External" Type="http://schemas.openxmlformats.org/officeDocument/2006/relationships/hyperlink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https://lodgehill.org.uk/about-us/" TargetMode="External" Type="http://schemas.openxmlformats.org/officeDocument/2006/relationships/hyperlink"/><Relationship Id="rId12" Target="https://lodgehill.org.uk/about-us/" TargetMode="External" Type="http://schemas.openxmlformats.org/officeDocument/2006/relationships/hyperlink"/><Relationship Id="rId2" Target="https://blacklandfarm.org" TargetMode="External" Type="http://schemas.openxmlformats.org/officeDocument/2006/relationships/hyperlink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1.png" Type="http://schemas.openxmlformats.org/officeDocument/2006/relationships/image"/><Relationship Id="rId6" Target="../media/image2.svg" Type="http://schemas.openxmlformats.org/officeDocument/2006/relationships/image"/><Relationship Id="rId7" Target="../media/image19.png" Type="http://schemas.openxmlformats.org/officeDocument/2006/relationships/image"/><Relationship Id="rId8" Target="../media/image20.png" Type="http://schemas.openxmlformats.org/officeDocument/2006/relationships/image"/><Relationship Id="rId9" Target="../media/image2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24.png" Type="http://schemas.openxmlformats.org/officeDocument/2006/relationships/image"/><Relationship Id="rId8" Target="../media/image25.png" Type="http://schemas.openxmlformats.org/officeDocument/2006/relationships/image"/><Relationship Id="rId9" Target="https://drive.google.com/drive/folders/1q_-TCB0Xf1-5yAcKn15K371uS_7eaf5Q?usp=drive_link" TargetMode="External" Type="http://schemas.openxmlformats.org/officeDocument/2006/relationships/hyperlink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26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blacklandfarm.org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27.png" Type="http://schemas.openxmlformats.org/officeDocument/2006/relationships/image"/><Relationship Id="rId6" Target="../media/image28.svg" Type="http://schemas.openxmlformats.org/officeDocument/2006/relationships/image"/><Relationship Id="rId7" Target="../media/image3.png" Type="http://schemas.openxmlformats.org/officeDocument/2006/relationships/image"/><Relationship Id="rId8" Target="../media/image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79329" y="1112772"/>
            <a:ext cx="15431583" cy="7516707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1198248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72994" y="470347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3" y="0"/>
                </a:lnTo>
                <a:lnTo>
                  <a:pt x="2085663" y="1848420"/>
                </a:lnTo>
                <a:lnTo>
                  <a:pt x="0" y="18484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059071" y="3122560"/>
            <a:ext cx="5428270" cy="2881356"/>
          </a:xfrm>
          <a:custGeom>
            <a:avLst/>
            <a:gdLst/>
            <a:ahLst/>
            <a:cxnLst/>
            <a:rect r="r" b="b" t="t" l="l"/>
            <a:pathLst>
              <a:path h="2881356" w="5428270">
                <a:moveTo>
                  <a:pt x="0" y="0"/>
                </a:moveTo>
                <a:lnTo>
                  <a:pt x="5428269" y="0"/>
                </a:lnTo>
                <a:lnTo>
                  <a:pt x="5428269" y="2881357"/>
                </a:lnTo>
                <a:lnTo>
                  <a:pt x="0" y="288135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059071" y="6318242"/>
            <a:ext cx="5428270" cy="1231948"/>
          </a:xfrm>
          <a:custGeom>
            <a:avLst/>
            <a:gdLst/>
            <a:ahLst/>
            <a:cxnLst/>
            <a:rect r="r" b="b" t="t" l="l"/>
            <a:pathLst>
              <a:path h="1231948" w="5428270">
                <a:moveTo>
                  <a:pt x="0" y="0"/>
                </a:moveTo>
                <a:lnTo>
                  <a:pt x="5428269" y="0"/>
                </a:lnTo>
                <a:lnTo>
                  <a:pt x="5428269" y="1231947"/>
                </a:lnTo>
                <a:lnTo>
                  <a:pt x="0" y="123194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314452" y="2975249"/>
            <a:ext cx="3598759" cy="4574941"/>
          </a:xfrm>
          <a:custGeom>
            <a:avLst/>
            <a:gdLst/>
            <a:ahLst/>
            <a:cxnLst/>
            <a:rect r="r" b="b" t="t" l="l"/>
            <a:pathLst>
              <a:path h="4574941" w="3598759">
                <a:moveTo>
                  <a:pt x="0" y="0"/>
                </a:moveTo>
                <a:lnTo>
                  <a:pt x="3598759" y="0"/>
                </a:lnTo>
                <a:lnTo>
                  <a:pt x="3598759" y="4574940"/>
                </a:lnTo>
                <a:lnTo>
                  <a:pt x="0" y="457494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893251" y="3313892"/>
            <a:ext cx="4015290" cy="3897655"/>
          </a:xfrm>
          <a:custGeom>
            <a:avLst/>
            <a:gdLst/>
            <a:ahLst/>
            <a:cxnLst/>
            <a:rect r="r" b="b" t="t" l="l"/>
            <a:pathLst>
              <a:path h="3897655" w="4015290">
                <a:moveTo>
                  <a:pt x="0" y="0"/>
                </a:moveTo>
                <a:lnTo>
                  <a:pt x="4015290" y="0"/>
                </a:lnTo>
                <a:lnTo>
                  <a:pt x="4015290" y="3897654"/>
                </a:lnTo>
                <a:lnTo>
                  <a:pt x="0" y="389765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532671" y="8883226"/>
            <a:ext cx="15124898" cy="10616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85"/>
              </a:lnSpc>
              <a:spcBef>
                <a:spcPct val="0"/>
              </a:spcBef>
            </a:pPr>
            <a:r>
              <a:rPr lang="en-US" b="true" sz="6204" spc="-198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Thursday 18</a:t>
            </a:r>
            <a:r>
              <a:rPr lang="en-US" b="true" sz="6204" spc="-198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th</a:t>
            </a:r>
            <a:r>
              <a:rPr lang="en-US" b="true" sz="6204" spc="-198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- Friday 19</a:t>
            </a:r>
            <a:r>
              <a:rPr lang="en-US" b="true" sz="6204" spc="-198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th</a:t>
            </a:r>
            <a:r>
              <a:rPr lang="en-US" b="true" sz="6204" spc="-198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September 2025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867804" y="1688605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4AF28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715825" y="1831134"/>
            <a:ext cx="15247757" cy="7427166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1198248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72994" y="470347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3" y="0"/>
                </a:lnTo>
                <a:lnTo>
                  <a:pt x="2085663" y="1848420"/>
                </a:lnTo>
                <a:lnTo>
                  <a:pt x="0" y="18484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696786" y="2138942"/>
            <a:ext cx="8894428" cy="6859828"/>
          </a:xfrm>
          <a:custGeom>
            <a:avLst/>
            <a:gdLst/>
            <a:ahLst/>
            <a:cxnLst/>
            <a:rect r="r" b="b" t="t" l="l"/>
            <a:pathLst>
              <a:path h="6859828" w="8894428">
                <a:moveTo>
                  <a:pt x="0" y="0"/>
                </a:moveTo>
                <a:lnTo>
                  <a:pt x="8894428" y="0"/>
                </a:lnTo>
                <a:lnTo>
                  <a:pt x="8894428" y="6859828"/>
                </a:lnTo>
                <a:lnTo>
                  <a:pt x="0" y="685982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883728" y="578362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10412" y="9366654"/>
            <a:ext cx="15667176" cy="614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79"/>
              </a:lnSpc>
              <a:spcBef>
                <a:spcPct val="0"/>
              </a:spcBef>
            </a:pPr>
            <a:r>
              <a:rPr lang="en-US" b="true" sz="3557" spc="-113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</a:t>
            </a:r>
            <a:r>
              <a:rPr lang="en-US" b="true" sz="3557" spc="-113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dge Hill Centre, London Road, Watersfield, Pulborough, West Sussex RH20 1LZ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715825" y="1831134"/>
            <a:ext cx="15247757" cy="7427166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1198248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72994" y="470347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3" y="0"/>
                </a:lnTo>
                <a:lnTo>
                  <a:pt x="2085663" y="1848420"/>
                </a:lnTo>
                <a:lnTo>
                  <a:pt x="0" y="18484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116671" y="3893750"/>
            <a:ext cx="14054658" cy="41760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01"/>
              </a:lnSpc>
            </a:pPr>
            <a:r>
              <a:rPr lang="en-US" sz="4715" spc="-15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Please drop off and collect from Lodge Hill main reception.</a:t>
            </a:r>
          </a:p>
          <a:p>
            <a:pPr algn="ctr">
              <a:lnSpc>
                <a:spcPts val="6601"/>
              </a:lnSpc>
            </a:pPr>
          </a:p>
          <a:p>
            <a:pPr algn="l">
              <a:lnSpc>
                <a:spcPts val="6601"/>
              </a:lnSpc>
            </a:pPr>
            <a:r>
              <a:rPr lang="en-US" sz="4715" spc="-15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Arrive:</a:t>
            </a:r>
            <a:r>
              <a:rPr lang="en-US" sz="4715" spc="-150" b="true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715" spc="-15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Thursday 18</a:t>
            </a:r>
            <a:r>
              <a:rPr lang="en-US" sz="4715" spc="-15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</a:t>
            </a:r>
            <a:r>
              <a:rPr lang="en-US" sz="4715" spc="-15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September at 10am  </a:t>
            </a:r>
          </a:p>
          <a:p>
            <a:pPr algn="l">
              <a:lnSpc>
                <a:spcPts val="6601"/>
              </a:lnSpc>
            </a:pPr>
          </a:p>
          <a:p>
            <a:pPr algn="l">
              <a:lnSpc>
                <a:spcPts val="6601"/>
              </a:lnSpc>
              <a:spcBef>
                <a:spcPct val="0"/>
              </a:spcBef>
            </a:pPr>
            <a:r>
              <a:rPr lang="en-US" sz="4715" spc="-15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Collect: Friday 19th September at 2:30pm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2813088" y="5000182"/>
            <a:ext cx="5150120" cy="3370381"/>
          </a:xfrm>
          <a:custGeom>
            <a:avLst/>
            <a:gdLst/>
            <a:ahLst/>
            <a:cxnLst/>
            <a:rect r="r" b="b" t="t" l="l"/>
            <a:pathLst>
              <a:path h="3370381" w="5150120">
                <a:moveTo>
                  <a:pt x="0" y="0"/>
                </a:moveTo>
                <a:lnTo>
                  <a:pt x="5150120" y="0"/>
                </a:lnTo>
                <a:lnTo>
                  <a:pt x="5150120" y="3370381"/>
                </a:lnTo>
                <a:lnTo>
                  <a:pt x="0" y="3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310412" y="9366654"/>
            <a:ext cx="15667176" cy="614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79"/>
              </a:lnSpc>
              <a:spcBef>
                <a:spcPct val="0"/>
              </a:spcBef>
            </a:pPr>
            <a:r>
              <a:rPr lang="en-US" b="true" sz="3557" spc="-113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</a:t>
            </a:r>
            <a:r>
              <a:rPr lang="en-US" b="true" sz="3557" spc="-113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dge Hill Centre, London Road, Watersfield, Pulborough, West Sussex RH20 1LZ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462391" y="2005592"/>
            <a:ext cx="8150275" cy="11203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21"/>
              </a:lnSpc>
              <a:spcBef>
                <a:spcPct val="0"/>
              </a:spcBef>
            </a:pPr>
            <a:r>
              <a:rPr lang="en-US" b="true" sz="6515" spc="-208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Drop off and collection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883728" y="578362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06098" y="1698113"/>
            <a:ext cx="15667211" cy="7631482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1198248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72994" y="470347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3" y="0"/>
                </a:lnTo>
                <a:lnTo>
                  <a:pt x="2085663" y="1848420"/>
                </a:lnTo>
                <a:lnTo>
                  <a:pt x="0" y="18484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181659" y="3925694"/>
            <a:ext cx="2221288" cy="2391561"/>
          </a:xfrm>
          <a:custGeom>
            <a:avLst/>
            <a:gdLst/>
            <a:ahLst/>
            <a:cxnLst/>
            <a:rect r="r" b="b" t="t" l="l"/>
            <a:pathLst>
              <a:path h="2391561" w="2221288">
                <a:moveTo>
                  <a:pt x="0" y="0"/>
                </a:moveTo>
                <a:lnTo>
                  <a:pt x="2221288" y="0"/>
                </a:lnTo>
                <a:lnTo>
                  <a:pt x="2221288" y="2391561"/>
                </a:lnTo>
                <a:lnTo>
                  <a:pt x="0" y="239156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541600" y="3969745"/>
            <a:ext cx="1901483" cy="2347510"/>
          </a:xfrm>
          <a:custGeom>
            <a:avLst/>
            <a:gdLst/>
            <a:ahLst/>
            <a:cxnLst/>
            <a:rect r="r" b="b" t="t" l="l"/>
            <a:pathLst>
              <a:path h="2347510" w="1901483">
                <a:moveTo>
                  <a:pt x="0" y="0"/>
                </a:moveTo>
                <a:lnTo>
                  <a:pt x="1901483" y="0"/>
                </a:lnTo>
                <a:lnTo>
                  <a:pt x="1901483" y="2347510"/>
                </a:lnTo>
                <a:lnTo>
                  <a:pt x="0" y="234751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326190" y="8824197"/>
            <a:ext cx="13990209" cy="3987209"/>
          </a:xfrm>
          <a:custGeom>
            <a:avLst/>
            <a:gdLst/>
            <a:ahLst/>
            <a:cxnLst/>
            <a:rect r="r" b="b" t="t" l="l"/>
            <a:pathLst>
              <a:path h="3987209" w="13990209">
                <a:moveTo>
                  <a:pt x="0" y="0"/>
                </a:moveTo>
                <a:lnTo>
                  <a:pt x="13990209" y="0"/>
                </a:lnTo>
                <a:lnTo>
                  <a:pt x="13990209" y="3987209"/>
                </a:lnTo>
                <a:lnTo>
                  <a:pt x="0" y="39872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079975" y="3952754"/>
            <a:ext cx="1797112" cy="2337440"/>
          </a:xfrm>
          <a:custGeom>
            <a:avLst/>
            <a:gdLst/>
            <a:ahLst/>
            <a:cxnLst/>
            <a:rect r="r" b="b" t="t" l="l"/>
            <a:pathLst>
              <a:path h="2337440" w="1797112">
                <a:moveTo>
                  <a:pt x="0" y="0"/>
                </a:moveTo>
                <a:lnTo>
                  <a:pt x="1797112" y="0"/>
                </a:lnTo>
                <a:lnTo>
                  <a:pt x="1797112" y="2337440"/>
                </a:lnTo>
                <a:lnTo>
                  <a:pt x="0" y="233744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0672" t="0" r="-9389" b="-19717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292629" y="4000956"/>
            <a:ext cx="2025423" cy="2289239"/>
          </a:xfrm>
          <a:custGeom>
            <a:avLst/>
            <a:gdLst/>
            <a:ahLst/>
            <a:cxnLst/>
            <a:rect r="r" b="b" t="t" l="l"/>
            <a:pathLst>
              <a:path h="2289239" w="2025423">
                <a:moveTo>
                  <a:pt x="0" y="0"/>
                </a:moveTo>
                <a:lnTo>
                  <a:pt x="2025423" y="0"/>
                </a:lnTo>
                <a:lnTo>
                  <a:pt x="2025423" y="2289238"/>
                </a:lnTo>
                <a:lnTo>
                  <a:pt x="0" y="228923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091564" y="7793178"/>
            <a:ext cx="10891928" cy="5988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5"/>
              </a:lnSpc>
              <a:spcBef>
                <a:spcPct val="0"/>
              </a:spcBef>
            </a:pPr>
            <a:r>
              <a:rPr lang="en-US" sz="3496" spc="-1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All Lodge Hill Staff are first aid trained.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040266" y="2090937"/>
            <a:ext cx="4994523" cy="11203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21"/>
              </a:lnSpc>
              <a:spcBef>
                <a:spcPct val="0"/>
              </a:spcBef>
            </a:pPr>
            <a:r>
              <a:rPr lang="en-US" b="true" sz="6515" spc="-208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Who is going?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883728" y="578362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395137" y="8814672"/>
            <a:ext cx="11889135" cy="14435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81"/>
              </a:lnSpc>
              <a:spcBef>
                <a:spcPct val="0"/>
              </a:spcBef>
            </a:pPr>
            <a:r>
              <a:rPr lang="en-US" sz="3915" spc="-125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If you need to reach us, please contact the school office. </a:t>
            </a:r>
          </a:p>
          <a:p>
            <a:pPr algn="ctr">
              <a:lnSpc>
                <a:spcPts val="5481"/>
              </a:lnSpc>
              <a:spcBef>
                <a:spcPct val="0"/>
              </a:spcBef>
            </a:pPr>
            <a:r>
              <a:rPr lang="en-US" sz="3915" spc="-125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If we need to contact you, you will receive a call from the office.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139871" y="6593658"/>
            <a:ext cx="2330939" cy="5988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5"/>
              </a:lnSpc>
              <a:spcBef>
                <a:spcPct val="0"/>
              </a:spcBef>
            </a:pPr>
            <a:r>
              <a:rPr lang="en-US" sz="3496" spc="-1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Mr Fiveash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813061" y="6546321"/>
            <a:ext cx="2330939" cy="5988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5"/>
              </a:lnSpc>
              <a:spcBef>
                <a:spcPct val="0"/>
              </a:spcBef>
            </a:pPr>
            <a:r>
              <a:rPr lang="en-US" sz="3496" spc="-1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Mrs Trench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126834" y="6546321"/>
            <a:ext cx="2330939" cy="5988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5"/>
              </a:lnSpc>
              <a:spcBef>
                <a:spcPct val="0"/>
              </a:spcBef>
            </a:pPr>
            <a:r>
              <a:rPr lang="en-US" sz="3496" spc="-1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Miss Parsons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3326872" y="6546321"/>
            <a:ext cx="2330939" cy="5988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5"/>
              </a:lnSpc>
              <a:spcBef>
                <a:spcPct val="0"/>
              </a:spcBef>
            </a:pPr>
            <a:r>
              <a:rPr lang="en-US" sz="3496" spc="-1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Miss Price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57916" y="1784052"/>
            <a:ext cx="16772169" cy="8169705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1198248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45600" y="613666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3" y="0"/>
                </a:lnTo>
                <a:lnTo>
                  <a:pt x="2085663" y="1848419"/>
                </a:lnTo>
                <a:lnTo>
                  <a:pt x="0" y="184841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955913" y="3728929"/>
            <a:ext cx="4884927" cy="4768156"/>
          </a:xfrm>
          <a:custGeom>
            <a:avLst/>
            <a:gdLst/>
            <a:ahLst/>
            <a:cxnLst/>
            <a:rect r="r" b="b" t="t" l="l"/>
            <a:pathLst>
              <a:path h="4768156" w="4884927">
                <a:moveTo>
                  <a:pt x="0" y="0"/>
                </a:moveTo>
                <a:lnTo>
                  <a:pt x="4884927" y="0"/>
                </a:lnTo>
                <a:lnTo>
                  <a:pt x="4884927" y="4768155"/>
                </a:lnTo>
                <a:lnTo>
                  <a:pt x="0" y="476815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804257" y="2005592"/>
            <a:ext cx="4890046" cy="10956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07"/>
              </a:lnSpc>
              <a:spcBef>
                <a:spcPct val="0"/>
              </a:spcBef>
            </a:pPr>
            <a:r>
              <a:rPr lang="en-US" b="true" sz="6362" spc="-203">
                <a:solidFill>
                  <a:srgbClr val="377B4A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Hardwick Hall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588431" y="3473282"/>
            <a:ext cx="10040843" cy="52127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06571" indent="-353286" lvl="1">
              <a:lnSpc>
                <a:spcPts val="4581"/>
              </a:lnSpc>
              <a:buFont typeface="Arial"/>
              <a:buChar char="•"/>
            </a:pPr>
            <a:r>
              <a:rPr lang="en-US" sz="3272" spc="-104">
                <a:solidFill>
                  <a:srgbClr val="377B4A"/>
                </a:solidFill>
                <a:latin typeface="Canva Sans"/>
                <a:ea typeface="Canva Sans"/>
                <a:cs typeface="Canva Sans"/>
                <a:sym typeface="Canva Sans"/>
              </a:rPr>
              <a:t>O</a:t>
            </a:r>
            <a:r>
              <a:rPr lang="en-US" sz="3272" spc="-104">
                <a:solidFill>
                  <a:srgbClr val="377B4A"/>
                </a:solidFill>
                <a:latin typeface="Canva Sans"/>
                <a:ea typeface="Canva Sans"/>
                <a:cs typeface="Canva Sans"/>
                <a:sym typeface="Canva Sans"/>
              </a:rPr>
              <a:t>ur main catered accommodation sleeping up to 135 guests across 27 bedrooms over 3 floors in dormitory style bedrooms. </a:t>
            </a:r>
          </a:p>
          <a:p>
            <a:pPr algn="l" marL="706571" indent="-353286" lvl="1">
              <a:lnSpc>
                <a:spcPts val="4581"/>
              </a:lnSpc>
              <a:buFont typeface="Arial"/>
              <a:buChar char="•"/>
            </a:pPr>
            <a:r>
              <a:rPr lang="en-US" sz="3272" spc="-104">
                <a:solidFill>
                  <a:srgbClr val="377B4A"/>
                </a:solidFill>
                <a:latin typeface="Canva Sans"/>
                <a:ea typeface="Canva Sans"/>
                <a:cs typeface="Canva Sans"/>
                <a:sym typeface="Canva Sans"/>
              </a:rPr>
              <a:t>All rooms have their own sinks and include access to one of our 14 shower rooms provided.</a:t>
            </a:r>
          </a:p>
          <a:p>
            <a:pPr algn="l" marL="706571" indent="-353286" lvl="1">
              <a:lnSpc>
                <a:spcPts val="4581"/>
              </a:lnSpc>
              <a:buFont typeface="Arial"/>
              <a:buChar char="•"/>
            </a:pPr>
            <a:r>
              <a:rPr lang="en-US" sz="3272" spc="-104">
                <a:solidFill>
                  <a:srgbClr val="377B4A"/>
                </a:solidFill>
                <a:latin typeface="Canva Sans"/>
                <a:ea typeface="Canva Sans"/>
                <a:cs typeface="Canva Sans"/>
                <a:sym typeface="Canva Sans"/>
              </a:rPr>
              <a:t>Access to our bedroom floor is via a card system.</a:t>
            </a:r>
          </a:p>
          <a:p>
            <a:pPr algn="l" marL="706571" indent="-353286" lvl="1">
              <a:lnSpc>
                <a:spcPts val="4581"/>
              </a:lnSpc>
              <a:buFont typeface="Arial"/>
              <a:buChar char="•"/>
            </a:pPr>
            <a:r>
              <a:rPr lang="en-US" b="true" sz="3272" spc="-104">
                <a:solidFill>
                  <a:srgbClr val="377B4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Bedding is not provided</a:t>
            </a:r>
            <a:r>
              <a:rPr lang="en-US" sz="3272" spc="-104">
                <a:solidFill>
                  <a:srgbClr val="377B4A"/>
                </a:solidFill>
                <a:latin typeface="Canva Sans"/>
                <a:ea typeface="Canva Sans"/>
                <a:cs typeface="Canva Sans"/>
                <a:sym typeface="Canva Sans"/>
              </a:rPr>
              <a:t>! You will need to bring a sleeping bag (or duvet and bottom sheet) and a pillow case with you along with your own towel.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883728" y="578362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6879" y="1801954"/>
            <a:ext cx="16044579" cy="7815297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1198248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54047" y="470347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4" y="0"/>
                </a:lnTo>
                <a:lnTo>
                  <a:pt x="2085664" y="1848420"/>
                </a:lnTo>
                <a:lnTo>
                  <a:pt x="0" y="18484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057957" y="5143500"/>
            <a:ext cx="13258442" cy="4839331"/>
          </a:xfrm>
          <a:custGeom>
            <a:avLst/>
            <a:gdLst/>
            <a:ahLst/>
            <a:cxnLst/>
            <a:rect r="r" b="b" t="t" l="l"/>
            <a:pathLst>
              <a:path h="4839331" w="13258442">
                <a:moveTo>
                  <a:pt x="0" y="0"/>
                </a:moveTo>
                <a:lnTo>
                  <a:pt x="13258442" y="0"/>
                </a:lnTo>
                <a:lnTo>
                  <a:pt x="13258442" y="4839331"/>
                </a:lnTo>
                <a:lnTo>
                  <a:pt x="0" y="483933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70090" y="8953149"/>
            <a:ext cx="1799712" cy="11853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7"/>
              </a:lnSpc>
              <a:spcBef>
                <a:spcPct val="0"/>
              </a:spcBef>
            </a:pPr>
            <a:r>
              <a:rPr lang="en-US" b="true" sz="6862" spc="-219">
                <a:solidFill>
                  <a:srgbClr val="FBCB5C"/>
                </a:solidFill>
                <a:latin typeface="TT Bluescreens Bold"/>
                <a:ea typeface="TT Bluescreens Bold"/>
                <a:cs typeface="TT Bluescreens Bold"/>
                <a:sym typeface="TT Bluescreens Bold"/>
              </a:rPr>
              <a:t>Top Floor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399604" y="2252092"/>
            <a:ext cx="14239130" cy="32461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63392" indent="-331696" lvl="1">
              <a:lnSpc>
                <a:spcPts val="4301"/>
              </a:lnSpc>
              <a:buFont typeface="Arial"/>
              <a:buChar char="•"/>
            </a:pPr>
            <a:r>
              <a:rPr lang="en-US" sz="3072" spc="-98">
                <a:solidFill>
                  <a:srgbClr val="377B4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Top floor of the main building sleeps 46 children across 9 rooms</a:t>
            </a:r>
          </a:p>
          <a:p>
            <a:pPr algn="l" marL="663392" indent="-331696" lvl="1">
              <a:lnSpc>
                <a:spcPts val="4301"/>
              </a:lnSpc>
              <a:buFont typeface="Arial"/>
              <a:buChar char="•"/>
            </a:pPr>
            <a:r>
              <a:rPr lang="en-US" sz="3072" spc="-98">
                <a:solidFill>
                  <a:srgbClr val="377B4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Room sizes range from 3–8 children</a:t>
            </a:r>
          </a:p>
          <a:p>
            <a:pPr algn="l" marL="663392" indent="-331696" lvl="1">
              <a:lnSpc>
                <a:spcPts val="4301"/>
              </a:lnSpc>
              <a:buFont typeface="Arial"/>
              <a:buChar char="•"/>
            </a:pPr>
            <a:r>
              <a:rPr lang="en-US" sz="3072" spc="-98">
                <a:solidFill>
                  <a:srgbClr val="377B4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Separate rooms for girls and boys</a:t>
            </a:r>
          </a:p>
          <a:p>
            <a:pPr algn="l" marL="663392" indent="-331696" lvl="1">
              <a:lnSpc>
                <a:spcPts val="4301"/>
              </a:lnSpc>
              <a:buFont typeface="Arial"/>
              <a:buChar char="•"/>
            </a:pPr>
            <a:r>
              <a:rPr lang="en-US" sz="3072" spc="-98">
                <a:solidFill>
                  <a:srgbClr val="377B4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Children can list 3 friends they’d like to share with. We ensure they are with at least one of their chosen friends</a:t>
            </a:r>
          </a:p>
          <a:p>
            <a:pPr algn="l">
              <a:lnSpc>
                <a:spcPts val="4301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2883728" y="578362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02281" y="290523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4" y="0"/>
                </a:lnTo>
                <a:lnTo>
                  <a:pt x="2085664" y="1848419"/>
                </a:lnTo>
                <a:lnTo>
                  <a:pt x="0" y="18484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316399" y="-1198248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50650" y="368946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127345" y="1574421"/>
            <a:ext cx="16358563" cy="7968238"/>
            <a:chOff x="0" y="0"/>
            <a:chExt cx="12452338" cy="6065520"/>
          </a:xfrm>
        </p:grpSpPr>
        <p:sp>
          <p:nvSpPr>
            <p:cNvPr name="Freeform 6" id="6">
              <a:hlinkClick r:id="rId6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7927880" y="1884647"/>
            <a:ext cx="2948583" cy="987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67"/>
              </a:lnSpc>
              <a:spcBef>
                <a:spcPct val="0"/>
              </a:spcBef>
            </a:pPr>
            <a:r>
              <a:rPr lang="en-US" b="true" sz="5762" spc="-184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Activities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55195" y="3319430"/>
            <a:ext cx="14893954" cy="3804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77238" indent="-388619" lvl="1">
              <a:lnSpc>
                <a:spcPts val="5039"/>
              </a:lnSpc>
              <a:buFont typeface="Arial"/>
              <a:buChar char="•"/>
            </a:pPr>
            <a:r>
              <a:rPr lang="en-US" sz="3599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Chil</a:t>
            </a:r>
            <a:r>
              <a:rPr lang="en-US" sz="3599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dren will be split into two groups for activities.</a:t>
            </a:r>
          </a:p>
          <a:p>
            <a:pPr algn="l" marL="777238" indent="-388619" lvl="1">
              <a:lnSpc>
                <a:spcPts val="5039"/>
              </a:lnSpc>
              <a:buFont typeface="Arial"/>
              <a:buChar char="•"/>
            </a:pPr>
            <a:r>
              <a:rPr lang="en-US" sz="3599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Both groups will complete the same activities on the same day (just in a different order).</a:t>
            </a:r>
          </a:p>
          <a:p>
            <a:pPr algn="l" marL="777238" indent="-388619" lvl="1">
              <a:lnSpc>
                <a:spcPts val="5039"/>
              </a:lnSpc>
              <a:buFont typeface="Arial"/>
              <a:buChar char="•"/>
            </a:pPr>
            <a:r>
              <a:rPr lang="en-US" sz="3599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Activities have been chosen to be different from the Year 6 residential. </a:t>
            </a:r>
            <a:r>
              <a:rPr lang="en-US" sz="3599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Selected activities e</a:t>
            </a:r>
            <a:r>
              <a:rPr lang="en-US" sz="3599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nsure this trip is a great introduction and avoids any repetition.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60422" y="1767582"/>
            <a:ext cx="16358563" cy="7968238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93181" y="290523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4" y="0"/>
                </a:lnTo>
                <a:lnTo>
                  <a:pt x="2085664" y="1848419"/>
                </a:lnTo>
                <a:lnTo>
                  <a:pt x="0" y="18484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16399" y="-1198248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397294" y="6421617"/>
            <a:ext cx="2923148" cy="2109488"/>
          </a:xfrm>
          <a:custGeom>
            <a:avLst/>
            <a:gdLst/>
            <a:ahLst/>
            <a:cxnLst/>
            <a:rect r="r" b="b" t="t" l="l"/>
            <a:pathLst>
              <a:path h="2109488" w="2923148">
                <a:moveTo>
                  <a:pt x="0" y="0"/>
                </a:moveTo>
                <a:lnTo>
                  <a:pt x="2923148" y="0"/>
                </a:lnTo>
                <a:lnTo>
                  <a:pt x="2923148" y="2109488"/>
                </a:lnTo>
                <a:lnTo>
                  <a:pt x="0" y="210948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493308" y="3061014"/>
            <a:ext cx="2731120" cy="2338262"/>
          </a:xfrm>
          <a:custGeom>
            <a:avLst/>
            <a:gdLst/>
            <a:ahLst/>
            <a:cxnLst/>
            <a:rect r="r" b="b" t="t" l="l"/>
            <a:pathLst>
              <a:path h="2338262" w="2731120">
                <a:moveTo>
                  <a:pt x="0" y="0"/>
                </a:moveTo>
                <a:lnTo>
                  <a:pt x="2731120" y="0"/>
                </a:lnTo>
                <a:lnTo>
                  <a:pt x="2731120" y="2338262"/>
                </a:lnTo>
                <a:lnTo>
                  <a:pt x="0" y="233826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829363" y="6038035"/>
            <a:ext cx="2711480" cy="2493070"/>
          </a:xfrm>
          <a:custGeom>
            <a:avLst/>
            <a:gdLst/>
            <a:ahLst/>
            <a:cxnLst/>
            <a:rect r="r" b="b" t="t" l="l"/>
            <a:pathLst>
              <a:path h="2493070" w="2711480">
                <a:moveTo>
                  <a:pt x="0" y="0"/>
                </a:moveTo>
                <a:lnTo>
                  <a:pt x="2711480" y="0"/>
                </a:lnTo>
                <a:lnTo>
                  <a:pt x="2711480" y="2493070"/>
                </a:lnTo>
                <a:lnTo>
                  <a:pt x="0" y="249307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118178" y="2843269"/>
            <a:ext cx="2133849" cy="2500075"/>
          </a:xfrm>
          <a:custGeom>
            <a:avLst/>
            <a:gdLst/>
            <a:ahLst/>
            <a:cxnLst/>
            <a:rect r="r" b="b" t="t" l="l"/>
            <a:pathLst>
              <a:path h="2500075" w="2133849">
                <a:moveTo>
                  <a:pt x="0" y="0"/>
                </a:moveTo>
                <a:lnTo>
                  <a:pt x="2133849" y="0"/>
                </a:lnTo>
                <a:lnTo>
                  <a:pt x="2133849" y="2500076"/>
                </a:lnTo>
                <a:lnTo>
                  <a:pt x="0" y="250007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0632" t="-49779" r="-20274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543476" y="8723132"/>
            <a:ext cx="7201049" cy="8308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81"/>
              </a:lnSpc>
              <a:spcBef>
                <a:spcPct val="0"/>
              </a:spcBef>
            </a:pPr>
            <a:r>
              <a:rPr lang="en-US" sz="4415" spc="-141" u="sng">
                <a:solidFill>
                  <a:srgbClr val="0D7444"/>
                </a:solidFill>
                <a:latin typeface="Calibri (MS)"/>
                <a:ea typeface="Calibri (MS)"/>
                <a:cs typeface="Calibri (MS)"/>
                <a:sym typeface="Calibri (MS)"/>
                <a:hlinkClick r:id="rId11" tooltip="https://lodgehill.org.uk/about-us/"/>
              </a:rPr>
              <a:t>https://lodgehill.org.uk/about-us/</a:t>
            </a:r>
            <a:r>
              <a:rPr lang="en-US" sz="4415" spc="-141" u="sng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  <a:hlinkClick r:id="rId12" tooltip="https://lodgehill.org.uk/about-us/"/>
              </a:rPr>
              <a:t>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883728" y="578362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536013" y="2276446"/>
            <a:ext cx="645368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Low Ropes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32027" y="5685026"/>
            <a:ext cx="645368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Shelter Building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069731" y="2081904"/>
            <a:ext cx="645368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Low Zip Line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958261" y="5276670"/>
            <a:ext cx="645368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Sno-Tubing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927880" y="1884647"/>
            <a:ext cx="2948583" cy="987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67"/>
              </a:lnSpc>
              <a:spcBef>
                <a:spcPct val="0"/>
              </a:spcBef>
            </a:pPr>
            <a:r>
              <a:rPr lang="en-US" b="true" sz="5762" spc="-184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Activities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76072" y="1998947"/>
            <a:ext cx="16383228" cy="7980252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802590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883728" y="578362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672994" y="470347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3" y="0"/>
                </a:lnTo>
                <a:lnTo>
                  <a:pt x="2085663" y="1848420"/>
                </a:lnTo>
                <a:lnTo>
                  <a:pt x="0" y="18484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892647" y="3300765"/>
            <a:ext cx="6868567" cy="61575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Thursday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10:00am            Arrival &amp; unpack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11:00 - 12:30    First activity 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12:30 - 13:45     Lunch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1:15 - 2:45pm    Second activity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2:30pm               Snack 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3:00pm              Teacher led activity 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5:00pm              Downtime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6:00pm              Dinner 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7:30 - 9:00pm  Evening activity 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9:00pm             Get ready for bed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877492" y="2107587"/>
            <a:ext cx="4924425" cy="987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67"/>
              </a:lnSpc>
              <a:spcBef>
                <a:spcPct val="0"/>
              </a:spcBef>
            </a:pPr>
            <a:r>
              <a:rPr lang="en-US" b="true" sz="5762" spc="-184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Daily Timetable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339704" y="3300765"/>
            <a:ext cx="6898481" cy="50336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Friday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8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:00am                Breakfast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8:45am                 Pack up bedrooms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9:15 - 10:30am  First activity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10:45am              Morning break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11:00am              Second activity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12:30pm              Lunch 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1:30pm                Teacher led activity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2:30pm                Collection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46393" y="2536765"/>
            <a:ext cx="17282597" cy="7388310"/>
          </a:xfrm>
          <a:custGeom>
            <a:avLst/>
            <a:gdLst/>
            <a:ahLst/>
            <a:cxnLst/>
            <a:rect r="r" b="b" t="t" l="l"/>
            <a:pathLst>
              <a:path h="7388310" w="17282597">
                <a:moveTo>
                  <a:pt x="0" y="0"/>
                </a:moveTo>
                <a:lnTo>
                  <a:pt x="17282597" y="0"/>
                </a:lnTo>
                <a:lnTo>
                  <a:pt x="17282597" y="7388310"/>
                </a:lnTo>
                <a:lnTo>
                  <a:pt x="0" y="73883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463535" y="1460121"/>
            <a:ext cx="4020592" cy="987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67"/>
              </a:lnSpc>
              <a:spcBef>
                <a:spcPct val="0"/>
              </a:spcBef>
            </a:pPr>
            <a:r>
              <a:rPr lang="en-US" b="true" sz="5762" spc="-184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Activity Map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402281" y="290523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4" y="0"/>
                </a:lnTo>
                <a:lnTo>
                  <a:pt x="2085664" y="1848419"/>
                </a:lnTo>
                <a:lnTo>
                  <a:pt x="0" y="18484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16399" y="-1198248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850650" y="368946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8090" y="1698113"/>
            <a:ext cx="16383228" cy="7980252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802590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72994" y="470347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3" y="0"/>
                </a:lnTo>
                <a:lnTo>
                  <a:pt x="2085663" y="1848420"/>
                </a:lnTo>
                <a:lnTo>
                  <a:pt x="0" y="18484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356788" y="3240714"/>
            <a:ext cx="14300666" cy="4180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A separate Google Drive folder has been set up just for Year 5 residential photos - click the link below.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Only Year 5 parents will be given access to the link.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A few “token” photos will be shared on social media.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The Drive ensures you can see a wider range of photos without us needing to worry about permissions.</a:t>
            </a:r>
          </a:p>
          <a:p>
            <a:pPr algn="ctr">
              <a:lnSpc>
                <a:spcPts val="4759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480055" y="7275291"/>
            <a:ext cx="4557205" cy="2685685"/>
          </a:xfrm>
          <a:custGeom>
            <a:avLst/>
            <a:gdLst/>
            <a:ahLst/>
            <a:cxnLst/>
            <a:rect r="r" b="b" t="t" l="l"/>
            <a:pathLst>
              <a:path h="2685685" w="4557205">
                <a:moveTo>
                  <a:pt x="0" y="0"/>
                </a:moveTo>
                <a:lnTo>
                  <a:pt x="4557205" y="0"/>
                </a:lnTo>
                <a:lnTo>
                  <a:pt x="4557205" y="2685684"/>
                </a:lnTo>
                <a:lnTo>
                  <a:pt x="0" y="268568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573046" y="7092549"/>
            <a:ext cx="4363931" cy="2868426"/>
          </a:xfrm>
          <a:custGeom>
            <a:avLst/>
            <a:gdLst/>
            <a:ahLst/>
            <a:cxnLst/>
            <a:rect r="r" b="b" t="t" l="l"/>
            <a:pathLst>
              <a:path h="2868426" w="4363931">
                <a:moveTo>
                  <a:pt x="0" y="0"/>
                </a:moveTo>
                <a:lnTo>
                  <a:pt x="4363931" y="0"/>
                </a:lnTo>
                <a:lnTo>
                  <a:pt x="4363931" y="2868426"/>
                </a:lnTo>
                <a:lnTo>
                  <a:pt x="0" y="286842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883728" y="415668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378742" y="8203230"/>
            <a:ext cx="9921925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9" tooltip="https://drive.google.com/drive/folders/1q_-TCB0Xf1-5yAcKn15K371uS_7eaf5Q?usp=drive_link"/>
              </a:rPr>
              <a:t>Google Drive link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082111" y="1763733"/>
            <a:ext cx="2123777" cy="987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67"/>
              </a:lnSpc>
              <a:spcBef>
                <a:spcPct val="0"/>
              </a:spcBef>
            </a:pPr>
            <a:r>
              <a:rPr lang="en-US" b="true" sz="5762" spc="-184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Photos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17190" y="1423354"/>
            <a:ext cx="16917635" cy="8240562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802590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18206" y="104490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3" y="0"/>
                </a:lnTo>
                <a:lnTo>
                  <a:pt x="2085663" y="1848420"/>
                </a:lnTo>
                <a:lnTo>
                  <a:pt x="0" y="18484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340864" y="2820284"/>
            <a:ext cx="14688480" cy="6719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Sleeping bag or single duvet (already in a duvet cover), pillow case, and single fitted bed sheet (sheet is essential with this option) &amp; a towel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Packed lunch for Thursday in a disposable bag 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Refillable water bottle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Waterproof coat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Appropriate shoes 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Change of clothes for evening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Set of outdoor clothes for Friday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Wash bag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Small cuddly teddy (no larger than A4)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D7444"/>
                </a:solidFill>
                <a:latin typeface="Canva Sans"/>
                <a:ea typeface="Canva Sans"/>
                <a:cs typeface="Canva Sans"/>
                <a:sym typeface="Canva Sans"/>
              </a:rPr>
              <a:t>No electronics or mobile phones!</a:t>
            </a:r>
          </a:p>
          <a:p>
            <a:pPr algn="ctr">
              <a:lnSpc>
                <a:spcPts val="4480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-1352934">
            <a:off x="10511758" y="6791805"/>
            <a:ext cx="7622823" cy="2247024"/>
          </a:xfrm>
          <a:custGeom>
            <a:avLst/>
            <a:gdLst/>
            <a:ahLst/>
            <a:cxnLst/>
            <a:rect r="r" b="b" t="t" l="l"/>
            <a:pathLst>
              <a:path h="2247024" w="7622823">
                <a:moveTo>
                  <a:pt x="0" y="0"/>
                </a:moveTo>
                <a:lnTo>
                  <a:pt x="7622823" y="0"/>
                </a:lnTo>
                <a:lnTo>
                  <a:pt x="7622823" y="2247024"/>
                </a:lnTo>
                <a:lnTo>
                  <a:pt x="0" y="224702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3642" r="0" b="-3642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820031" y="303603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807696" y="1763733"/>
            <a:ext cx="4672608" cy="987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67"/>
              </a:lnSpc>
              <a:spcBef>
                <a:spcPct val="0"/>
              </a:spcBef>
            </a:pPr>
            <a:r>
              <a:rPr lang="en-US" b="true" sz="5762" spc="-184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Things to Bring</a:t>
            </a:r>
          </a:p>
        </p:txBody>
      </p:sp>
      <p:sp>
        <p:nvSpPr>
          <p:cNvPr name="TextBox 10" id="10"/>
          <p:cNvSpPr txBox="true"/>
          <p:nvPr/>
        </p:nvSpPr>
        <p:spPr>
          <a:xfrm rot="-1366449">
            <a:off x="11860280" y="7086219"/>
            <a:ext cx="5280248" cy="1677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86"/>
              </a:lnSpc>
              <a:spcBef>
                <a:spcPct val="0"/>
              </a:spcBef>
            </a:pPr>
            <a:r>
              <a:rPr lang="en-US" b="true" sz="4847" spc="-155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Everything MUST be named!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50847" y="1444359"/>
            <a:ext cx="16586306" cy="8079172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802590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50847" y="2854820"/>
            <a:ext cx="16586306" cy="6403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27"/>
              </a:lnSpc>
            </a:pPr>
            <a:r>
              <a:rPr lang="en-US" b="true" sz="4019" spc="-128">
                <a:solidFill>
                  <a:srgbClr val="377B4A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Total cost:</a:t>
            </a:r>
            <a:r>
              <a:rPr lang="en-US" sz="4019" spc="-128">
                <a:solidFill>
                  <a:srgbClr val="377B4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</a:t>
            </a:r>
            <a:r>
              <a:rPr lang="en-US" b="true" sz="4019" spc="-128">
                <a:solidFill>
                  <a:srgbClr val="377B4A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£117</a:t>
            </a:r>
          </a:p>
          <a:p>
            <a:pPr algn="ctr">
              <a:lnSpc>
                <a:spcPts val="5627"/>
              </a:lnSpc>
            </a:pPr>
            <a:r>
              <a:rPr lang="en-US" b="true" sz="4019" spc="-128">
                <a:solidFill>
                  <a:srgbClr val="377B4A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Deposit: £20</a:t>
            </a:r>
            <a:r>
              <a:rPr lang="en-US" sz="4019" spc="-128">
                <a:solidFill>
                  <a:srgbClr val="377B4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by end of July</a:t>
            </a:r>
          </a:p>
          <a:p>
            <a:pPr algn="ctr">
              <a:lnSpc>
                <a:spcPts val="5627"/>
              </a:lnSpc>
            </a:pPr>
            <a:r>
              <a:rPr lang="en-US" b="true" sz="4019" spc="-128">
                <a:solidFill>
                  <a:srgbClr val="377B4A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Final payment: £97.00</a:t>
            </a:r>
          </a:p>
          <a:p>
            <a:pPr algn="ctr">
              <a:lnSpc>
                <a:spcPts val="5627"/>
              </a:lnSpc>
            </a:pPr>
            <a:r>
              <a:rPr lang="en-US" sz="4019" spc="-128">
                <a:solidFill>
                  <a:srgbClr val="377B4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Full balance to be paid by 26</a:t>
            </a:r>
            <a:r>
              <a:rPr lang="en-US" sz="4019" spc="-128">
                <a:solidFill>
                  <a:srgbClr val="377B4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</a:t>
            </a:r>
            <a:r>
              <a:rPr lang="en-US" sz="4019" spc="-128">
                <a:solidFill>
                  <a:srgbClr val="377B4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September. </a:t>
            </a:r>
          </a:p>
          <a:p>
            <a:pPr algn="ctr">
              <a:lnSpc>
                <a:spcPts val="5627"/>
              </a:lnSpc>
            </a:pPr>
          </a:p>
          <a:p>
            <a:pPr algn="ctr">
              <a:lnSpc>
                <a:spcPts val="5627"/>
              </a:lnSpc>
            </a:pPr>
            <a:r>
              <a:rPr lang="en-US" sz="4019" spc="-128">
                <a:solidFill>
                  <a:srgbClr val="377B4A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While a deadline is listed on the system, we appreciate the short notice and understand this may not work for all families. If you would like to arrange a payment plan, please do speak to Mrs Griffiths.</a:t>
            </a:r>
          </a:p>
          <a:p>
            <a:pPr algn="ctr">
              <a:lnSpc>
                <a:spcPts val="5627"/>
              </a:lnSpc>
              <a:spcBef>
                <a:spcPct val="0"/>
              </a:spcBef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418206" y="104490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3" y="0"/>
                </a:lnTo>
                <a:lnTo>
                  <a:pt x="2085663" y="1848420"/>
                </a:lnTo>
                <a:lnTo>
                  <a:pt x="0" y="18484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954158" y="324609"/>
            <a:ext cx="12911952" cy="1119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86"/>
              </a:lnSpc>
            </a:pPr>
            <a:r>
              <a:rPr lang="en-US" b="true" sz="8815" spc="-282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Lodge Hill 2025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396808" y="1668187"/>
            <a:ext cx="1494383" cy="987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67"/>
              </a:lnSpc>
              <a:spcBef>
                <a:spcPct val="0"/>
              </a:spcBef>
            </a:pPr>
            <a:r>
              <a:rPr lang="en-US" b="true" sz="5762" spc="-184">
                <a:solidFill>
                  <a:srgbClr val="FBCB5C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Cost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7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866005"/>
            <a:ext cx="17773650" cy="8657525"/>
            <a:chOff x="0" y="0"/>
            <a:chExt cx="12452338" cy="6065520"/>
          </a:xfrm>
        </p:grpSpPr>
        <p:sp>
          <p:nvSpPr>
            <p:cNvPr name="Freeform 3" id="3">
              <a:hlinkClick r:id="rId2" tooltip="https://blacklandfarm.org"/>
            </p:cNvPr>
            <p:cNvSpPr/>
            <p:nvPr/>
          </p:nvSpPr>
          <p:spPr>
            <a:xfrm flipH="false" flipV="false" rot="0">
              <a:off x="-50800" y="0"/>
              <a:ext cx="12553938" cy="6066790"/>
            </a:xfrm>
            <a:custGeom>
              <a:avLst/>
              <a:gdLst/>
              <a:ahLst/>
              <a:cxnLst/>
              <a:rect r="r" b="b" t="t" l="l"/>
              <a:pathLst>
                <a:path h="6066790" w="12553938">
                  <a:moveTo>
                    <a:pt x="1692910" y="0"/>
                  </a:moveTo>
                  <a:lnTo>
                    <a:pt x="1692910" y="6065520"/>
                  </a:lnTo>
                  <a:cubicBezTo>
                    <a:pt x="1710690" y="6066790"/>
                    <a:pt x="1728470" y="6066790"/>
                    <a:pt x="1746250" y="6066790"/>
                  </a:cubicBezTo>
                  <a:lnTo>
                    <a:pt x="10797528" y="6066790"/>
                  </a:lnTo>
                  <a:lnTo>
                    <a:pt x="10797528" y="0"/>
                  </a:lnTo>
                  <a:lnTo>
                    <a:pt x="1692910" y="0"/>
                  </a:lnTo>
                  <a:close/>
                  <a:moveTo>
                    <a:pt x="11254728" y="0"/>
                  </a:moveTo>
                  <a:lnTo>
                    <a:pt x="10797528" y="0"/>
                  </a:lnTo>
                  <a:lnTo>
                    <a:pt x="10797528" y="6065520"/>
                  </a:lnTo>
                  <a:lnTo>
                    <a:pt x="10807688" y="6065520"/>
                  </a:lnTo>
                  <a:cubicBezTo>
                    <a:pt x="11546828" y="6065520"/>
                    <a:pt x="12195797" y="5462270"/>
                    <a:pt x="12249138" y="4725670"/>
                  </a:cubicBezTo>
                  <a:lnTo>
                    <a:pt x="12499328" y="1338580"/>
                  </a:lnTo>
                  <a:cubicBezTo>
                    <a:pt x="12553938" y="603250"/>
                    <a:pt x="11993867" y="0"/>
                    <a:pt x="11254728" y="0"/>
                  </a:cubicBezTo>
                  <a:close/>
                  <a:moveTo>
                    <a:pt x="1299210" y="0"/>
                  </a:moveTo>
                  <a:cubicBezTo>
                    <a:pt x="560070" y="0"/>
                    <a:pt x="0" y="603250"/>
                    <a:pt x="54610" y="1339850"/>
                  </a:cubicBezTo>
                  <a:lnTo>
                    <a:pt x="304800" y="4726940"/>
                  </a:lnTo>
                  <a:cubicBezTo>
                    <a:pt x="358140" y="5445760"/>
                    <a:pt x="977900" y="6037580"/>
                    <a:pt x="1694180" y="6065520"/>
                  </a:cubicBezTo>
                  <a:lnTo>
                    <a:pt x="1694180" y="0"/>
                  </a:lnTo>
                  <a:lnTo>
                    <a:pt x="1299210" y="0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316399" y="-802590"/>
            <a:ext cx="1425890" cy="3337190"/>
          </a:xfrm>
          <a:custGeom>
            <a:avLst/>
            <a:gdLst/>
            <a:ahLst/>
            <a:cxnLst/>
            <a:rect r="r" b="b" t="t" l="l"/>
            <a:pathLst>
              <a:path h="3337190" w="1425890">
                <a:moveTo>
                  <a:pt x="0" y="0"/>
                </a:moveTo>
                <a:lnTo>
                  <a:pt x="1425890" y="0"/>
                </a:lnTo>
                <a:lnTo>
                  <a:pt x="1425890" y="3337190"/>
                </a:lnTo>
                <a:lnTo>
                  <a:pt x="0" y="3337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312512" y="4041555"/>
            <a:ext cx="3307270" cy="4114800"/>
          </a:xfrm>
          <a:custGeom>
            <a:avLst/>
            <a:gdLst/>
            <a:ahLst/>
            <a:cxnLst/>
            <a:rect r="r" b="b" t="t" l="l"/>
            <a:pathLst>
              <a:path h="4114800" w="3307270">
                <a:moveTo>
                  <a:pt x="0" y="0"/>
                </a:moveTo>
                <a:lnTo>
                  <a:pt x="3307270" y="0"/>
                </a:lnTo>
                <a:lnTo>
                  <a:pt x="330727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510171" y="2229135"/>
            <a:ext cx="12911952" cy="1475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823"/>
              </a:lnSpc>
            </a:pPr>
            <a:r>
              <a:rPr lang="en-US" b="true" sz="11514" spc="-368">
                <a:solidFill>
                  <a:srgbClr val="377B4A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Any Questions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418206" y="104490"/>
            <a:ext cx="2085663" cy="1848419"/>
          </a:xfrm>
          <a:custGeom>
            <a:avLst/>
            <a:gdLst/>
            <a:ahLst/>
            <a:cxnLst/>
            <a:rect r="r" b="b" t="t" l="l"/>
            <a:pathLst>
              <a:path h="1848419" w="2085663">
                <a:moveTo>
                  <a:pt x="0" y="0"/>
                </a:moveTo>
                <a:lnTo>
                  <a:pt x="2085663" y="0"/>
                </a:lnTo>
                <a:lnTo>
                  <a:pt x="2085663" y="1848420"/>
                </a:lnTo>
                <a:lnTo>
                  <a:pt x="0" y="184842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DAGx_-uqgKo</dc:identifier>
  <dcterms:modified xsi:type="dcterms:W3CDTF">2011-08-01T06:04:30Z</dcterms:modified>
  <cp:revision>1</cp:revision>
  <dc:title>Year 5 Residential 2025</dc:title>
</cp:coreProperties>
</file>