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Glacial Indifference Bold" panose="020B0604020202020204" charset="0"/>
      <p:regular r:id="rId24"/>
    </p:embeddedFont>
    <p:embeddedFont>
      <p:font typeface="Canva Sans Bold" panose="020B0604020202020204" charset="0"/>
      <p:regular r:id="rId25"/>
    </p:embeddedFont>
    <p:embeddedFont>
      <p:font typeface="Canva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loxwoodschool.com/web/"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sv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3710819" y="7140744"/>
            <a:ext cx="9965069" cy="2354247"/>
          </a:xfrm>
          <a:custGeom>
            <a:avLst/>
            <a:gdLst/>
            <a:ahLst/>
            <a:cxnLst/>
            <a:rect l="l" t="t" r="r" b="b"/>
            <a:pathLst>
              <a:path w="9965069" h="2354247">
                <a:moveTo>
                  <a:pt x="0" y="0"/>
                </a:moveTo>
                <a:lnTo>
                  <a:pt x="9965069" y="0"/>
                </a:lnTo>
                <a:lnTo>
                  <a:pt x="9965069" y="2354247"/>
                </a:lnTo>
                <a:lnTo>
                  <a:pt x="0" y="2354247"/>
                </a:lnTo>
                <a:lnTo>
                  <a:pt x="0" y="0"/>
                </a:lnTo>
                <a:close/>
              </a:path>
            </a:pathLst>
          </a:custGeom>
          <a:blipFill>
            <a:blip r:embed="rId2"/>
            <a:stretch>
              <a:fillRect/>
            </a:stretch>
          </a:blipFill>
        </p:spPr>
      </p:sp>
      <p:sp>
        <p:nvSpPr>
          <p:cNvPr id="3" name="Freeform 3"/>
          <p:cNvSpPr/>
          <p:nvPr/>
        </p:nvSpPr>
        <p:spPr>
          <a:xfrm>
            <a:off x="7293476" y="261013"/>
            <a:ext cx="2799754" cy="2717730"/>
          </a:xfrm>
          <a:custGeom>
            <a:avLst/>
            <a:gdLst/>
            <a:ahLst/>
            <a:cxnLst/>
            <a:rect l="l" t="t" r="r" b="b"/>
            <a:pathLst>
              <a:path w="2799754" h="2717730">
                <a:moveTo>
                  <a:pt x="0" y="0"/>
                </a:moveTo>
                <a:lnTo>
                  <a:pt x="2799755" y="0"/>
                </a:lnTo>
                <a:lnTo>
                  <a:pt x="2799755" y="2717731"/>
                </a:lnTo>
                <a:lnTo>
                  <a:pt x="0" y="2717731"/>
                </a:lnTo>
                <a:lnTo>
                  <a:pt x="0" y="0"/>
                </a:lnTo>
                <a:close/>
              </a:path>
            </a:pathLst>
          </a:custGeom>
          <a:blipFill>
            <a:blip r:embed="rId3"/>
            <a:stretch>
              <a:fillRect/>
            </a:stretch>
          </a:blipFill>
        </p:spPr>
      </p:sp>
      <p:sp>
        <p:nvSpPr>
          <p:cNvPr id="4" name="TextBox 4"/>
          <p:cNvSpPr txBox="1"/>
          <p:nvPr/>
        </p:nvSpPr>
        <p:spPr>
          <a:xfrm>
            <a:off x="1130245" y="3314582"/>
            <a:ext cx="15515153" cy="3000853"/>
          </a:xfrm>
          <a:prstGeom prst="rect">
            <a:avLst/>
          </a:prstGeom>
        </p:spPr>
        <p:txBody>
          <a:bodyPr lIns="0" tIns="0" rIns="0" bIns="0" rtlCol="0" anchor="t">
            <a:spAutoFit/>
          </a:bodyPr>
          <a:lstStyle/>
          <a:p>
            <a:pPr algn="ctr">
              <a:lnSpc>
                <a:spcPts val="12048"/>
              </a:lnSpc>
            </a:pPr>
            <a:r>
              <a:rPr lang="en-US" sz="8606" b="1">
                <a:solidFill>
                  <a:srgbClr val="F4AF28"/>
                </a:solidFill>
                <a:latin typeface="Glacial Indifference Bold"/>
                <a:ea typeface="Glacial Indifference Bold"/>
                <a:cs typeface="Glacial Indifference Bold"/>
                <a:sym typeface="Glacial Indifference Bold"/>
              </a:rPr>
              <a:t>Welcome to</a:t>
            </a:r>
          </a:p>
          <a:p>
            <a:pPr algn="ctr">
              <a:lnSpc>
                <a:spcPts val="12048"/>
              </a:lnSpc>
            </a:pPr>
            <a:r>
              <a:rPr lang="en-US" sz="8606" b="1">
                <a:solidFill>
                  <a:srgbClr val="F4AF28"/>
                </a:solidFill>
                <a:latin typeface="Glacial Indifference Bold"/>
                <a:ea typeface="Glacial Indifference Bold"/>
                <a:cs typeface="Glacial Indifference Bold"/>
                <a:sym typeface="Glacial Indifference Bold"/>
              </a:rPr>
              <a:t> Loxwood Primary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rot="-5400000">
            <a:off x="4875341" y="-299546"/>
            <a:ext cx="8537317" cy="12088237"/>
          </a:xfrm>
          <a:custGeom>
            <a:avLst/>
            <a:gdLst/>
            <a:ahLst/>
            <a:cxnLst/>
            <a:rect l="l" t="t" r="r" b="b"/>
            <a:pathLst>
              <a:path w="8537317" h="12088237">
                <a:moveTo>
                  <a:pt x="0" y="0"/>
                </a:moveTo>
                <a:lnTo>
                  <a:pt x="8537318" y="0"/>
                </a:lnTo>
                <a:lnTo>
                  <a:pt x="8537318" y="12088236"/>
                </a:lnTo>
                <a:lnTo>
                  <a:pt x="0" y="12088236"/>
                </a:lnTo>
                <a:lnTo>
                  <a:pt x="0" y="0"/>
                </a:lnTo>
                <a:close/>
              </a:path>
            </a:pathLst>
          </a:custGeom>
          <a:blipFill>
            <a:blip r:embed="rId4"/>
            <a:stretch>
              <a:fillRect/>
            </a:stretch>
          </a:blipFill>
        </p:spPr>
      </p:sp>
      <p:sp>
        <p:nvSpPr>
          <p:cNvPr id="4" name="TextBox 4"/>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Characteristics of Effective Learning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rot="-5400000">
            <a:off x="4871928" y="-448884"/>
            <a:ext cx="8544143" cy="12338113"/>
          </a:xfrm>
          <a:custGeom>
            <a:avLst/>
            <a:gdLst/>
            <a:ahLst/>
            <a:cxnLst/>
            <a:rect l="l" t="t" r="r" b="b"/>
            <a:pathLst>
              <a:path w="8544143" h="12338113">
                <a:moveTo>
                  <a:pt x="0" y="0"/>
                </a:moveTo>
                <a:lnTo>
                  <a:pt x="8544144" y="0"/>
                </a:lnTo>
                <a:lnTo>
                  <a:pt x="8544144" y="12338113"/>
                </a:lnTo>
                <a:lnTo>
                  <a:pt x="0" y="12338113"/>
                </a:lnTo>
                <a:lnTo>
                  <a:pt x="0" y="0"/>
                </a:lnTo>
                <a:close/>
              </a:path>
            </a:pathLst>
          </a:custGeom>
          <a:blipFill>
            <a:blip r:embed="rId4"/>
            <a:stretch>
              <a:fillRect/>
            </a:stretch>
          </a:blipFill>
        </p:spPr>
      </p:sp>
      <p:sp>
        <p:nvSpPr>
          <p:cNvPr id="4" name="TextBox 4"/>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Characteristics of Effective Learning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a:off x="6658160" y="2288688"/>
            <a:ext cx="1468407" cy="1998610"/>
          </a:xfrm>
          <a:custGeom>
            <a:avLst/>
            <a:gdLst/>
            <a:ahLst/>
            <a:cxnLst/>
            <a:rect l="l" t="t" r="r" b="b"/>
            <a:pathLst>
              <a:path w="1468407" h="1998610">
                <a:moveTo>
                  <a:pt x="0" y="0"/>
                </a:moveTo>
                <a:lnTo>
                  <a:pt x="1468407" y="0"/>
                </a:lnTo>
                <a:lnTo>
                  <a:pt x="1468407" y="1998610"/>
                </a:lnTo>
                <a:lnTo>
                  <a:pt x="0" y="1998610"/>
                </a:lnTo>
                <a:lnTo>
                  <a:pt x="0" y="0"/>
                </a:lnTo>
                <a:close/>
              </a:path>
            </a:pathLst>
          </a:custGeom>
          <a:blipFill>
            <a:blip r:embed="rId4"/>
            <a:stretch>
              <a:fillRect l="-9036" r="-9036"/>
            </a:stretch>
          </a:blipFill>
        </p:spPr>
      </p:sp>
      <p:sp>
        <p:nvSpPr>
          <p:cNvPr id="4" name="Freeform 4"/>
          <p:cNvSpPr/>
          <p:nvPr/>
        </p:nvSpPr>
        <p:spPr>
          <a:xfrm>
            <a:off x="16890567" y="4706950"/>
            <a:ext cx="1193065" cy="1616220"/>
          </a:xfrm>
          <a:custGeom>
            <a:avLst/>
            <a:gdLst/>
            <a:ahLst/>
            <a:cxnLst/>
            <a:rect l="l" t="t" r="r" b="b"/>
            <a:pathLst>
              <a:path w="1193065" h="1616220">
                <a:moveTo>
                  <a:pt x="0" y="0"/>
                </a:moveTo>
                <a:lnTo>
                  <a:pt x="1193065" y="0"/>
                </a:lnTo>
                <a:lnTo>
                  <a:pt x="1193065" y="1616220"/>
                </a:lnTo>
                <a:lnTo>
                  <a:pt x="0" y="16162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7581899" y="5354098"/>
            <a:ext cx="1143533" cy="2275687"/>
          </a:xfrm>
          <a:custGeom>
            <a:avLst/>
            <a:gdLst/>
            <a:ahLst/>
            <a:cxnLst/>
            <a:rect l="l" t="t" r="r" b="b"/>
            <a:pathLst>
              <a:path w="1143533" h="2275687">
                <a:moveTo>
                  <a:pt x="0" y="0"/>
                </a:moveTo>
                <a:lnTo>
                  <a:pt x="1143533" y="0"/>
                </a:lnTo>
                <a:lnTo>
                  <a:pt x="1143533" y="2275687"/>
                </a:lnTo>
                <a:lnTo>
                  <a:pt x="0" y="2275687"/>
                </a:lnTo>
                <a:lnTo>
                  <a:pt x="0" y="0"/>
                </a:lnTo>
                <a:close/>
              </a:path>
            </a:pathLst>
          </a:custGeom>
          <a:blipFill>
            <a:blip r:embed="rId7"/>
            <a:stretch>
              <a:fillRect/>
            </a:stretch>
          </a:blipFill>
        </p:spPr>
      </p:sp>
      <p:sp>
        <p:nvSpPr>
          <p:cNvPr id="6" name="TextBox 6"/>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Helping Your Child Be School Ready</a:t>
            </a:r>
          </a:p>
        </p:txBody>
      </p:sp>
      <p:sp>
        <p:nvSpPr>
          <p:cNvPr id="7" name="TextBox 7"/>
          <p:cNvSpPr txBox="1"/>
          <p:nvPr/>
        </p:nvSpPr>
        <p:spPr>
          <a:xfrm>
            <a:off x="447409" y="3114377"/>
            <a:ext cx="7905161" cy="6669405"/>
          </a:xfrm>
          <a:prstGeom prst="rect">
            <a:avLst/>
          </a:prstGeom>
        </p:spPr>
        <p:txBody>
          <a:bodyPr lIns="0" tIns="0" rIns="0" bIns="0" rtlCol="0" anchor="t">
            <a:spAutoFit/>
          </a:bodyPr>
          <a:lstStyle/>
          <a:p>
            <a:pPr algn="just">
              <a:lnSpc>
                <a:spcPts val="4050"/>
              </a:lnSpc>
            </a:pPr>
            <a:r>
              <a:rPr lang="en-US" sz="2700">
                <a:solidFill>
                  <a:srgbClr val="FEFEFD"/>
                </a:solidFill>
                <a:latin typeface="Canva Sans"/>
                <a:ea typeface="Canva Sans"/>
                <a:cs typeface="Canva Sans"/>
                <a:sym typeface="Canva Sans"/>
              </a:rPr>
              <a:t>🚻</a:t>
            </a:r>
            <a:r>
              <a:rPr lang="en-US" sz="2700" b="1">
                <a:solidFill>
                  <a:srgbClr val="FEFEFD"/>
                </a:solidFill>
                <a:latin typeface="Canva Sans Bold"/>
                <a:ea typeface="Canva Sans Bold"/>
                <a:cs typeface="Canva Sans Bold"/>
                <a:sym typeface="Canva Sans Bold"/>
              </a:rPr>
              <a:t> Toileting</a:t>
            </a:r>
          </a:p>
          <a:p>
            <a:pPr marL="582930" lvl="1" indent="-291465" algn="l">
              <a:lnSpc>
                <a:spcPts val="4050"/>
              </a:lnSpc>
              <a:buFont typeface="Arial"/>
              <a:buChar char="•"/>
            </a:pPr>
            <a:r>
              <a:rPr lang="en-US" sz="2700">
                <a:solidFill>
                  <a:srgbClr val="FEFEFD"/>
                </a:solidFill>
                <a:latin typeface="Canva Sans"/>
                <a:ea typeface="Canva Sans"/>
                <a:cs typeface="Canva Sans"/>
                <a:sym typeface="Canva Sans"/>
              </a:rPr>
              <a:t>Use the toilet and wash hands independently</a:t>
            </a:r>
          </a:p>
          <a:p>
            <a:pPr marL="582930" lvl="1" indent="-291465" algn="l">
              <a:lnSpc>
                <a:spcPts val="4050"/>
              </a:lnSpc>
              <a:buFont typeface="Arial"/>
              <a:buChar char="•"/>
            </a:pPr>
            <a:r>
              <a:rPr lang="en-US" sz="2700">
                <a:solidFill>
                  <a:srgbClr val="FEFEFD"/>
                </a:solidFill>
                <a:latin typeface="Canva Sans"/>
                <a:ea typeface="Canva Sans"/>
                <a:cs typeface="Canva Sans"/>
                <a:sym typeface="Canva Sans"/>
              </a:rPr>
              <a:t>Let us know if your child needs additional support</a:t>
            </a:r>
          </a:p>
          <a:p>
            <a:pPr algn="just">
              <a:lnSpc>
                <a:spcPts val="4050"/>
              </a:lnSpc>
            </a:pPr>
            <a:endParaRPr lang="en-US" sz="2700">
              <a:solidFill>
                <a:srgbClr val="FEFEFD"/>
              </a:solidFill>
              <a:latin typeface="Canva Sans"/>
              <a:ea typeface="Canva Sans"/>
              <a:cs typeface="Canva Sans"/>
              <a:sym typeface="Canva Sans"/>
            </a:endParaRPr>
          </a:p>
          <a:p>
            <a:pPr algn="just">
              <a:lnSpc>
                <a:spcPts val="4050"/>
              </a:lnSpc>
            </a:pPr>
            <a:r>
              <a:rPr lang="en-US" sz="2700">
                <a:solidFill>
                  <a:srgbClr val="FEFEFD"/>
                </a:solidFill>
                <a:latin typeface="Canva Sans"/>
                <a:ea typeface="Canva Sans"/>
                <a:cs typeface="Canva Sans"/>
                <a:sym typeface="Canva Sans"/>
              </a:rPr>
              <a:t>👕 </a:t>
            </a:r>
            <a:r>
              <a:rPr lang="en-US" sz="2700" b="1">
                <a:solidFill>
                  <a:srgbClr val="FEFEFD"/>
                </a:solidFill>
                <a:latin typeface="Canva Sans Bold"/>
                <a:ea typeface="Canva Sans Bold"/>
                <a:cs typeface="Canva Sans Bold"/>
                <a:sym typeface="Canva Sans Bold"/>
              </a:rPr>
              <a:t>Dressing Independently</a:t>
            </a:r>
          </a:p>
          <a:p>
            <a:pPr marL="582930" lvl="1" indent="-291465" algn="l">
              <a:lnSpc>
                <a:spcPts val="4050"/>
              </a:lnSpc>
              <a:buFont typeface="Arial"/>
              <a:buChar char="•"/>
            </a:pPr>
            <a:r>
              <a:rPr lang="en-US" sz="2700">
                <a:solidFill>
                  <a:srgbClr val="FEFEFD"/>
                </a:solidFill>
                <a:latin typeface="Canva Sans"/>
                <a:ea typeface="Canva Sans"/>
                <a:cs typeface="Canva Sans"/>
                <a:sym typeface="Canva Sans"/>
              </a:rPr>
              <a:t>Practise putting on coats, shoes and clothing independently</a:t>
            </a:r>
          </a:p>
          <a:p>
            <a:pPr marL="582930" lvl="1" indent="-291465" algn="l">
              <a:lnSpc>
                <a:spcPts val="4050"/>
              </a:lnSpc>
              <a:buFont typeface="Arial"/>
              <a:buChar char="•"/>
            </a:pPr>
            <a:r>
              <a:rPr lang="en-US" sz="2700">
                <a:solidFill>
                  <a:srgbClr val="FEFEFD"/>
                </a:solidFill>
                <a:latin typeface="Canva Sans"/>
                <a:ea typeface="Canva Sans"/>
                <a:cs typeface="Canva Sans"/>
                <a:sym typeface="Canva Sans"/>
              </a:rPr>
              <a:t>Choose easy-to-manage items such as Velcro shoes and elasticated waistbands</a:t>
            </a:r>
          </a:p>
          <a:p>
            <a:pPr marL="582930" lvl="1" indent="-291465" algn="l">
              <a:lnSpc>
                <a:spcPts val="4050"/>
              </a:lnSpc>
              <a:buFont typeface="Arial"/>
              <a:buChar char="•"/>
            </a:pPr>
            <a:r>
              <a:rPr lang="en-US" sz="2700">
                <a:solidFill>
                  <a:srgbClr val="FEFEFD"/>
                </a:solidFill>
                <a:latin typeface="Canva Sans"/>
                <a:ea typeface="Canva Sans"/>
                <a:cs typeface="Canva Sans"/>
                <a:sym typeface="Canva Sans"/>
              </a:rPr>
              <a:t>Please avoid belts where possible</a:t>
            </a:r>
          </a:p>
          <a:p>
            <a:pPr algn="l">
              <a:lnSpc>
                <a:spcPts val="4050"/>
              </a:lnSpc>
            </a:pPr>
            <a:endParaRPr lang="en-US" sz="2700">
              <a:solidFill>
                <a:srgbClr val="FEFEFD"/>
              </a:solidFill>
              <a:latin typeface="Canva Sans"/>
              <a:ea typeface="Canva Sans"/>
              <a:cs typeface="Canva Sans"/>
              <a:sym typeface="Canva Sans"/>
            </a:endParaRPr>
          </a:p>
        </p:txBody>
      </p:sp>
      <p:sp>
        <p:nvSpPr>
          <p:cNvPr id="8" name="TextBox 8"/>
          <p:cNvSpPr txBox="1"/>
          <p:nvPr/>
        </p:nvSpPr>
        <p:spPr>
          <a:xfrm>
            <a:off x="8725432" y="2901201"/>
            <a:ext cx="8593727" cy="6583677"/>
          </a:xfrm>
          <a:prstGeom prst="rect">
            <a:avLst/>
          </a:prstGeom>
        </p:spPr>
        <p:txBody>
          <a:bodyPr lIns="0" tIns="0" rIns="0" bIns="0" rtlCol="0" anchor="t">
            <a:spAutoFit/>
          </a:bodyPr>
          <a:lstStyle/>
          <a:p>
            <a:pPr algn="just">
              <a:lnSpc>
                <a:spcPts val="4050"/>
              </a:lnSpc>
            </a:pPr>
            <a:r>
              <a:rPr lang="en-US" sz="2700">
                <a:solidFill>
                  <a:srgbClr val="FEFEFD"/>
                </a:solidFill>
                <a:latin typeface="Canva Sans"/>
                <a:ea typeface="Canva Sans"/>
                <a:cs typeface="Canva Sans"/>
                <a:sym typeface="Canva Sans"/>
              </a:rPr>
              <a:t>🍴 </a:t>
            </a:r>
            <a:r>
              <a:rPr lang="en-US" sz="2700" b="1">
                <a:solidFill>
                  <a:srgbClr val="FEFEFD"/>
                </a:solidFill>
                <a:latin typeface="Canva Sans Bold"/>
                <a:ea typeface="Canva Sans Bold"/>
                <a:cs typeface="Canva Sans Bold"/>
                <a:sym typeface="Canva Sans Bold"/>
              </a:rPr>
              <a:t>Lunchtime Skills</a:t>
            </a:r>
          </a:p>
          <a:p>
            <a:pPr algn="just">
              <a:lnSpc>
                <a:spcPts val="4050"/>
              </a:lnSpc>
            </a:pPr>
            <a:r>
              <a:rPr lang="en-US" sz="2700">
                <a:solidFill>
                  <a:srgbClr val="FEFEFD"/>
                </a:solidFill>
                <a:latin typeface="Canva Sans"/>
                <a:ea typeface="Canva Sans"/>
                <a:cs typeface="Canva Sans"/>
                <a:sym typeface="Canva Sans"/>
              </a:rPr>
              <a:t>We will support children during the settling-in period, but practising at home can make a big difference.</a:t>
            </a:r>
          </a:p>
          <a:p>
            <a:pPr marL="582943" lvl="1" indent="-291471" algn="just">
              <a:lnSpc>
                <a:spcPts val="4050"/>
              </a:lnSpc>
              <a:buFont typeface="Arial"/>
              <a:buChar char="•"/>
            </a:pPr>
            <a:r>
              <a:rPr lang="en-US" sz="2700">
                <a:solidFill>
                  <a:srgbClr val="FEFEFD"/>
                </a:solidFill>
                <a:latin typeface="Canva Sans"/>
                <a:ea typeface="Canva Sans"/>
                <a:cs typeface="Canva Sans"/>
                <a:sym typeface="Canva Sans"/>
              </a:rPr>
              <a:t>Encourage your child to:</a:t>
            </a:r>
          </a:p>
          <a:p>
            <a:pPr marL="1165886" lvl="2" indent="-388629" algn="just">
              <a:lnSpc>
                <a:spcPts val="4050"/>
              </a:lnSpc>
              <a:buFont typeface="Arial"/>
              <a:buChar char="⚬"/>
            </a:pPr>
            <a:r>
              <a:rPr lang="en-US" sz="2700">
                <a:solidFill>
                  <a:srgbClr val="FEFEFD"/>
                </a:solidFill>
                <a:latin typeface="Canva Sans"/>
                <a:ea typeface="Canva Sans"/>
                <a:cs typeface="Canva Sans"/>
                <a:sym typeface="Canva Sans"/>
              </a:rPr>
              <a:t>Use a knife and fork</a:t>
            </a:r>
          </a:p>
          <a:p>
            <a:pPr marL="1165886" lvl="2" indent="-388629" algn="just">
              <a:lnSpc>
                <a:spcPts val="4050"/>
              </a:lnSpc>
              <a:buFont typeface="Arial"/>
              <a:buChar char="⚬"/>
            </a:pPr>
            <a:r>
              <a:rPr lang="en-US" sz="2700">
                <a:solidFill>
                  <a:srgbClr val="FEFEFD"/>
                </a:solidFill>
                <a:latin typeface="Canva Sans"/>
                <a:ea typeface="Canva Sans"/>
                <a:cs typeface="Canva Sans"/>
                <a:sym typeface="Canva Sans"/>
              </a:rPr>
              <a:t>Open lunchboxes, containers and packets</a:t>
            </a:r>
          </a:p>
          <a:p>
            <a:pPr marL="1165886" lvl="2" indent="-388629" algn="just">
              <a:lnSpc>
                <a:spcPts val="4050"/>
              </a:lnSpc>
              <a:buFont typeface="Arial"/>
              <a:buChar char="⚬"/>
            </a:pPr>
            <a:r>
              <a:rPr lang="en-US" sz="2700">
                <a:solidFill>
                  <a:srgbClr val="FEFEFD"/>
                </a:solidFill>
                <a:latin typeface="Canva Sans"/>
                <a:ea typeface="Canva Sans"/>
                <a:cs typeface="Canva Sans"/>
                <a:sym typeface="Canva Sans"/>
              </a:rPr>
              <a:t>Use drinks bottles independently</a:t>
            </a:r>
          </a:p>
          <a:p>
            <a:pPr algn="just">
              <a:lnSpc>
                <a:spcPts val="4050"/>
              </a:lnSpc>
            </a:pPr>
            <a:endParaRPr lang="en-US" sz="2700">
              <a:solidFill>
                <a:srgbClr val="FEFEFD"/>
              </a:solidFill>
              <a:latin typeface="Canva Sans"/>
              <a:ea typeface="Canva Sans"/>
              <a:cs typeface="Canva Sans"/>
              <a:sym typeface="Canva Sans"/>
            </a:endParaRPr>
          </a:p>
          <a:p>
            <a:pPr algn="just">
              <a:lnSpc>
                <a:spcPts val="4050"/>
              </a:lnSpc>
            </a:pPr>
            <a:r>
              <a:rPr lang="en-US" sz="2700">
                <a:solidFill>
                  <a:srgbClr val="FEFEFD"/>
                </a:solidFill>
                <a:latin typeface="Canva Sans"/>
                <a:ea typeface="Canva Sans"/>
                <a:cs typeface="Canva Sans"/>
                <a:sym typeface="Canva Sans"/>
              </a:rPr>
              <a:t>⭐ Remember: Every child develops at their own pace. We will work together to ensure your child has the very best start to school.</a:t>
            </a:r>
          </a:p>
          <a:p>
            <a:pPr algn="l">
              <a:lnSpc>
                <a:spcPts val="3300"/>
              </a:lnSpc>
            </a:pPr>
            <a:endParaRPr lang="en-US" sz="2700">
              <a:solidFill>
                <a:srgbClr val="FEFEFD"/>
              </a:solidFill>
              <a:latin typeface="Canva Sans"/>
              <a:ea typeface="Canva Sans"/>
              <a:cs typeface="Canva Sans"/>
              <a:sym typeface="Canva Sans"/>
            </a:endParaRPr>
          </a:p>
        </p:txBody>
      </p:sp>
      <p:sp>
        <p:nvSpPr>
          <p:cNvPr id="9" name="TextBox 9"/>
          <p:cNvSpPr txBox="1"/>
          <p:nvPr/>
        </p:nvSpPr>
        <p:spPr>
          <a:xfrm>
            <a:off x="204368" y="1383180"/>
            <a:ext cx="17879263" cy="905508"/>
          </a:xfrm>
          <a:prstGeom prst="rect">
            <a:avLst/>
          </a:prstGeom>
        </p:spPr>
        <p:txBody>
          <a:bodyPr lIns="0" tIns="0" rIns="0" bIns="0" rtlCol="0" anchor="t">
            <a:spAutoFit/>
          </a:bodyPr>
          <a:lstStyle/>
          <a:p>
            <a:pPr algn="l">
              <a:lnSpc>
                <a:spcPts val="3640"/>
              </a:lnSpc>
              <a:spcBef>
                <a:spcPct val="0"/>
              </a:spcBef>
            </a:pPr>
            <a:r>
              <a:rPr lang="en-US" sz="2600">
                <a:solidFill>
                  <a:srgbClr val="FEFEFD"/>
                </a:solidFill>
                <a:latin typeface="Canva Sans"/>
                <a:ea typeface="Canva Sans"/>
                <a:cs typeface="Canva Sans"/>
                <a:sym typeface="Canva Sans"/>
              </a:rPr>
              <a:t>There are a few simple skills you can practise over the summer to help your child feel confident and independent when they start school.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TextBox 3"/>
          <p:cNvSpPr txBox="1"/>
          <p:nvPr/>
        </p:nvSpPr>
        <p:spPr>
          <a:xfrm>
            <a:off x="323196" y="1729016"/>
            <a:ext cx="17641608" cy="8726805"/>
          </a:xfrm>
          <a:prstGeom prst="rect">
            <a:avLst/>
          </a:prstGeom>
        </p:spPr>
        <p:txBody>
          <a:bodyPr lIns="0" tIns="0" rIns="0" bIns="0" rtlCol="0" anchor="t">
            <a:spAutoFit/>
          </a:bodyPr>
          <a:lstStyle/>
          <a:p>
            <a:pPr algn="just">
              <a:lnSpc>
                <a:spcPts val="4050"/>
              </a:lnSpc>
            </a:pPr>
            <a:r>
              <a:rPr lang="en-US" sz="2700">
                <a:solidFill>
                  <a:srgbClr val="FEFEFD"/>
                </a:solidFill>
                <a:latin typeface="Canva Sans"/>
                <a:ea typeface="Canva Sans"/>
                <a:cs typeface="Canva Sans"/>
                <a:sym typeface="Canva Sans"/>
              </a:rPr>
              <a:t>To help your child settle in smoothly, please ensure they bring the following items to school from their first day:</a:t>
            </a:r>
          </a:p>
          <a:p>
            <a:pPr algn="just">
              <a:lnSpc>
                <a:spcPts val="4050"/>
              </a:lnSpc>
            </a:pPr>
            <a:endParaRPr lang="en-US" sz="2700">
              <a:solidFill>
                <a:srgbClr val="FEFEFD"/>
              </a:solidFill>
              <a:latin typeface="Canva Sans"/>
              <a:ea typeface="Canva Sans"/>
              <a:cs typeface="Canva Sans"/>
              <a:sym typeface="Canva Sans"/>
            </a:endParaRPr>
          </a:p>
          <a:p>
            <a:pPr algn="just">
              <a:lnSpc>
                <a:spcPts val="4050"/>
              </a:lnSpc>
            </a:pPr>
            <a:r>
              <a:rPr lang="en-US" sz="2700">
                <a:solidFill>
                  <a:srgbClr val="FEFEFD"/>
                </a:solidFill>
                <a:latin typeface="Canva Sans"/>
                <a:ea typeface="Canva Sans"/>
                <a:cs typeface="Canva Sans"/>
                <a:sym typeface="Canva Sans"/>
              </a:rPr>
              <a:t>✅ A named refillable water bottle (with a sports lid)</a:t>
            </a:r>
          </a:p>
          <a:p>
            <a:pPr algn="just">
              <a:lnSpc>
                <a:spcPts val="4050"/>
              </a:lnSpc>
            </a:pPr>
            <a:r>
              <a:rPr lang="en-US" sz="2700">
                <a:solidFill>
                  <a:srgbClr val="FEFEFD"/>
                </a:solidFill>
                <a:latin typeface="Canva Sans"/>
                <a:ea typeface="Canva Sans"/>
                <a:cs typeface="Canva Sans"/>
                <a:sym typeface="Canva Sans"/>
              </a:rPr>
              <a:t>✅ A named school book bag</a:t>
            </a:r>
          </a:p>
          <a:p>
            <a:pPr algn="just">
              <a:lnSpc>
                <a:spcPts val="4050"/>
              </a:lnSpc>
            </a:pPr>
            <a:r>
              <a:rPr lang="en-US" sz="2700">
                <a:solidFill>
                  <a:srgbClr val="FEFEFD"/>
                </a:solidFill>
                <a:latin typeface="Canva Sans"/>
                <a:ea typeface="Canva Sans"/>
                <a:cs typeface="Canva Sans"/>
                <a:sym typeface="Canva Sans"/>
              </a:rPr>
              <a:t>✅ A PE bag to keep at school, containing:</a:t>
            </a:r>
          </a:p>
          <a:p>
            <a:pPr algn="just">
              <a:lnSpc>
                <a:spcPts val="4050"/>
              </a:lnSpc>
            </a:pPr>
            <a:r>
              <a:rPr lang="en-US" sz="2700">
                <a:solidFill>
                  <a:srgbClr val="FEFEFD"/>
                </a:solidFill>
                <a:latin typeface="Canva Sans"/>
                <a:ea typeface="Canva Sans"/>
                <a:cs typeface="Canva Sans"/>
                <a:sym typeface="Canva Sans"/>
              </a:rPr>
              <a:t>               PE kit (including a T-shirt in their house colour)</a:t>
            </a:r>
          </a:p>
          <a:p>
            <a:pPr algn="just">
              <a:lnSpc>
                <a:spcPts val="4050"/>
              </a:lnSpc>
            </a:pPr>
            <a:r>
              <a:rPr lang="en-US" sz="2700">
                <a:solidFill>
                  <a:srgbClr val="FEFEFD"/>
                </a:solidFill>
                <a:latin typeface="Canva Sans"/>
                <a:ea typeface="Canva Sans"/>
                <a:cs typeface="Canva Sans"/>
                <a:sym typeface="Canva Sans"/>
              </a:rPr>
              <a:t>               A spare change of clothes for messy play and outdoor learning</a:t>
            </a:r>
          </a:p>
          <a:p>
            <a:pPr algn="just">
              <a:lnSpc>
                <a:spcPts val="4050"/>
              </a:lnSpc>
            </a:pPr>
            <a:r>
              <a:rPr lang="en-US" sz="2700">
                <a:solidFill>
                  <a:srgbClr val="FEFEFD"/>
                </a:solidFill>
                <a:latin typeface="Canva Sans"/>
                <a:ea typeface="Canva Sans"/>
                <a:cs typeface="Canva Sans"/>
                <a:sym typeface="Canva Sans"/>
              </a:rPr>
              <a:t>✅ A named pair of wellies to keep at school</a:t>
            </a:r>
          </a:p>
          <a:p>
            <a:pPr algn="just">
              <a:lnSpc>
                <a:spcPts val="4050"/>
              </a:lnSpc>
            </a:pPr>
            <a:r>
              <a:rPr lang="en-US" sz="2700">
                <a:solidFill>
                  <a:srgbClr val="FEFEFD"/>
                </a:solidFill>
                <a:latin typeface="Canva Sans"/>
                <a:ea typeface="Canva Sans"/>
                <a:cs typeface="Canva Sans"/>
                <a:sym typeface="Canva Sans"/>
              </a:rPr>
              <a:t>🏷️ Please label everything clearly – named items are much more likely to find their way back home!</a:t>
            </a:r>
          </a:p>
          <a:p>
            <a:pPr algn="just">
              <a:lnSpc>
                <a:spcPts val="4050"/>
              </a:lnSpc>
            </a:pPr>
            <a:r>
              <a:rPr lang="en-US" sz="2700">
                <a:solidFill>
                  <a:srgbClr val="FEFEFD"/>
                </a:solidFill>
                <a:latin typeface="Canva Sans"/>
                <a:ea typeface="Canva Sans"/>
                <a:cs typeface="Canva Sans"/>
                <a:sym typeface="Canva Sans"/>
              </a:rPr>
              <a:t>🚫 Please do not send toys, teddies or other personal items to school, as these can easily get lost or become a distraction during the school day.</a:t>
            </a:r>
          </a:p>
          <a:p>
            <a:pPr algn="just">
              <a:lnSpc>
                <a:spcPts val="4050"/>
              </a:lnSpc>
            </a:pPr>
            <a:endParaRPr lang="en-US" sz="2700">
              <a:solidFill>
                <a:srgbClr val="FEFEFD"/>
              </a:solidFill>
              <a:latin typeface="Canva Sans"/>
              <a:ea typeface="Canva Sans"/>
              <a:cs typeface="Canva Sans"/>
              <a:sym typeface="Canva Sans"/>
            </a:endParaRPr>
          </a:p>
          <a:p>
            <a:pPr algn="just">
              <a:lnSpc>
                <a:spcPts val="4050"/>
              </a:lnSpc>
            </a:pPr>
            <a:r>
              <a:rPr lang="en-US" sz="2700">
                <a:solidFill>
                  <a:srgbClr val="FEFEFD"/>
                </a:solidFill>
                <a:latin typeface="Canva Sans"/>
                <a:ea typeface="Canva Sans"/>
                <a:cs typeface="Canva Sans"/>
                <a:sym typeface="Canva Sans"/>
              </a:rPr>
              <a:t>🌟 </a:t>
            </a:r>
            <a:r>
              <a:rPr lang="en-US" sz="2700" b="1">
                <a:solidFill>
                  <a:srgbClr val="FEFEFD"/>
                </a:solidFill>
                <a:latin typeface="Canva Sans Bold"/>
                <a:ea typeface="Canva Sans Bold"/>
                <a:cs typeface="Canva Sans Bold"/>
                <a:sym typeface="Canva Sans Bold"/>
              </a:rPr>
              <a:t>Ready for Learning</a:t>
            </a:r>
          </a:p>
          <a:p>
            <a:pPr algn="just">
              <a:lnSpc>
                <a:spcPts val="4050"/>
              </a:lnSpc>
            </a:pPr>
            <a:r>
              <a:rPr lang="en-US" sz="2700">
                <a:solidFill>
                  <a:srgbClr val="FEFEFD"/>
                </a:solidFill>
                <a:latin typeface="Canva Sans"/>
                <a:ea typeface="Canva Sans"/>
                <a:cs typeface="Canva Sans"/>
                <a:sym typeface="Canva Sans"/>
              </a:rPr>
              <a:t>Having these items from the start helps your child feel prepared, independent and ready to enjoy all the exciting experiences Reception has to offer.</a:t>
            </a:r>
          </a:p>
          <a:p>
            <a:pPr algn="l">
              <a:lnSpc>
                <a:spcPts val="4050"/>
              </a:lnSpc>
            </a:pPr>
            <a:endParaRPr lang="en-US" sz="2700">
              <a:solidFill>
                <a:srgbClr val="FEFEFD"/>
              </a:solidFill>
              <a:latin typeface="Canva Sans"/>
              <a:ea typeface="Canva Sans"/>
              <a:cs typeface="Canva Sans"/>
              <a:sym typeface="Canva Sans"/>
            </a:endParaRPr>
          </a:p>
        </p:txBody>
      </p:sp>
      <p:sp>
        <p:nvSpPr>
          <p:cNvPr id="4" name="Freeform 4"/>
          <p:cNvSpPr/>
          <p:nvPr/>
        </p:nvSpPr>
        <p:spPr>
          <a:xfrm>
            <a:off x="15043688" y="2484285"/>
            <a:ext cx="2779631" cy="2779631"/>
          </a:xfrm>
          <a:custGeom>
            <a:avLst/>
            <a:gdLst/>
            <a:ahLst/>
            <a:cxnLst/>
            <a:rect l="l" t="t" r="r" b="b"/>
            <a:pathLst>
              <a:path w="2779631" h="2779631">
                <a:moveTo>
                  <a:pt x="0" y="0"/>
                </a:moveTo>
                <a:lnTo>
                  <a:pt x="2779632" y="0"/>
                </a:lnTo>
                <a:lnTo>
                  <a:pt x="2779632" y="2779632"/>
                </a:lnTo>
                <a:lnTo>
                  <a:pt x="0" y="2779632"/>
                </a:lnTo>
                <a:lnTo>
                  <a:pt x="0" y="0"/>
                </a:lnTo>
                <a:close/>
              </a:path>
            </a:pathLst>
          </a:custGeom>
          <a:blipFill>
            <a:blip r:embed="rId4"/>
            <a:stretch>
              <a:fillRect/>
            </a:stretch>
          </a:blipFill>
        </p:spPr>
      </p:sp>
      <p:sp>
        <p:nvSpPr>
          <p:cNvPr id="5" name="Freeform 5"/>
          <p:cNvSpPr/>
          <p:nvPr/>
        </p:nvSpPr>
        <p:spPr>
          <a:xfrm>
            <a:off x="12439321" y="2484285"/>
            <a:ext cx="2779631" cy="2779631"/>
          </a:xfrm>
          <a:custGeom>
            <a:avLst/>
            <a:gdLst/>
            <a:ahLst/>
            <a:cxnLst/>
            <a:rect l="l" t="t" r="r" b="b"/>
            <a:pathLst>
              <a:path w="2779631" h="2779631">
                <a:moveTo>
                  <a:pt x="0" y="0"/>
                </a:moveTo>
                <a:lnTo>
                  <a:pt x="2779632" y="0"/>
                </a:lnTo>
                <a:lnTo>
                  <a:pt x="2779632" y="2779632"/>
                </a:lnTo>
                <a:lnTo>
                  <a:pt x="0" y="2779632"/>
                </a:lnTo>
                <a:lnTo>
                  <a:pt x="0" y="0"/>
                </a:lnTo>
                <a:close/>
              </a:path>
            </a:pathLst>
          </a:custGeom>
          <a:blipFill>
            <a:blip r:embed="rId5"/>
            <a:stretch>
              <a:fillRect/>
            </a:stretch>
          </a:blipFill>
        </p:spPr>
      </p:sp>
      <p:sp>
        <p:nvSpPr>
          <p:cNvPr id="6" name="Freeform 6"/>
          <p:cNvSpPr/>
          <p:nvPr/>
        </p:nvSpPr>
        <p:spPr>
          <a:xfrm>
            <a:off x="10945870" y="2570163"/>
            <a:ext cx="977953" cy="2607876"/>
          </a:xfrm>
          <a:custGeom>
            <a:avLst/>
            <a:gdLst/>
            <a:ahLst/>
            <a:cxnLst/>
            <a:rect l="l" t="t" r="r" b="b"/>
            <a:pathLst>
              <a:path w="977953" h="2607876">
                <a:moveTo>
                  <a:pt x="0" y="0"/>
                </a:moveTo>
                <a:lnTo>
                  <a:pt x="977954" y="0"/>
                </a:lnTo>
                <a:lnTo>
                  <a:pt x="977954" y="2607876"/>
                </a:lnTo>
                <a:lnTo>
                  <a:pt x="0" y="26078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What will My Child Need From Day 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a:off x="16303604" y="2275224"/>
            <a:ext cx="1661364" cy="1635059"/>
          </a:xfrm>
          <a:custGeom>
            <a:avLst/>
            <a:gdLst/>
            <a:ahLst/>
            <a:cxnLst/>
            <a:rect l="l" t="t" r="r" b="b"/>
            <a:pathLst>
              <a:path w="1661364" h="1635059">
                <a:moveTo>
                  <a:pt x="0" y="0"/>
                </a:moveTo>
                <a:lnTo>
                  <a:pt x="1661365" y="0"/>
                </a:lnTo>
                <a:lnTo>
                  <a:pt x="1661365" y="1635059"/>
                </a:lnTo>
                <a:lnTo>
                  <a:pt x="0" y="1635059"/>
                </a:lnTo>
                <a:lnTo>
                  <a:pt x="0" y="0"/>
                </a:lnTo>
                <a:close/>
              </a:path>
            </a:pathLst>
          </a:custGeom>
          <a:blipFill>
            <a:blip r:embed="rId4"/>
            <a:stretch>
              <a:fillRect l="-49081" r="-47752"/>
            </a:stretch>
          </a:blipFill>
        </p:spPr>
      </p:sp>
      <p:sp>
        <p:nvSpPr>
          <p:cNvPr id="4" name="Freeform 4"/>
          <p:cNvSpPr/>
          <p:nvPr/>
        </p:nvSpPr>
        <p:spPr>
          <a:xfrm>
            <a:off x="6904324" y="5906387"/>
            <a:ext cx="2643669" cy="3304587"/>
          </a:xfrm>
          <a:custGeom>
            <a:avLst/>
            <a:gdLst/>
            <a:ahLst/>
            <a:cxnLst/>
            <a:rect l="l" t="t" r="r" b="b"/>
            <a:pathLst>
              <a:path w="2643669" h="3304587">
                <a:moveTo>
                  <a:pt x="0" y="0"/>
                </a:moveTo>
                <a:lnTo>
                  <a:pt x="2643669" y="0"/>
                </a:lnTo>
                <a:lnTo>
                  <a:pt x="2643669" y="3304587"/>
                </a:lnTo>
                <a:lnTo>
                  <a:pt x="0" y="3304587"/>
                </a:lnTo>
                <a:lnTo>
                  <a:pt x="0" y="0"/>
                </a:lnTo>
                <a:close/>
              </a:path>
            </a:pathLst>
          </a:custGeom>
          <a:blipFill>
            <a:blip r:embed="rId5"/>
            <a:stretch>
              <a:fillRect/>
            </a:stretch>
          </a:blipFill>
        </p:spPr>
      </p:sp>
      <p:sp>
        <p:nvSpPr>
          <p:cNvPr id="5" name="TextBox 5"/>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Get Invovled in School Life!</a:t>
            </a:r>
          </a:p>
        </p:txBody>
      </p:sp>
      <p:sp>
        <p:nvSpPr>
          <p:cNvPr id="6" name="TextBox 6"/>
          <p:cNvSpPr txBox="1"/>
          <p:nvPr/>
        </p:nvSpPr>
        <p:spPr>
          <a:xfrm>
            <a:off x="227409" y="1548726"/>
            <a:ext cx="17641608" cy="1011555"/>
          </a:xfrm>
          <a:prstGeom prst="rect">
            <a:avLst/>
          </a:prstGeom>
        </p:spPr>
        <p:txBody>
          <a:bodyPr lIns="0" tIns="0" rIns="0" bIns="0" rtlCol="0" anchor="t">
            <a:spAutoFit/>
          </a:bodyPr>
          <a:lstStyle/>
          <a:p>
            <a:pPr algn="just">
              <a:lnSpc>
                <a:spcPts val="4050"/>
              </a:lnSpc>
            </a:pPr>
            <a:r>
              <a:rPr lang="en-US" sz="2700">
                <a:solidFill>
                  <a:srgbClr val="FEFEFD"/>
                </a:solidFill>
                <a:latin typeface="Canva Sans"/>
                <a:ea typeface="Canva Sans"/>
                <a:cs typeface="Canva Sans"/>
                <a:sym typeface="Canva Sans"/>
              </a:rPr>
              <a:t>We believe that children thrive when school and home work together. There are lots of ways to be involved in your child's learning journey:e are always happy to help.</a:t>
            </a:r>
          </a:p>
        </p:txBody>
      </p:sp>
      <p:sp>
        <p:nvSpPr>
          <p:cNvPr id="7" name="TextBox 7"/>
          <p:cNvSpPr txBox="1"/>
          <p:nvPr/>
        </p:nvSpPr>
        <p:spPr>
          <a:xfrm>
            <a:off x="494811" y="2912706"/>
            <a:ext cx="9217369" cy="6656068"/>
          </a:xfrm>
          <a:prstGeom prst="rect">
            <a:avLst/>
          </a:prstGeom>
        </p:spPr>
        <p:txBody>
          <a:bodyPr lIns="0" tIns="0" rIns="0" bIns="0" rtlCol="0" anchor="t">
            <a:spAutoFit/>
          </a:bodyPr>
          <a:lstStyle/>
          <a:p>
            <a:pPr algn="l">
              <a:lnSpc>
                <a:spcPts val="3780"/>
              </a:lnSpc>
              <a:spcBef>
                <a:spcPct val="0"/>
              </a:spcBef>
            </a:pPr>
            <a:r>
              <a:rPr lang="en-US" sz="2700" b="1">
                <a:solidFill>
                  <a:srgbClr val="000000"/>
                </a:solidFill>
                <a:latin typeface="Canva Sans Bold"/>
                <a:ea typeface="Canva Sans Bold"/>
                <a:cs typeface="Canva Sans Bold"/>
                <a:sym typeface="Canva Sans Bold"/>
              </a:rPr>
              <a:t>📖</a:t>
            </a:r>
            <a:r>
              <a:rPr lang="en-US" sz="2700" b="1">
                <a:solidFill>
                  <a:srgbClr val="FEFEFD"/>
                </a:solidFill>
                <a:latin typeface="Canva Sans Bold"/>
                <a:ea typeface="Canva Sans Bold"/>
                <a:cs typeface="Canva Sans Bold"/>
                <a:sym typeface="Canva Sans Bold"/>
              </a:rPr>
              <a:t> Support Learning at Home</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Read with your child every day and complete their Reading Record</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Attend parent workshops (e.g. Read Write Inc. Phonics)</a:t>
            </a:r>
          </a:p>
          <a:p>
            <a:pPr algn="l">
              <a:lnSpc>
                <a:spcPts val="3780"/>
              </a:lnSpc>
              <a:spcBef>
                <a:spcPct val="0"/>
              </a:spcBef>
            </a:pPr>
            <a:endParaRPr lang="en-US" sz="2700">
              <a:solidFill>
                <a:srgbClr val="FEFEFD"/>
              </a:solidFill>
              <a:latin typeface="Canva Sans"/>
              <a:ea typeface="Canva Sans"/>
              <a:cs typeface="Canva Sans"/>
              <a:sym typeface="Canva Sans"/>
            </a:endParaRPr>
          </a:p>
          <a:p>
            <a:pPr algn="l">
              <a:lnSpc>
                <a:spcPts val="3780"/>
              </a:lnSpc>
              <a:spcBef>
                <a:spcPct val="0"/>
              </a:spcBef>
            </a:pPr>
            <a:r>
              <a:rPr lang="en-US" sz="2700" b="1">
                <a:solidFill>
                  <a:srgbClr val="FEFEFD"/>
                </a:solidFill>
                <a:latin typeface="Canva Sans Bold"/>
                <a:ea typeface="Canva Sans Bold"/>
                <a:cs typeface="Canva Sans Bold"/>
                <a:sym typeface="Canva Sans Bold"/>
              </a:rPr>
              <a:t>🎉 Join Our School Community</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School trips and special events</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Christmas Nativity</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Christmas Fair</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Summer Fun Day</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Assemblies and Sports Days</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Celebration Assemblies</a:t>
            </a:r>
          </a:p>
          <a:p>
            <a:pPr algn="l">
              <a:lnSpc>
                <a:spcPts val="3780"/>
              </a:lnSpc>
              <a:spcBef>
                <a:spcPct val="0"/>
              </a:spcBef>
            </a:pPr>
            <a:endParaRPr lang="en-US" sz="2700">
              <a:solidFill>
                <a:srgbClr val="FEFEFD"/>
              </a:solidFill>
              <a:latin typeface="Canva Sans"/>
              <a:ea typeface="Canva Sans"/>
              <a:cs typeface="Canva Sans"/>
              <a:sym typeface="Canva Sans"/>
            </a:endParaRPr>
          </a:p>
        </p:txBody>
      </p:sp>
      <p:sp>
        <p:nvSpPr>
          <p:cNvPr id="8" name="TextBox 8"/>
          <p:cNvSpPr txBox="1"/>
          <p:nvPr/>
        </p:nvSpPr>
        <p:spPr>
          <a:xfrm>
            <a:off x="10093630" y="3474681"/>
            <a:ext cx="7871338" cy="5227318"/>
          </a:xfrm>
          <a:prstGeom prst="rect">
            <a:avLst/>
          </a:prstGeom>
        </p:spPr>
        <p:txBody>
          <a:bodyPr lIns="0" tIns="0" rIns="0" bIns="0" rtlCol="0" anchor="t">
            <a:spAutoFit/>
          </a:bodyPr>
          <a:lstStyle/>
          <a:p>
            <a:pPr algn="l">
              <a:lnSpc>
                <a:spcPts val="3780"/>
              </a:lnSpc>
              <a:spcBef>
                <a:spcPct val="0"/>
              </a:spcBef>
            </a:pPr>
            <a:r>
              <a:rPr lang="en-US" sz="2700" b="1">
                <a:solidFill>
                  <a:srgbClr val="FEFEFD"/>
                </a:solidFill>
                <a:latin typeface="Canva Sans Bold"/>
                <a:ea typeface="Canva Sans Bold"/>
                <a:cs typeface="Canva Sans Bold"/>
                <a:sym typeface="Canva Sans Bold"/>
              </a:rPr>
              <a:t>📢 Stay Connected</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Read our weekly newsletter, Up to the Minute</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Visit our website: </a:t>
            </a:r>
            <a:r>
              <a:rPr lang="en-US" sz="2700" u="sng">
                <a:solidFill>
                  <a:srgbClr val="FEFEFD"/>
                </a:solidFill>
                <a:latin typeface="Canva Sans"/>
                <a:ea typeface="Canva Sans"/>
                <a:cs typeface="Canva Sans"/>
                <a:sym typeface="Canva Sans"/>
                <a:hlinkClick r:id="rId6" tooltip="https://www.loxwoodschool.com/web/"/>
              </a:rPr>
              <a:t>www.loxwoodschool.com</a:t>
            </a:r>
            <a:r>
              <a:rPr lang="en-US" sz="2700">
                <a:solidFill>
                  <a:srgbClr val="FEFEFD"/>
                </a:solidFill>
                <a:latin typeface="Canva Sans"/>
                <a:ea typeface="Canva Sans"/>
                <a:cs typeface="Canva Sans"/>
                <a:sym typeface="Canva Sans"/>
              </a:rPr>
              <a:t> </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Follow us on Facebook and Instagram</a:t>
            </a:r>
          </a:p>
          <a:p>
            <a:pPr algn="l">
              <a:lnSpc>
                <a:spcPts val="3780"/>
              </a:lnSpc>
              <a:spcBef>
                <a:spcPct val="0"/>
              </a:spcBef>
            </a:pPr>
            <a:endParaRPr lang="en-US" sz="2700">
              <a:solidFill>
                <a:srgbClr val="FEFEFD"/>
              </a:solidFill>
              <a:latin typeface="Canva Sans"/>
              <a:ea typeface="Canva Sans"/>
              <a:cs typeface="Canva Sans"/>
              <a:sym typeface="Canva Sans"/>
            </a:endParaRPr>
          </a:p>
          <a:p>
            <a:pPr algn="l">
              <a:lnSpc>
                <a:spcPts val="3780"/>
              </a:lnSpc>
              <a:spcBef>
                <a:spcPct val="0"/>
              </a:spcBef>
            </a:pPr>
            <a:r>
              <a:rPr lang="en-US" sz="2700" b="1">
                <a:solidFill>
                  <a:srgbClr val="FEFEFD"/>
                </a:solidFill>
                <a:latin typeface="Canva Sans Bold"/>
                <a:ea typeface="Canva Sans Bold"/>
                <a:cs typeface="Canva Sans Bold"/>
                <a:sym typeface="Canva Sans Bold"/>
              </a:rPr>
              <a:t>🚪 Open Door Policy</a:t>
            </a:r>
          </a:p>
          <a:p>
            <a:pPr algn="l">
              <a:lnSpc>
                <a:spcPts val="3780"/>
              </a:lnSpc>
              <a:spcBef>
                <a:spcPct val="0"/>
              </a:spcBef>
            </a:pPr>
            <a:r>
              <a:rPr lang="en-US" sz="2700">
                <a:solidFill>
                  <a:srgbClr val="FEFEFD"/>
                </a:solidFill>
                <a:latin typeface="Canva Sans"/>
                <a:ea typeface="Canva Sans"/>
                <a:cs typeface="Canva Sans"/>
                <a:sym typeface="Canva Sans"/>
              </a:rPr>
              <a:t>We value strong relationships with our families. If you have a question, concern or simply want to share something important, please come and talk to us—w</a:t>
            </a:r>
          </a:p>
        </p:txBody>
      </p:sp>
      <p:sp>
        <p:nvSpPr>
          <p:cNvPr id="9" name="TextBox 9"/>
          <p:cNvSpPr txBox="1"/>
          <p:nvPr/>
        </p:nvSpPr>
        <p:spPr>
          <a:xfrm>
            <a:off x="323031" y="9616400"/>
            <a:ext cx="17641937" cy="497839"/>
          </a:xfrm>
          <a:prstGeom prst="rect">
            <a:avLst/>
          </a:prstGeom>
        </p:spPr>
        <p:txBody>
          <a:bodyPr lIns="0" tIns="0" rIns="0" bIns="0" rtlCol="0" anchor="t">
            <a:spAutoFit/>
          </a:bodyPr>
          <a:lstStyle/>
          <a:p>
            <a:pPr algn="ctr">
              <a:lnSpc>
                <a:spcPts val="4060"/>
              </a:lnSpc>
              <a:spcBef>
                <a:spcPct val="0"/>
              </a:spcBef>
            </a:pPr>
            <a:r>
              <a:rPr lang="en-US" sz="2900">
                <a:solidFill>
                  <a:srgbClr val="FEFEFD"/>
                </a:solidFill>
                <a:latin typeface="Canva Sans"/>
                <a:ea typeface="Canva Sans"/>
                <a:cs typeface="Canva Sans"/>
                <a:sym typeface="Canva Sans"/>
              </a:rPr>
              <a:t>Together, we can make your child's start to school a happy, successful and memorable one!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a:off x="10796336" y="7036625"/>
            <a:ext cx="7371118" cy="2109983"/>
          </a:xfrm>
          <a:custGeom>
            <a:avLst/>
            <a:gdLst/>
            <a:ahLst/>
            <a:cxnLst/>
            <a:rect l="l" t="t" r="r" b="b"/>
            <a:pathLst>
              <a:path w="7371118" h="2109983">
                <a:moveTo>
                  <a:pt x="0" y="0"/>
                </a:moveTo>
                <a:lnTo>
                  <a:pt x="7371118" y="0"/>
                </a:lnTo>
                <a:lnTo>
                  <a:pt x="7371118" y="2109983"/>
                </a:lnTo>
                <a:lnTo>
                  <a:pt x="0" y="2109983"/>
                </a:lnTo>
                <a:lnTo>
                  <a:pt x="0" y="0"/>
                </a:lnTo>
                <a:close/>
              </a:path>
            </a:pathLst>
          </a:custGeom>
          <a:blipFill>
            <a:blip r:embed="rId4"/>
            <a:stretch>
              <a:fillRect/>
            </a:stretch>
          </a:blipFill>
        </p:spPr>
      </p:sp>
      <p:sp>
        <p:nvSpPr>
          <p:cNvPr id="4" name="Freeform 4"/>
          <p:cNvSpPr/>
          <p:nvPr/>
        </p:nvSpPr>
        <p:spPr>
          <a:xfrm>
            <a:off x="11158870" y="3977397"/>
            <a:ext cx="4524235" cy="2694370"/>
          </a:xfrm>
          <a:custGeom>
            <a:avLst/>
            <a:gdLst/>
            <a:ahLst/>
            <a:cxnLst/>
            <a:rect l="l" t="t" r="r" b="b"/>
            <a:pathLst>
              <a:path w="4524235" h="2694370">
                <a:moveTo>
                  <a:pt x="0" y="0"/>
                </a:moveTo>
                <a:lnTo>
                  <a:pt x="4524236" y="0"/>
                </a:lnTo>
                <a:lnTo>
                  <a:pt x="4524236" y="2694370"/>
                </a:lnTo>
                <a:lnTo>
                  <a:pt x="0" y="2694370"/>
                </a:lnTo>
                <a:lnTo>
                  <a:pt x="0" y="0"/>
                </a:lnTo>
                <a:close/>
              </a:path>
            </a:pathLst>
          </a:custGeom>
          <a:blipFill>
            <a:blip r:embed="rId5"/>
            <a:stretch>
              <a:fillRect/>
            </a:stretch>
          </a:blipFill>
        </p:spPr>
      </p:sp>
      <p:sp>
        <p:nvSpPr>
          <p:cNvPr id="5" name="Freeform 5"/>
          <p:cNvSpPr/>
          <p:nvPr/>
        </p:nvSpPr>
        <p:spPr>
          <a:xfrm>
            <a:off x="15931533" y="3251220"/>
            <a:ext cx="2235921" cy="3431364"/>
          </a:xfrm>
          <a:custGeom>
            <a:avLst/>
            <a:gdLst/>
            <a:ahLst/>
            <a:cxnLst/>
            <a:rect l="l" t="t" r="r" b="b"/>
            <a:pathLst>
              <a:path w="2235921" h="3431364">
                <a:moveTo>
                  <a:pt x="0" y="0"/>
                </a:moveTo>
                <a:lnTo>
                  <a:pt x="2235921" y="0"/>
                </a:lnTo>
                <a:lnTo>
                  <a:pt x="2235921" y="3431363"/>
                </a:lnTo>
                <a:lnTo>
                  <a:pt x="0" y="3431363"/>
                </a:lnTo>
                <a:lnTo>
                  <a:pt x="0" y="0"/>
                </a:lnTo>
                <a:close/>
              </a:path>
            </a:pathLst>
          </a:custGeom>
          <a:blipFill>
            <a:blip r:embed="rId6"/>
            <a:stretch>
              <a:fillRect/>
            </a:stretch>
          </a:blipFill>
        </p:spPr>
      </p:sp>
      <p:sp>
        <p:nvSpPr>
          <p:cNvPr id="6" name="Freeform 6"/>
          <p:cNvSpPr/>
          <p:nvPr/>
        </p:nvSpPr>
        <p:spPr>
          <a:xfrm>
            <a:off x="14802677" y="-213375"/>
            <a:ext cx="3859101" cy="2978346"/>
          </a:xfrm>
          <a:custGeom>
            <a:avLst/>
            <a:gdLst/>
            <a:ahLst/>
            <a:cxnLst/>
            <a:rect l="l" t="t" r="r" b="b"/>
            <a:pathLst>
              <a:path w="3859101" h="2978346">
                <a:moveTo>
                  <a:pt x="0" y="0"/>
                </a:moveTo>
                <a:lnTo>
                  <a:pt x="3859102" y="0"/>
                </a:lnTo>
                <a:lnTo>
                  <a:pt x="3859102" y="2978346"/>
                </a:lnTo>
                <a:lnTo>
                  <a:pt x="0" y="2978346"/>
                </a:lnTo>
                <a:lnTo>
                  <a:pt x="0" y="0"/>
                </a:lnTo>
                <a:close/>
              </a:path>
            </a:pathLst>
          </a:custGeom>
          <a:blipFill>
            <a:blip r:embed="rId7"/>
            <a:stretch>
              <a:fillRect/>
            </a:stretch>
          </a:blipFill>
        </p:spPr>
      </p:sp>
      <p:sp>
        <p:nvSpPr>
          <p:cNvPr id="7" name="Freeform 7"/>
          <p:cNvSpPr/>
          <p:nvPr/>
        </p:nvSpPr>
        <p:spPr>
          <a:xfrm>
            <a:off x="-448703" y="-876301"/>
            <a:ext cx="4038204" cy="3472542"/>
          </a:xfrm>
          <a:custGeom>
            <a:avLst/>
            <a:gdLst/>
            <a:ahLst/>
            <a:cxnLst/>
            <a:rect l="l" t="t" r="r" b="b"/>
            <a:pathLst>
              <a:path w="4038204" h="3472542">
                <a:moveTo>
                  <a:pt x="0" y="0"/>
                </a:moveTo>
                <a:lnTo>
                  <a:pt x="4038204" y="0"/>
                </a:lnTo>
                <a:lnTo>
                  <a:pt x="4038204" y="3472541"/>
                </a:lnTo>
                <a:lnTo>
                  <a:pt x="0" y="3472541"/>
                </a:lnTo>
                <a:lnTo>
                  <a:pt x="0" y="0"/>
                </a:lnTo>
                <a:close/>
              </a:path>
            </a:pathLst>
          </a:custGeom>
          <a:blipFill>
            <a:blip r:embed="rId8"/>
            <a:stretch>
              <a:fillRect/>
            </a:stretch>
          </a:blipFill>
        </p:spPr>
      </p:sp>
      <p:sp>
        <p:nvSpPr>
          <p:cNvPr id="8" name="TextBox 8"/>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Get Invovled in School Life!</a:t>
            </a:r>
          </a:p>
        </p:txBody>
      </p:sp>
      <p:sp>
        <p:nvSpPr>
          <p:cNvPr id="9" name="TextBox 9"/>
          <p:cNvSpPr txBox="1"/>
          <p:nvPr/>
        </p:nvSpPr>
        <p:spPr>
          <a:xfrm>
            <a:off x="292221" y="2539090"/>
            <a:ext cx="15842287" cy="8084818"/>
          </a:xfrm>
          <a:prstGeom prst="rect">
            <a:avLst/>
          </a:prstGeom>
        </p:spPr>
        <p:txBody>
          <a:bodyPr lIns="0" tIns="0" rIns="0" bIns="0" rtlCol="0" anchor="t">
            <a:spAutoFit/>
          </a:bodyPr>
          <a:lstStyle/>
          <a:p>
            <a:pPr algn="l">
              <a:lnSpc>
                <a:spcPts val="3780"/>
              </a:lnSpc>
            </a:pPr>
            <a:r>
              <a:rPr lang="en-US" sz="2700">
                <a:solidFill>
                  <a:srgbClr val="FEFEFD"/>
                </a:solidFill>
                <a:latin typeface="Canva Sans"/>
                <a:ea typeface="Canva Sans"/>
                <a:cs typeface="Canva Sans"/>
                <a:sym typeface="Canva Sans"/>
              </a:rPr>
              <a:t>At Loxwood Primary School, we use Read Write Inc. Phonics, a government-approved programme that helps children learn to read and write confidently from the very start of their school journey.</a:t>
            </a:r>
          </a:p>
          <a:p>
            <a:pPr algn="l">
              <a:lnSpc>
                <a:spcPts val="3780"/>
              </a:lnSpc>
            </a:pPr>
            <a:endParaRPr lang="en-US" sz="2700">
              <a:solidFill>
                <a:srgbClr val="FEFEFD"/>
              </a:solidFill>
              <a:latin typeface="Canva Sans"/>
              <a:ea typeface="Canva Sans"/>
              <a:cs typeface="Canva Sans"/>
              <a:sym typeface="Canva Sans"/>
            </a:endParaRPr>
          </a:p>
          <a:p>
            <a:pPr algn="l">
              <a:lnSpc>
                <a:spcPts val="3780"/>
              </a:lnSpc>
            </a:pPr>
            <a:r>
              <a:rPr lang="en-US" sz="2700">
                <a:solidFill>
                  <a:srgbClr val="FEFEFD"/>
                </a:solidFill>
                <a:latin typeface="Canva Sans"/>
                <a:ea typeface="Canva Sans"/>
                <a:cs typeface="Canva Sans"/>
                <a:sym typeface="Canva Sans"/>
              </a:rPr>
              <a:t>The programme teaches children to:</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Learn letter sounds</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Blend sounds to read words</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Read with increasing fluency and confidence</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Develop early writing skills</a:t>
            </a:r>
          </a:p>
          <a:p>
            <a:pPr algn="l">
              <a:lnSpc>
                <a:spcPts val="3780"/>
              </a:lnSpc>
            </a:pPr>
            <a:endParaRPr lang="en-US" sz="2700">
              <a:solidFill>
                <a:srgbClr val="FEFEFD"/>
              </a:solidFill>
              <a:latin typeface="Canva Sans"/>
              <a:ea typeface="Canva Sans"/>
              <a:cs typeface="Canva Sans"/>
              <a:sym typeface="Canva Sans"/>
            </a:endParaRPr>
          </a:p>
          <a:p>
            <a:pPr algn="l">
              <a:lnSpc>
                <a:spcPts val="3780"/>
              </a:lnSpc>
            </a:pPr>
            <a:r>
              <a:rPr lang="en-US" sz="2700">
                <a:solidFill>
                  <a:srgbClr val="FEFEFD"/>
                </a:solidFill>
                <a:latin typeface="Canva Sans"/>
                <a:ea typeface="Canva Sans"/>
                <a:cs typeface="Canva Sans"/>
                <a:sym typeface="Canva Sans"/>
              </a:rPr>
              <a:t>👨‍👩‍👧 Parent Workshop</a:t>
            </a:r>
          </a:p>
          <a:p>
            <a:pPr algn="l">
              <a:lnSpc>
                <a:spcPts val="3780"/>
              </a:lnSpc>
              <a:spcBef>
                <a:spcPct val="0"/>
              </a:spcBef>
            </a:pPr>
            <a:r>
              <a:rPr lang="en-US" sz="2700">
                <a:solidFill>
                  <a:srgbClr val="FEFEFD"/>
                </a:solidFill>
                <a:latin typeface="Canva Sans"/>
                <a:ea typeface="Canva Sans"/>
                <a:cs typeface="Canva Sans"/>
                <a:sym typeface="Canva Sans"/>
              </a:rPr>
              <a:t> We will hold a Read Write Inc. workshop in the Autumn Term </a:t>
            </a:r>
          </a:p>
          <a:p>
            <a:pPr algn="l">
              <a:lnSpc>
                <a:spcPts val="3780"/>
              </a:lnSpc>
            </a:pPr>
            <a:r>
              <a:rPr lang="en-US" sz="2700">
                <a:solidFill>
                  <a:srgbClr val="FEFEFD"/>
                </a:solidFill>
                <a:latin typeface="Canva Sans"/>
                <a:ea typeface="Canva Sans"/>
                <a:cs typeface="Canva Sans"/>
                <a:sym typeface="Canva Sans"/>
              </a:rPr>
              <a:t>to explain how the programme works and share ways you can </a:t>
            </a:r>
          </a:p>
          <a:p>
            <a:pPr algn="l">
              <a:lnSpc>
                <a:spcPts val="3780"/>
              </a:lnSpc>
            </a:pPr>
            <a:r>
              <a:rPr lang="en-US" sz="2700">
                <a:solidFill>
                  <a:srgbClr val="FEFEFD"/>
                </a:solidFill>
                <a:latin typeface="Canva Sans"/>
                <a:ea typeface="Canva Sans"/>
                <a:cs typeface="Canva Sans"/>
                <a:sym typeface="Canva Sans"/>
              </a:rPr>
              <a:t>support your child at home.</a:t>
            </a:r>
          </a:p>
          <a:p>
            <a:pPr algn="l">
              <a:lnSpc>
                <a:spcPts val="3780"/>
              </a:lnSpc>
            </a:pPr>
            <a:endParaRPr lang="en-US" sz="2700">
              <a:solidFill>
                <a:srgbClr val="FEFEFD"/>
              </a:solidFill>
              <a:latin typeface="Canva Sans"/>
              <a:ea typeface="Canva Sans"/>
              <a:cs typeface="Canva Sans"/>
              <a:sym typeface="Canva Sans"/>
            </a:endParaRPr>
          </a:p>
          <a:p>
            <a:pPr algn="l">
              <a:lnSpc>
                <a:spcPts val="3780"/>
              </a:lnSpc>
            </a:pPr>
            <a:r>
              <a:rPr lang="en-US" sz="2700">
                <a:solidFill>
                  <a:srgbClr val="FEFEFD"/>
                </a:solidFill>
                <a:latin typeface="Canva Sans"/>
                <a:ea typeface="Canva Sans"/>
                <a:cs typeface="Canva Sans"/>
                <a:sym typeface="Canva Sans"/>
              </a:rPr>
              <a:t>📖 A little reading practice every day makes a big difference! 🌟</a:t>
            </a:r>
          </a:p>
          <a:p>
            <a:pPr algn="l">
              <a:lnSpc>
                <a:spcPts val="3780"/>
              </a:lnSpc>
              <a:spcBef>
                <a:spcPct val="0"/>
              </a:spcBef>
            </a:pPr>
            <a:endParaRPr lang="en-US" sz="2700">
              <a:solidFill>
                <a:srgbClr val="FEFEFD"/>
              </a:solidFill>
              <a:latin typeface="Canva Sans"/>
              <a:ea typeface="Canva Sans"/>
              <a:cs typeface="Canva Sans"/>
              <a:sym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rot="737193">
            <a:off x="14948205" y="-421891"/>
            <a:ext cx="3852586" cy="2563721"/>
          </a:xfrm>
          <a:custGeom>
            <a:avLst/>
            <a:gdLst/>
            <a:ahLst/>
            <a:cxnLst/>
            <a:rect l="l" t="t" r="r" b="b"/>
            <a:pathLst>
              <a:path w="3852586" h="2563721">
                <a:moveTo>
                  <a:pt x="0" y="0"/>
                </a:moveTo>
                <a:lnTo>
                  <a:pt x="3852586" y="0"/>
                </a:lnTo>
                <a:lnTo>
                  <a:pt x="3852586" y="2563721"/>
                </a:lnTo>
                <a:lnTo>
                  <a:pt x="0" y="2563721"/>
                </a:lnTo>
                <a:lnTo>
                  <a:pt x="0" y="0"/>
                </a:lnTo>
                <a:close/>
              </a:path>
            </a:pathLst>
          </a:custGeom>
          <a:blipFill>
            <a:blip r:embed="rId4"/>
            <a:stretch>
              <a:fillRect/>
            </a:stretch>
          </a:blipFill>
        </p:spPr>
      </p:sp>
      <p:sp>
        <p:nvSpPr>
          <p:cNvPr id="4" name="TextBox 4"/>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Important Dates </a:t>
            </a:r>
          </a:p>
        </p:txBody>
      </p:sp>
      <p:sp>
        <p:nvSpPr>
          <p:cNvPr id="5" name="TextBox 5"/>
          <p:cNvSpPr txBox="1"/>
          <p:nvPr/>
        </p:nvSpPr>
        <p:spPr>
          <a:xfrm>
            <a:off x="480975" y="2114855"/>
            <a:ext cx="8933875" cy="6346189"/>
          </a:xfrm>
          <a:prstGeom prst="rect">
            <a:avLst/>
          </a:prstGeom>
        </p:spPr>
        <p:txBody>
          <a:bodyPr lIns="0" tIns="0" rIns="0" bIns="0" rtlCol="0" anchor="t">
            <a:spAutoFit/>
          </a:bodyPr>
          <a:lstStyle/>
          <a:p>
            <a:pPr algn="l">
              <a:lnSpc>
                <a:spcPts val="4200"/>
              </a:lnSpc>
              <a:spcBef>
                <a:spcPct val="0"/>
              </a:spcBef>
            </a:pPr>
            <a:r>
              <a:rPr lang="en-US" sz="3000" b="1">
                <a:solidFill>
                  <a:srgbClr val="FEFEFD"/>
                </a:solidFill>
                <a:latin typeface="Canva Sans Bold"/>
                <a:ea typeface="Canva Sans Bold"/>
                <a:cs typeface="Canva Sans Bold"/>
                <a:sym typeface="Canva Sans Bold"/>
              </a:rPr>
              <a:t>🎉 Stay and Play Sessions</a:t>
            </a:r>
          </a:p>
          <a:p>
            <a:pPr algn="l">
              <a:lnSpc>
                <a:spcPts val="4200"/>
              </a:lnSpc>
              <a:spcBef>
                <a:spcPct val="0"/>
              </a:spcBef>
            </a:pPr>
            <a:r>
              <a:rPr lang="en-US" sz="3000">
                <a:solidFill>
                  <a:srgbClr val="FEFEFD"/>
                </a:solidFill>
                <a:latin typeface="Canva Sans"/>
                <a:ea typeface="Canva Sans"/>
                <a:cs typeface="Canva Sans"/>
                <a:sym typeface="Canva Sans"/>
              </a:rPr>
              <a:t>14th &amp; 16th July 2026</a:t>
            </a:r>
          </a:p>
          <a:p>
            <a:pPr algn="l">
              <a:lnSpc>
                <a:spcPts val="4200"/>
              </a:lnSpc>
            </a:pPr>
            <a:r>
              <a:rPr lang="en-US" sz="3000">
                <a:solidFill>
                  <a:srgbClr val="FEFEFD"/>
                </a:solidFill>
                <a:latin typeface="Canva Sans"/>
                <a:ea typeface="Canva Sans"/>
                <a:cs typeface="Canva Sans"/>
                <a:sym typeface="Canva Sans"/>
              </a:rPr>
              <a:t> A chance for your child to visit the classroom, meet staff and begin to feel familiar with their new environment.</a:t>
            </a:r>
          </a:p>
          <a:p>
            <a:pPr algn="l">
              <a:lnSpc>
                <a:spcPts val="4200"/>
              </a:lnSpc>
            </a:pPr>
            <a:endParaRPr lang="en-US" sz="3000">
              <a:solidFill>
                <a:srgbClr val="FEFEFD"/>
              </a:solidFill>
              <a:latin typeface="Canva Sans"/>
              <a:ea typeface="Canva Sans"/>
              <a:cs typeface="Canva Sans"/>
              <a:sym typeface="Canva Sans"/>
            </a:endParaRPr>
          </a:p>
          <a:p>
            <a:pPr algn="l">
              <a:lnSpc>
                <a:spcPts val="4200"/>
              </a:lnSpc>
            </a:pPr>
            <a:r>
              <a:rPr lang="en-US" sz="3000" b="1">
                <a:solidFill>
                  <a:srgbClr val="FEFEFD"/>
                </a:solidFill>
                <a:latin typeface="Canva Sans Bold"/>
                <a:ea typeface="Canva Sans Bold"/>
                <a:cs typeface="Canva Sans Bold"/>
                <a:sym typeface="Canva Sans Bold"/>
              </a:rPr>
              <a:t>🏡 Home Visits</a:t>
            </a:r>
          </a:p>
          <a:p>
            <a:pPr algn="l">
              <a:lnSpc>
                <a:spcPts val="4200"/>
              </a:lnSpc>
            </a:pPr>
            <a:r>
              <a:rPr lang="en-US" sz="3000">
                <a:solidFill>
                  <a:srgbClr val="FEFEFD"/>
                </a:solidFill>
                <a:latin typeface="Canva Sans"/>
                <a:ea typeface="Canva Sans"/>
                <a:cs typeface="Canva Sans"/>
                <a:sym typeface="Canva Sans"/>
              </a:rPr>
              <a:t>2nd, 3rd &amp; 4th September 2026</a:t>
            </a:r>
          </a:p>
          <a:p>
            <a:pPr algn="l">
              <a:lnSpc>
                <a:spcPts val="4200"/>
              </a:lnSpc>
            </a:pPr>
            <a:r>
              <a:rPr lang="en-US" sz="3000">
                <a:solidFill>
                  <a:srgbClr val="FEFEFD"/>
                </a:solidFill>
                <a:latin typeface="Canva Sans"/>
                <a:ea typeface="Canva Sans"/>
                <a:cs typeface="Canva Sans"/>
                <a:sym typeface="Canva Sans"/>
              </a:rPr>
              <a:t>We look forward to meeting your child in a familiar setting and learning more about them before they start school.</a:t>
            </a:r>
          </a:p>
          <a:p>
            <a:pPr algn="l">
              <a:lnSpc>
                <a:spcPts val="3920"/>
              </a:lnSpc>
              <a:spcBef>
                <a:spcPct val="0"/>
              </a:spcBef>
            </a:pPr>
            <a:endParaRPr lang="en-US" sz="3000">
              <a:solidFill>
                <a:srgbClr val="FEFEFD"/>
              </a:solidFill>
              <a:latin typeface="Canva Sans"/>
              <a:ea typeface="Canva Sans"/>
              <a:cs typeface="Canva Sans"/>
              <a:sym typeface="Canva Sans"/>
            </a:endParaRPr>
          </a:p>
        </p:txBody>
      </p:sp>
      <p:sp>
        <p:nvSpPr>
          <p:cNvPr id="6" name="TextBox 6"/>
          <p:cNvSpPr txBox="1"/>
          <p:nvPr/>
        </p:nvSpPr>
        <p:spPr>
          <a:xfrm>
            <a:off x="10288451" y="2079295"/>
            <a:ext cx="7725865" cy="6381749"/>
          </a:xfrm>
          <a:prstGeom prst="rect">
            <a:avLst/>
          </a:prstGeom>
        </p:spPr>
        <p:txBody>
          <a:bodyPr lIns="0" tIns="0" rIns="0" bIns="0" rtlCol="0" anchor="t">
            <a:spAutoFit/>
          </a:bodyPr>
          <a:lstStyle/>
          <a:p>
            <a:pPr algn="l">
              <a:lnSpc>
                <a:spcPts val="4200"/>
              </a:lnSpc>
              <a:spcBef>
                <a:spcPct val="0"/>
              </a:spcBef>
            </a:pPr>
            <a:r>
              <a:rPr lang="en-US" sz="3000" b="1">
                <a:solidFill>
                  <a:srgbClr val="FEFEFD"/>
                </a:solidFill>
                <a:latin typeface="Canva Sans Bold"/>
                <a:ea typeface="Canva Sans Bold"/>
                <a:cs typeface="Canva Sans Bold"/>
                <a:sym typeface="Canva Sans Bold"/>
              </a:rPr>
              <a:t>🚀 Starting School</a:t>
            </a:r>
          </a:p>
          <a:p>
            <a:pPr algn="l">
              <a:lnSpc>
                <a:spcPts val="4200"/>
              </a:lnSpc>
              <a:spcBef>
                <a:spcPct val="0"/>
              </a:spcBef>
            </a:pPr>
            <a:r>
              <a:rPr lang="en-US" sz="3000">
                <a:solidFill>
                  <a:srgbClr val="FEFEFD"/>
                </a:solidFill>
                <a:latin typeface="Canva Sans"/>
                <a:ea typeface="Canva Sans"/>
                <a:cs typeface="Canva Sans"/>
                <a:sym typeface="Canva Sans"/>
              </a:rPr>
              <a:t>7th, 8th or 9th September</a:t>
            </a:r>
          </a:p>
          <a:p>
            <a:pPr algn="l">
              <a:lnSpc>
                <a:spcPts val="4200"/>
              </a:lnSpc>
            </a:pPr>
            <a:r>
              <a:rPr lang="en-US" sz="3000">
                <a:solidFill>
                  <a:srgbClr val="FEFEFD"/>
                </a:solidFill>
                <a:latin typeface="Canva Sans"/>
                <a:ea typeface="Canva Sans"/>
                <a:cs typeface="Canva Sans"/>
                <a:sym typeface="Canva Sans"/>
              </a:rPr>
              <a:t> 🕘 Small-group session</a:t>
            </a:r>
          </a:p>
          <a:p>
            <a:pPr algn="l">
              <a:lnSpc>
                <a:spcPts val="4200"/>
              </a:lnSpc>
            </a:pPr>
            <a:r>
              <a:rPr lang="en-US" sz="3000">
                <a:solidFill>
                  <a:srgbClr val="FEFEFD"/>
                </a:solidFill>
                <a:latin typeface="Canva Sans"/>
                <a:ea typeface="Canva Sans"/>
                <a:cs typeface="Canva Sans"/>
                <a:sym typeface="Canva Sans"/>
              </a:rPr>
              <a:t>9:00am – 12:00pm</a:t>
            </a:r>
          </a:p>
          <a:p>
            <a:pPr algn="l">
              <a:lnSpc>
                <a:spcPts val="4200"/>
              </a:lnSpc>
            </a:pPr>
            <a:endParaRPr lang="en-US" sz="3000">
              <a:solidFill>
                <a:srgbClr val="FEFEFD"/>
              </a:solidFill>
              <a:latin typeface="Canva Sans"/>
              <a:ea typeface="Canva Sans"/>
              <a:cs typeface="Canva Sans"/>
              <a:sym typeface="Canva Sans"/>
            </a:endParaRPr>
          </a:p>
          <a:p>
            <a:pPr algn="l">
              <a:lnSpc>
                <a:spcPts val="4200"/>
              </a:lnSpc>
            </a:pPr>
            <a:r>
              <a:rPr lang="en-US" sz="3000" b="1">
                <a:solidFill>
                  <a:srgbClr val="FEFEFD"/>
                </a:solidFill>
                <a:latin typeface="Canva Sans Bold"/>
                <a:ea typeface="Canva Sans Bold"/>
                <a:cs typeface="Canva Sans Bold"/>
                <a:sym typeface="Canva Sans Bold"/>
              </a:rPr>
              <a:t>10th &amp; 11th September</a:t>
            </a:r>
          </a:p>
          <a:p>
            <a:pPr algn="l">
              <a:lnSpc>
                <a:spcPts val="4200"/>
              </a:lnSpc>
            </a:pPr>
            <a:r>
              <a:rPr lang="en-US" sz="3000">
                <a:solidFill>
                  <a:srgbClr val="FEFEFD"/>
                </a:solidFill>
                <a:latin typeface="Canva Sans"/>
                <a:ea typeface="Canva Sans"/>
                <a:cs typeface="Canva Sans"/>
                <a:sym typeface="Canva Sans"/>
              </a:rPr>
              <a:t> 👫 All children attend</a:t>
            </a:r>
          </a:p>
          <a:p>
            <a:pPr algn="l">
              <a:lnSpc>
                <a:spcPts val="4200"/>
              </a:lnSpc>
            </a:pPr>
            <a:r>
              <a:rPr lang="en-US" sz="3000">
                <a:solidFill>
                  <a:srgbClr val="FEFEFD"/>
                </a:solidFill>
                <a:latin typeface="Canva Sans"/>
                <a:ea typeface="Canva Sans"/>
                <a:cs typeface="Canva Sans"/>
                <a:sym typeface="Canva Sans"/>
              </a:rPr>
              <a:t>8:35am – 1:30pm (including lunch)</a:t>
            </a:r>
          </a:p>
          <a:p>
            <a:pPr algn="l">
              <a:lnSpc>
                <a:spcPts val="4200"/>
              </a:lnSpc>
            </a:pPr>
            <a:endParaRPr lang="en-US" sz="3000">
              <a:solidFill>
                <a:srgbClr val="FEFEFD"/>
              </a:solidFill>
              <a:latin typeface="Canva Sans"/>
              <a:ea typeface="Canva Sans"/>
              <a:cs typeface="Canva Sans"/>
              <a:sym typeface="Canva Sans"/>
            </a:endParaRPr>
          </a:p>
          <a:p>
            <a:pPr algn="l">
              <a:lnSpc>
                <a:spcPts val="4200"/>
              </a:lnSpc>
            </a:pPr>
            <a:r>
              <a:rPr lang="en-US" sz="3000" b="1">
                <a:solidFill>
                  <a:srgbClr val="FEFEFD"/>
                </a:solidFill>
                <a:latin typeface="Canva Sans Bold"/>
                <a:ea typeface="Canva Sans Bold"/>
                <a:cs typeface="Canva Sans Bold"/>
                <a:sym typeface="Canva Sans Bold"/>
              </a:rPr>
              <a:t>From 14th September</a:t>
            </a:r>
          </a:p>
          <a:p>
            <a:pPr algn="l">
              <a:lnSpc>
                <a:spcPts val="4200"/>
              </a:lnSpc>
            </a:pPr>
            <a:r>
              <a:rPr lang="en-US" sz="3000">
                <a:solidFill>
                  <a:srgbClr val="FEFEFD"/>
                </a:solidFill>
                <a:latin typeface="Canva Sans"/>
                <a:ea typeface="Canva Sans"/>
                <a:cs typeface="Canva Sans"/>
                <a:sym typeface="Canva Sans"/>
              </a:rPr>
              <a:t> 🎒 Full-time attendance begins</a:t>
            </a:r>
          </a:p>
          <a:p>
            <a:pPr algn="l">
              <a:lnSpc>
                <a:spcPts val="4200"/>
              </a:lnSpc>
              <a:spcBef>
                <a:spcPct val="0"/>
              </a:spcBef>
            </a:pPr>
            <a:r>
              <a:rPr lang="en-US" sz="3000">
                <a:solidFill>
                  <a:srgbClr val="FEFEFD"/>
                </a:solidFill>
                <a:latin typeface="Canva Sans"/>
                <a:ea typeface="Canva Sans"/>
                <a:cs typeface="Canva Sans"/>
                <a:sym typeface="Canva Sans"/>
              </a:rPr>
              <a:t>8:35am – 3:05pm</a:t>
            </a:r>
          </a:p>
        </p:txBody>
      </p:sp>
      <p:sp>
        <p:nvSpPr>
          <p:cNvPr id="7" name="TextBox 7"/>
          <p:cNvSpPr txBox="1"/>
          <p:nvPr/>
        </p:nvSpPr>
        <p:spPr>
          <a:xfrm>
            <a:off x="268015" y="8931463"/>
            <a:ext cx="17746301" cy="1064259"/>
          </a:xfrm>
          <a:prstGeom prst="rect">
            <a:avLst/>
          </a:prstGeom>
        </p:spPr>
        <p:txBody>
          <a:bodyPr lIns="0" tIns="0" rIns="0" bIns="0" rtlCol="0" anchor="t">
            <a:spAutoFit/>
          </a:bodyPr>
          <a:lstStyle/>
          <a:p>
            <a:pPr algn="ctr">
              <a:lnSpc>
                <a:spcPts val="4340"/>
              </a:lnSpc>
              <a:spcBef>
                <a:spcPct val="0"/>
              </a:spcBef>
            </a:pPr>
            <a:r>
              <a:rPr lang="en-US" sz="3100">
                <a:solidFill>
                  <a:srgbClr val="FEFEFD"/>
                </a:solidFill>
                <a:latin typeface="Canva Sans"/>
                <a:ea typeface="Canva Sans"/>
                <a:cs typeface="Canva Sans"/>
                <a:sym typeface="Canva Sans"/>
              </a:rPr>
              <a:t> Every child settles differently. If your child would benefit from a longer staggered start, please speak to Mrs Donnelly and we will be happy to discuss this with you.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a:stretch>
            <a:fillRect/>
          </a:stretch>
        </p:blipFill>
        <p:spPr>
          <a:xfrm>
            <a:off x="3057496" y="458463"/>
            <a:ext cx="11435448" cy="9586312"/>
          </a:xfrm>
          <a:prstGeom prst="rect">
            <a:avLst/>
          </a:prstGeom>
        </p:spPr>
      </p:pic>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TextBox 3"/>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Any Questions? 💬</a:t>
            </a:r>
          </a:p>
        </p:txBody>
      </p:sp>
      <p:sp>
        <p:nvSpPr>
          <p:cNvPr id="4" name="TextBox 4"/>
          <p:cNvSpPr txBox="1"/>
          <p:nvPr/>
        </p:nvSpPr>
        <p:spPr>
          <a:xfrm>
            <a:off x="510904" y="1932306"/>
            <a:ext cx="17468893" cy="8099425"/>
          </a:xfrm>
          <a:prstGeom prst="rect">
            <a:avLst/>
          </a:prstGeom>
        </p:spPr>
        <p:txBody>
          <a:bodyPr lIns="0" tIns="0" rIns="0" bIns="0" rtlCol="0" anchor="t">
            <a:spAutoFit/>
          </a:bodyPr>
          <a:lstStyle/>
          <a:p>
            <a:pPr algn="ctr">
              <a:lnSpc>
                <a:spcPts val="4620"/>
              </a:lnSpc>
              <a:spcBef>
                <a:spcPct val="0"/>
              </a:spcBef>
            </a:pPr>
            <a:r>
              <a:rPr lang="en-US" sz="3300">
                <a:solidFill>
                  <a:srgbClr val="FEFEFD"/>
                </a:solidFill>
                <a:latin typeface="Canva Sans"/>
                <a:ea typeface="Canva Sans"/>
                <a:cs typeface="Canva Sans"/>
                <a:sym typeface="Canva Sans"/>
              </a:rPr>
              <a:t>Thank you for joining us this evening. </a:t>
            </a:r>
          </a:p>
          <a:p>
            <a:pPr algn="ctr">
              <a:lnSpc>
                <a:spcPts val="4620"/>
              </a:lnSpc>
            </a:pPr>
            <a:r>
              <a:rPr lang="en-US" sz="3300">
                <a:solidFill>
                  <a:srgbClr val="FEFEFD"/>
                </a:solidFill>
                <a:latin typeface="Canva Sans"/>
                <a:ea typeface="Canva Sans"/>
                <a:cs typeface="Canva Sans"/>
                <a:sym typeface="Canva Sans"/>
              </a:rPr>
              <a:t>We are excited to welcome you and your child to the Loxwood Primary School family and look forward to working together throughout their Reception journey.</a:t>
            </a:r>
          </a:p>
          <a:p>
            <a:pPr algn="l">
              <a:lnSpc>
                <a:spcPts val="4620"/>
              </a:lnSpc>
            </a:pPr>
            <a:endParaRPr lang="en-US" sz="3300">
              <a:solidFill>
                <a:srgbClr val="FEFEFD"/>
              </a:solidFill>
              <a:latin typeface="Canva Sans"/>
              <a:ea typeface="Canva Sans"/>
              <a:cs typeface="Canva Sans"/>
              <a:sym typeface="Canva Sans"/>
            </a:endParaRPr>
          </a:p>
          <a:p>
            <a:pPr algn="ctr">
              <a:lnSpc>
                <a:spcPts val="4620"/>
              </a:lnSpc>
            </a:pPr>
            <a:r>
              <a:rPr lang="en-US" sz="3300">
                <a:solidFill>
                  <a:srgbClr val="FEFEFD"/>
                </a:solidFill>
                <a:latin typeface="Canva Sans"/>
                <a:ea typeface="Canva Sans"/>
                <a:cs typeface="Canva Sans"/>
                <a:sym typeface="Canva Sans"/>
              </a:rPr>
              <a:t> </a:t>
            </a:r>
            <a:r>
              <a:rPr lang="en-US" sz="3300" b="1">
                <a:solidFill>
                  <a:srgbClr val="FEFEFD"/>
                </a:solidFill>
                <a:latin typeface="Canva Sans Bold"/>
                <a:ea typeface="Canva Sans Bold"/>
                <a:cs typeface="Canva Sans Bold"/>
                <a:sym typeface="Canva Sans Bold"/>
              </a:rPr>
              <a:t>Get in Touch</a:t>
            </a:r>
          </a:p>
          <a:p>
            <a:pPr algn="ctr">
              <a:lnSpc>
                <a:spcPts val="4620"/>
              </a:lnSpc>
            </a:pPr>
            <a:r>
              <a:rPr lang="en-US" sz="3300">
                <a:solidFill>
                  <a:srgbClr val="FEFEFD"/>
                </a:solidFill>
                <a:latin typeface="Canva Sans"/>
                <a:ea typeface="Canva Sans"/>
                <a:cs typeface="Canva Sans"/>
                <a:sym typeface="Canva Sans"/>
              </a:rPr>
              <a:t>If you have any questions, concerns or would simply like to discuss anything further, please don't hesitate to contact us.</a:t>
            </a:r>
          </a:p>
          <a:p>
            <a:pPr algn="ctr">
              <a:lnSpc>
                <a:spcPts val="4620"/>
              </a:lnSpc>
            </a:pPr>
            <a:r>
              <a:rPr lang="en-US" sz="3300">
                <a:solidFill>
                  <a:srgbClr val="FEFEFD"/>
                </a:solidFill>
                <a:latin typeface="Canva Sans"/>
                <a:ea typeface="Canva Sans"/>
                <a:cs typeface="Canva Sans"/>
                <a:sym typeface="Canva Sans"/>
              </a:rPr>
              <a:t>📧 messages@loxwoodschool.com</a:t>
            </a:r>
          </a:p>
          <a:p>
            <a:pPr algn="ctr">
              <a:lnSpc>
                <a:spcPts val="4620"/>
              </a:lnSpc>
            </a:pPr>
            <a:r>
              <a:rPr lang="en-US" sz="3300">
                <a:solidFill>
                  <a:srgbClr val="FEFEFD"/>
                </a:solidFill>
                <a:latin typeface="Canva Sans"/>
                <a:ea typeface="Canva Sans"/>
                <a:cs typeface="Canva Sans"/>
                <a:sym typeface="Canva Sans"/>
              </a:rPr>
              <a:t> 📞 01403 752207</a:t>
            </a:r>
          </a:p>
          <a:p>
            <a:pPr algn="l">
              <a:lnSpc>
                <a:spcPts val="4620"/>
              </a:lnSpc>
            </a:pPr>
            <a:endParaRPr lang="en-US" sz="3300">
              <a:solidFill>
                <a:srgbClr val="FEFEFD"/>
              </a:solidFill>
              <a:latin typeface="Canva Sans"/>
              <a:ea typeface="Canva Sans"/>
              <a:cs typeface="Canva Sans"/>
              <a:sym typeface="Canva Sans"/>
            </a:endParaRPr>
          </a:p>
          <a:p>
            <a:pPr algn="ctr">
              <a:lnSpc>
                <a:spcPts val="4620"/>
              </a:lnSpc>
            </a:pPr>
            <a:r>
              <a:rPr lang="en-US" sz="3300">
                <a:solidFill>
                  <a:srgbClr val="FEFEFD"/>
                </a:solidFill>
                <a:latin typeface="Canva Sans"/>
                <a:ea typeface="Canva Sans"/>
                <a:cs typeface="Canva Sans"/>
                <a:sym typeface="Canva Sans"/>
              </a:rPr>
              <a:t>🌟 We look forward to seeing you again soon at our Stay and Play sessions!</a:t>
            </a:r>
          </a:p>
          <a:p>
            <a:pPr algn="ctr">
              <a:lnSpc>
                <a:spcPts val="4620"/>
              </a:lnSpc>
            </a:pPr>
            <a:r>
              <a:rPr lang="en-US" sz="3300">
                <a:solidFill>
                  <a:srgbClr val="FEFEFD"/>
                </a:solidFill>
                <a:latin typeface="Canva Sans"/>
                <a:ea typeface="Canva Sans"/>
                <a:cs typeface="Canva Sans"/>
                <a:sym typeface="Canva Sans"/>
              </a:rPr>
              <a:t>Together, let's make your child's start to school a happy, confident and successful one. 💚🏫✨</a:t>
            </a:r>
          </a:p>
          <a:p>
            <a:pPr algn="l">
              <a:lnSpc>
                <a:spcPts val="4480"/>
              </a:lnSpc>
              <a:spcBef>
                <a:spcPct val="0"/>
              </a:spcBef>
            </a:pPr>
            <a:endParaRPr lang="en-US" sz="3300">
              <a:solidFill>
                <a:srgbClr val="FEFEFD"/>
              </a:solidFill>
              <a:latin typeface="Canva Sans"/>
              <a:ea typeface="Canva Sans"/>
              <a:cs typeface="Canva Sans"/>
              <a:sym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366138" y="1745873"/>
            <a:ext cx="7259111" cy="4871426"/>
          </a:xfrm>
          <a:custGeom>
            <a:avLst/>
            <a:gdLst/>
            <a:ahLst/>
            <a:cxnLst/>
            <a:rect l="l" t="t" r="r" b="b"/>
            <a:pathLst>
              <a:path w="7259111" h="4871426">
                <a:moveTo>
                  <a:pt x="0" y="0"/>
                </a:moveTo>
                <a:lnTo>
                  <a:pt x="7259110" y="0"/>
                </a:lnTo>
                <a:lnTo>
                  <a:pt x="7259110" y="4871426"/>
                </a:lnTo>
                <a:lnTo>
                  <a:pt x="0" y="4871426"/>
                </a:lnTo>
                <a:lnTo>
                  <a:pt x="0" y="0"/>
                </a:lnTo>
                <a:close/>
              </a:path>
            </a:pathLst>
          </a:custGeom>
          <a:blipFill>
            <a:blip r:embed="rId2"/>
            <a:stretch>
              <a:fillRect/>
            </a:stretch>
          </a:blipFill>
        </p:spPr>
      </p:sp>
      <p:sp>
        <p:nvSpPr>
          <p:cNvPr id="3" name="Freeform 3"/>
          <p:cNvSpPr/>
          <p:nvPr/>
        </p:nvSpPr>
        <p:spPr>
          <a:xfrm>
            <a:off x="7900607" y="3765319"/>
            <a:ext cx="4894460" cy="6099674"/>
          </a:xfrm>
          <a:custGeom>
            <a:avLst/>
            <a:gdLst/>
            <a:ahLst/>
            <a:cxnLst/>
            <a:rect l="l" t="t" r="r" b="b"/>
            <a:pathLst>
              <a:path w="4894460" h="6099674">
                <a:moveTo>
                  <a:pt x="0" y="0"/>
                </a:moveTo>
                <a:lnTo>
                  <a:pt x="4894460" y="0"/>
                </a:lnTo>
                <a:lnTo>
                  <a:pt x="4894460" y="6099674"/>
                </a:lnTo>
                <a:lnTo>
                  <a:pt x="0" y="6099674"/>
                </a:lnTo>
                <a:lnTo>
                  <a:pt x="0" y="0"/>
                </a:lnTo>
                <a:close/>
              </a:path>
            </a:pathLst>
          </a:custGeom>
          <a:blipFill>
            <a:blip r:embed="rId3"/>
            <a:stretch>
              <a:fillRect/>
            </a:stretch>
          </a:blipFill>
        </p:spPr>
      </p:sp>
      <p:sp>
        <p:nvSpPr>
          <p:cNvPr id="4" name="Freeform 4"/>
          <p:cNvSpPr/>
          <p:nvPr/>
        </p:nvSpPr>
        <p:spPr>
          <a:xfrm>
            <a:off x="13070426" y="1537972"/>
            <a:ext cx="4727302" cy="5809722"/>
          </a:xfrm>
          <a:custGeom>
            <a:avLst/>
            <a:gdLst/>
            <a:ahLst/>
            <a:cxnLst/>
            <a:rect l="l" t="t" r="r" b="b"/>
            <a:pathLst>
              <a:path w="4727302" h="5809722">
                <a:moveTo>
                  <a:pt x="0" y="0"/>
                </a:moveTo>
                <a:lnTo>
                  <a:pt x="4727302" y="0"/>
                </a:lnTo>
                <a:lnTo>
                  <a:pt x="4727302" y="5809722"/>
                </a:lnTo>
                <a:lnTo>
                  <a:pt x="0" y="5809722"/>
                </a:lnTo>
                <a:lnTo>
                  <a:pt x="0" y="0"/>
                </a:lnTo>
                <a:close/>
              </a:path>
            </a:pathLst>
          </a:custGeom>
          <a:blipFill>
            <a:blip r:embed="rId4"/>
            <a:stretch>
              <a:fillRect/>
            </a:stretch>
          </a:blipFill>
        </p:spPr>
      </p:sp>
      <p:sp>
        <p:nvSpPr>
          <p:cNvPr id="5" name="Freeform 5"/>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5">
              <a:extLst>
                <a:ext uri="{96DAC541-7B7A-43D3-8B79-37D633B846F1}">
                  <asvg:svgBlip xmlns="" xmlns:asvg="http://schemas.microsoft.com/office/drawing/2016/SVG/main" r:embed="rId6"/>
                </a:ext>
              </a:extLst>
            </a:blip>
            <a:stretch>
              <a:fillRect t="-1311" b="-93754"/>
            </a:stretch>
          </a:blipFill>
        </p:spPr>
      </p:sp>
      <p:sp>
        <p:nvSpPr>
          <p:cNvPr id="6" name="TextBox 6"/>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Thank you for choosing Loxwood Primary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TextBox 3"/>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What to Expect This Evening</a:t>
            </a:r>
          </a:p>
        </p:txBody>
      </p:sp>
      <p:sp>
        <p:nvSpPr>
          <p:cNvPr id="4" name="TextBox 4"/>
          <p:cNvSpPr txBox="1"/>
          <p:nvPr/>
        </p:nvSpPr>
        <p:spPr>
          <a:xfrm>
            <a:off x="644909" y="2120130"/>
            <a:ext cx="17108288" cy="6825042"/>
          </a:xfrm>
          <a:prstGeom prst="rect">
            <a:avLst/>
          </a:prstGeom>
        </p:spPr>
        <p:txBody>
          <a:bodyPr lIns="0" tIns="0" rIns="0" bIns="0" rtlCol="0" anchor="t">
            <a:spAutoFit/>
          </a:bodyPr>
          <a:lstStyle/>
          <a:p>
            <a:pPr marL="798838" lvl="1" indent="-399419" algn="just">
              <a:lnSpc>
                <a:spcPts val="6919"/>
              </a:lnSpc>
              <a:buFont typeface="Arial"/>
              <a:buChar char="•"/>
            </a:pPr>
            <a:r>
              <a:rPr lang="en-US" sz="3700">
                <a:solidFill>
                  <a:srgbClr val="FEFEFD"/>
                </a:solidFill>
                <a:latin typeface="Canva Sans"/>
                <a:ea typeface="Canva Sans"/>
                <a:cs typeface="Canva Sans"/>
                <a:sym typeface="Canva Sans"/>
              </a:rPr>
              <a:t>Meet the Reception team and key staff.</a:t>
            </a:r>
          </a:p>
          <a:p>
            <a:pPr marL="798838" lvl="1" indent="-399419" algn="just">
              <a:lnSpc>
                <a:spcPts val="6919"/>
              </a:lnSpc>
              <a:buFont typeface="Arial"/>
              <a:buChar char="•"/>
            </a:pPr>
            <a:r>
              <a:rPr lang="en-US" sz="3700">
                <a:solidFill>
                  <a:srgbClr val="FEFEFD"/>
                </a:solidFill>
                <a:latin typeface="Canva Sans"/>
                <a:ea typeface="Canva Sans"/>
                <a:cs typeface="Canva Sans"/>
                <a:sym typeface="Canva Sans"/>
              </a:rPr>
              <a:t>Learn what to expect in Reception and how to prepare for September.</a:t>
            </a:r>
          </a:p>
          <a:p>
            <a:pPr marL="798838" lvl="1" indent="-399419" algn="just">
              <a:lnSpc>
                <a:spcPts val="6919"/>
              </a:lnSpc>
              <a:buFont typeface="Arial"/>
              <a:buChar char="•"/>
            </a:pPr>
            <a:r>
              <a:rPr lang="en-US" sz="3700">
                <a:solidFill>
                  <a:srgbClr val="FEFEFD"/>
                </a:solidFill>
                <a:latin typeface="Canva Sans"/>
                <a:ea typeface="Canva Sans"/>
                <a:cs typeface="Canva Sans"/>
                <a:sym typeface="Canva Sans"/>
              </a:rPr>
              <a:t>Find out about transition arrangements and starting school.</a:t>
            </a:r>
          </a:p>
          <a:p>
            <a:pPr marL="798838" lvl="1" indent="-399419" algn="just">
              <a:lnSpc>
                <a:spcPts val="6919"/>
              </a:lnSpc>
              <a:buFont typeface="Arial"/>
              <a:buChar char="•"/>
            </a:pPr>
            <a:r>
              <a:rPr lang="en-US" sz="3700">
                <a:solidFill>
                  <a:srgbClr val="FEFEFD"/>
                </a:solidFill>
                <a:latin typeface="Canva Sans"/>
                <a:ea typeface="Canva Sans"/>
                <a:cs typeface="Canva Sans"/>
                <a:sym typeface="Canva Sans"/>
              </a:rPr>
              <a:t>Explore the school and classroom environment.</a:t>
            </a:r>
          </a:p>
          <a:p>
            <a:pPr marL="798838" lvl="1" indent="-399419" algn="just">
              <a:lnSpc>
                <a:spcPts val="6919"/>
              </a:lnSpc>
              <a:buFont typeface="Arial"/>
              <a:buChar char="•"/>
            </a:pPr>
            <a:r>
              <a:rPr lang="en-US" sz="3700">
                <a:solidFill>
                  <a:srgbClr val="FEFEFD"/>
                </a:solidFill>
                <a:latin typeface="Canva Sans"/>
                <a:ea typeface="Canva Sans"/>
                <a:cs typeface="Canva Sans"/>
                <a:sym typeface="Canva Sans"/>
              </a:rPr>
              <a:t>Ask questions and meet other Reception families.</a:t>
            </a:r>
          </a:p>
          <a:p>
            <a:pPr marL="798838" lvl="1" indent="-399419" algn="just">
              <a:lnSpc>
                <a:spcPts val="6919"/>
              </a:lnSpc>
              <a:buFont typeface="Arial"/>
              <a:buChar char="•"/>
            </a:pPr>
            <a:r>
              <a:rPr lang="en-US" sz="3700">
                <a:solidFill>
                  <a:srgbClr val="FEFEFD"/>
                </a:solidFill>
                <a:latin typeface="Canva Sans"/>
                <a:ea typeface="Canva Sans"/>
                <a:cs typeface="Canva Sans"/>
                <a:sym typeface="Canva Sans"/>
              </a:rPr>
              <a:t>Discover how we will work in partnership to support your child's learning, wellbeing and development.</a:t>
            </a:r>
          </a:p>
          <a:p>
            <a:pPr algn="l">
              <a:lnSpc>
                <a:spcPts val="5180"/>
              </a:lnSpc>
              <a:spcBef>
                <a:spcPct val="0"/>
              </a:spcBef>
            </a:pPr>
            <a:r>
              <a:rPr lang="en-US" sz="3700">
                <a:solidFill>
                  <a:srgbClr val="FEFEFD"/>
                </a:solidFill>
                <a:latin typeface="Canva Sans"/>
                <a:ea typeface="Canva Sans"/>
                <a:cs typeface="Canva Sans"/>
                <a:sym typeface="Canva Sans"/>
              </a:rPr>
              <a:t>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44909" y="309927"/>
            <a:ext cx="3968632" cy="4610400"/>
            <a:chOff x="0" y="0"/>
            <a:chExt cx="5466080" cy="6350000"/>
          </a:xfrm>
        </p:grpSpPr>
        <p:sp>
          <p:nvSpPr>
            <p:cNvPr id="3" name="Freeform 3"/>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4" name="Freeform 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2"/>
              <a:stretch>
                <a:fillRect t="-6818" b="-6818"/>
              </a:stretch>
            </a:blipFill>
          </p:spPr>
        </p:sp>
        <p:sp>
          <p:nvSpPr>
            <p:cNvPr id="5" name="Freeform 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6" name="Freeform 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7" name="Group 7"/>
          <p:cNvGrpSpPr>
            <a:grpSpLocks noChangeAspect="1"/>
          </p:cNvGrpSpPr>
          <p:nvPr/>
        </p:nvGrpSpPr>
        <p:grpSpPr>
          <a:xfrm>
            <a:off x="4741379" y="275508"/>
            <a:ext cx="3998260" cy="4644819"/>
            <a:chOff x="0" y="0"/>
            <a:chExt cx="5466080" cy="6350000"/>
          </a:xfrm>
        </p:grpSpPr>
        <p:sp>
          <p:nvSpPr>
            <p:cNvPr id="8" name="Freeform 8"/>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9" name="Freeform 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a:stretch>
                <a:fillRect b="-30208"/>
              </a:stretch>
            </a:blipFill>
          </p:spPr>
        </p:sp>
        <p:sp>
          <p:nvSpPr>
            <p:cNvPr id="10" name="Freeform 1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1" name="Freeform 1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2" name="Group 12"/>
          <p:cNvGrpSpPr>
            <a:grpSpLocks noChangeAspect="1"/>
          </p:cNvGrpSpPr>
          <p:nvPr/>
        </p:nvGrpSpPr>
        <p:grpSpPr>
          <a:xfrm>
            <a:off x="9606763" y="292717"/>
            <a:ext cx="3998260" cy="4644819"/>
            <a:chOff x="0" y="0"/>
            <a:chExt cx="5466080" cy="6350000"/>
          </a:xfrm>
        </p:grpSpPr>
        <p:sp>
          <p:nvSpPr>
            <p:cNvPr id="13" name="Freeform 13"/>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4" name="Freeform 1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t="-2748" b="-27459"/>
              </a:stretch>
            </a:blipFill>
          </p:spPr>
        </p:sp>
        <p:sp>
          <p:nvSpPr>
            <p:cNvPr id="15" name="Freeform 1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6" name="Freeform 1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7" name="Group 17"/>
          <p:cNvGrpSpPr>
            <a:grpSpLocks noChangeAspect="1"/>
          </p:cNvGrpSpPr>
          <p:nvPr/>
        </p:nvGrpSpPr>
        <p:grpSpPr>
          <a:xfrm>
            <a:off x="14048033" y="309927"/>
            <a:ext cx="3998260" cy="4644819"/>
            <a:chOff x="0" y="0"/>
            <a:chExt cx="5466080" cy="6350000"/>
          </a:xfrm>
        </p:grpSpPr>
        <p:sp>
          <p:nvSpPr>
            <p:cNvPr id="18" name="Freeform 18"/>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9" name="Freeform 1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a:stretch>
                <a:fillRect t="-9341" b="-46908"/>
              </a:stretch>
            </a:blipFill>
          </p:spPr>
        </p:sp>
        <p:sp>
          <p:nvSpPr>
            <p:cNvPr id="20" name="Freeform 2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1" name="Freeform 2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22" name="Group 22"/>
          <p:cNvGrpSpPr>
            <a:grpSpLocks noChangeAspect="1"/>
          </p:cNvGrpSpPr>
          <p:nvPr/>
        </p:nvGrpSpPr>
        <p:grpSpPr>
          <a:xfrm>
            <a:off x="4741379" y="5174189"/>
            <a:ext cx="3998260" cy="4644819"/>
            <a:chOff x="0" y="0"/>
            <a:chExt cx="5466080" cy="6350000"/>
          </a:xfrm>
        </p:grpSpPr>
        <p:sp>
          <p:nvSpPr>
            <p:cNvPr id="23" name="Freeform 23"/>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4" name="Freeform 2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12369" b="-23785"/>
              </a:stretch>
            </a:blipFill>
          </p:spPr>
        </p:sp>
        <p:sp>
          <p:nvSpPr>
            <p:cNvPr id="25" name="Freeform 2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6" name="Freeform 2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27" name="Group 27"/>
          <p:cNvGrpSpPr>
            <a:grpSpLocks noChangeAspect="1"/>
          </p:cNvGrpSpPr>
          <p:nvPr/>
        </p:nvGrpSpPr>
        <p:grpSpPr>
          <a:xfrm>
            <a:off x="9606763" y="5174189"/>
            <a:ext cx="3998260" cy="4644819"/>
            <a:chOff x="0" y="0"/>
            <a:chExt cx="5466080" cy="6350000"/>
          </a:xfrm>
        </p:grpSpPr>
        <p:sp>
          <p:nvSpPr>
            <p:cNvPr id="28" name="Freeform 28"/>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7"/>
              <a:stretch>
                <a:fillRect b="-30568"/>
              </a:stretch>
            </a:blipFill>
          </p:spPr>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2" name="TextBox 32"/>
          <p:cNvSpPr txBox="1"/>
          <p:nvPr/>
        </p:nvSpPr>
        <p:spPr>
          <a:xfrm>
            <a:off x="1066800" y="3993686"/>
            <a:ext cx="2832897" cy="807913"/>
          </a:xfrm>
          <a:prstGeom prst="rect">
            <a:avLst/>
          </a:prstGeom>
        </p:spPr>
        <p:txBody>
          <a:bodyPr wrap="square" lIns="0" tIns="0" rIns="0" bIns="0" rtlCol="0" anchor="t">
            <a:spAutoFit/>
          </a:bodyPr>
          <a:lstStyle/>
          <a:p>
            <a:pPr algn="ctr">
              <a:lnSpc>
                <a:spcPts val="3220"/>
              </a:lnSpc>
            </a:pPr>
            <a:r>
              <a:rPr lang="en-US" sz="2300" b="1" dirty="0" err="1">
                <a:solidFill>
                  <a:srgbClr val="000000"/>
                </a:solidFill>
                <a:latin typeface="Canva Sans Bold"/>
                <a:ea typeface="Canva Sans Bold"/>
                <a:cs typeface="Canva Sans Bold"/>
                <a:sym typeface="Canva Sans Bold"/>
              </a:rPr>
              <a:t>Mrs</a:t>
            </a:r>
            <a:r>
              <a:rPr lang="en-US" sz="2300" b="1" dirty="0">
                <a:solidFill>
                  <a:srgbClr val="000000"/>
                </a:solidFill>
                <a:latin typeface="Canva Sans Bold"/>
                <a:ea typeface="Canva Sans Bold"/>
                <a:cs typeface="Canva Sans Bold"/>
                <a:sym typeface="Canva Sans Bold"/>
              </a:rPr>
              <a:t> Donnelly</a:t>
            </a:r>
          </a:p>
          <a:p>
            <a:pPr algn="ctr">
              <a:lnSpc>
                <a:spcPts val="3080"/>
              </a:lnSpc>
              <a:spcBef>
                <a:spcPct val="0"/>
              </a:spcBef>
            </a:pPr>
            <a:r>
              <a:rPr lang="en-US" sz="2200" b="1" dirty="0">
                <a:solidFill>
                  <a:srgbClr val="000000"/>
                </a:solidFill>
                <a:latin typeface="Canva Sans Bold"/>
                <a:ea typeface="Canva Sans Bold"/>
                <a:cs typeface="Canva Sans Bold"/>
                <a:sym typeface="Canva Sans Bold"/>
              </a:rPr>
              <a:t>Reception Teacher</a:t>
            </a:r>
          </a:p>
        </p:txBody>
      </p:sp>
      <p:sp>
        <p:nvSpPr>
          <p:cNvPr id="33" name="TextBox 33"/>
          <p:cNvSpPr txBox="1"/>
          <p:nvPr/>
        </p:nvSpPr>
        <p:spPr>
          <a:xfrm>
            <a:off x="4742309" y="4011466"/>
            <a:ext cx="3843596" cy="782265"/>
          </a:xfrm>
          <a:prstGeom prst="rect">
            <a:avLst/>
          </a:prstGeom>
        </p:spPr>
        <p:txBody>
          <a:bodyPr wrap="square" lIns="0" tIns="0" rIns="0" bIns="0" rtlCol="0" anchor="t">
            <a:spAutoFit/>
          </a:bodyPr>
          <a:lstStyle/>
          <a:p>
            <a:pPr algn="ctr">
              <a:lnSpc>
                <a:spcPts val="3220"/>
              </a:lnSpc>
            </a:pPr>
            <a:r>
              <a:rPr lang="en-US" sz="2300" b="1" dirty="0" err="1">
                <a:solidFill>
                  <a:srgbClr val="000000"/>
                </a:solidFill>
                <a:latin typeface="Canva Sans Bold"/>
                <a:ea typeface="Canva Sans Bold"/>
                <a:cs typeface="Canva Sans Bold"/>
                <a:sym typeface="Canva Sans Bold"/>
              </a:rPr>
              <a:t>Mrs</a:t>
            </a:r>
            <a:r>
              <a:rPr lang="en-US" sz="2300" b="1" dirty="0">
                <a:solidFill>
                  <a:srgbClr val="000000"/>
                </a:solidFill>
                <a:latin typeface="Canva Sans Bold"/>
                <a:ea typeface="Canva Sans Bold"/>
                <a:cs typeface="Canva Sans Bold"/>
                <a:sym typeface="Canva Sans Bold"/>
              </a:rPr>
              <a:t> Coupe</a:t>
            </a:r>
          </a:p>
          <a:p>
            <a:pPr algn="ctr">
              <a:lnSpc>
                <a:spcPts val="2940"/>
              </a:lnSpc>
              <a:spcBef>
                <a:spcPct val="0"/>
              </a:spcBef>
            </a:pPr>
            <a:r>
              <a:rPr lang="en-US" sz="2100" b="1" dirty="0">
                <a:solidFill>
                  <a:srgbClr val="000000"/>
                </a:solidFill>
                <a:latin typeface="Canva Sans Bold"/>
                <a:ea typeface="Canva Sans Bold"/>
                <a:cs typeface="Canva Sans Bold"/>
                <a:sym typeface="Canva Sans Bold"/>
              </a:rPr>
              <a:t>Reception Assistant Teacher</a:t>
            </a:r>
          </a:p>
        </p:txBody>
      </p:sp>
      <p:sp>
        <p:nvSpPr>
          <p:cNvPr id="34" name="TextBox 34"/>
          <p:cNvSpPr txBox="1"/>
          <p:nvPr/>
        </p:nvSpPr>
        <p:spPr>
          <a:xfrm>
            <a:off x="10678322" y="4011466"/>
            <a:ext cx="2047078" cy="820738"/>
          </a:xfrm>
          <a:prstGeom prst="rect">
            <a:avLst/>
          </a:prstGeom>
        </p:spPr>
        <p:txBody>
          <a:bodyPr wrap="square" lIns="0" tIns="0" rIns="0" bIns="0" rtlCol="0" anchor="t">
            <a:spAutoFit/>
          </a:bodyPr>
          <a:lstStyle/>
          <a:p>
            <a:pPr algn="ctr">
              <a:lnSpc>
                <a:spcPts val="3220"/>
              </a:lnSpc>
            </a:pPr>
            <a:r>
              <a:rPr lang="en-US" sz="2300" b="1" dirty="0" err="1">
                <a:solidFill>
                  <a:srgbClr val="000000"/>
                </a:solidFill>
                <a:latin typeface="Canva Sans Bold"/>
                <a:ea typeface="Canva Sans Bold"/>
                <a:cs typeface="Canva Sans Bold"/>
                <a:sym typeface="Canva Sans Bold"/>
              </a:rPr>
              <a:t>Mrs</a:t>
            </a:r>
            <a:r>
              <a:rPr lang="en-US" sz="2300" b="1" dirty="0">
                <a:solidFill>
                  <a:srgbClr val="000000"/>
                </a:solidFill>
                <a:latin typeface="Canva Sans Bold"/>
                <a:ea typeface="Canva Sans Bold"/>
                <a:cs typeface="Canva Sans Bold"/>
                <a:sym typeface="Canva Sans Bold"/>
              </a:rPr>
              <a:t> </a:t>
            </a:r>
            <a:r>
              <a:rPr lang="en-US" sz="2300" b="1" dirty="0" err="1">
                <a:solidFill>
                  <a:srgbClr val="000000"/>
                </a:solidFill>
                <a:latin typeface="Canva Sans Bold"/>
                <a:ea typeface="Canva Sans Bold"/>
                <a:cs typeface="Canva Sans Bold"/>
                <a:sym typeface="Canva Sans Bold"/>
              </a:rPr>
              <a:t>Mellors</a:t>
            </a:r>
            <a:endParaRPr lang="en-US" sz="2300" b="1" dirty="0">
              <a:solidFill>
                <a:srgbClr val="000000"/>
              </a:solidFill>
              <a:latin typeface="Canva Sans Bold"/>
              <a:ea typeface="Canva Sans Bold"/>
              <a:cs typeface="Canva Sans Bold"/>
              <a:sym typeface="Canva Sans Bold"/>
            </a:endParaRPr>
          </a:p>
          <a:p>
            <a:pPr algn="ctr">
              <a:lnSpc>
                <a:spcPts val="3220"/>
              </a:lnSpc>
              <a:spcBef>
                <a:spcPct val="0"/>
              </a:spcBef>
            </a:pPr>
            <a:r>
              <a:rPr lang="en-US" sz="2300" b="1" dirty="0">
                <a:solidFill>
                  <a:srgbClr val="000000"/>
                </a:solidFill>
                <a:latin typeface="Canva Sans Bold"/>
                <a:ea typeface="Canva Sans Bold"/>
                <a:cs typeface="Canva Sans Bold"/>
                <a:sym typeface="Canva Sans Bold"/>
              </a:rPr>
              <a:t>Headteacher</a:t>
            </a:r>
          </a:p>
        </p:txBody>
      </p:sp>
      <p:sp>
        <p:nvSpPr>
          <p:cNvPr id="35" name="TextBox 35"/>
          <p:cNvSpPr txBox="1"/>
          <p:nvPr/>
        </p:nvSpPr>
        <p:spPr>
          <a:xfrm>
            <a:off x="14027684" y="4073061"/>
            <a:ext cx="3898509" cy="756617"/>
          </a:xfrm>
          <a:prstGeom prst="rect">
            <a:avLst/>
          </a:prstGeom>
        </p:spPr>
        <p:txBody>
          <a:bodyPr wrap="square" lIns="0" tIns="0" rIns="0" bIns="0" rtlCol="0" anchor="t">
            <a:spAutoFit/>
          </a:bodyPr>
          <a:lstStyle/>
          <a:p>
            <a:pPr algn="ctr">
              <a:lnSpc>
                <a:spcPts val="3220"/>
              </a:lnSpc>
            </a:pPr>
            <a:r>
              <a:rPr lang="en-US" sz="2300" b="1" dirty="0">
                <a:solidFill>
                  <a:srgbClr val="000000"/>
                </a:solidFill>
                <a:latin typeface="Canva Sans Bold"/>
                <a:ea typeface="Canva Sans Bold"/>
                <a:cs typeface="Canva Sans Bold"/>
                <a:sym typeface="Canva Sans Bold"/>
              </a:rPr>
              <a:t>Miss Price</a:t>
            </a:r>
          </a:p>
          <a:p>
            <a:pPr algn="ctr">
              <a:lnSpc>
                <a:spcPts val="2660"/>
              </a:lnSpc>
              <a:spcBef>
                <a:spcPct val="0"/>
              </a:spcBef>
            </a:pPr>
            <a:r>
              <a:rPr lang="en-US" sz="1900" b="1" dirty="0">
                <a:solidFill>
                  <a:srgbClr val="000000"/>
                </a:solidFill>
                <a:latin typeface="Canva Sans Bold"/>
                <a:ea typeface="Canva Sans Bold"/>
                <a:cs typeface="Canva Sans Bold"/>
                <a:sym typeface="Canva Sans Bold"/>
              </a:rPr>
              <a:t>Deputy Headteacher &amp; SENDCO</a:t>
            </a:r>
          </a:p>
        </p:txBody>
      </p:sp>
      <p:sp>
        <p:nvSpPr>
          <p:cNvPr id="36" name="TextBox 36"/>
          <p:cNvSpPr txBox="1"/>
          <p:nvPr/>
        </p:nvSpPr>
        <p:spPr>
          <a:xfrm>
            <a:off x="6053209" y="8852853"/>
            <a:ext cx="1715244" cy="763268"/>
          </a:xfrm>
          <a:prstGeom prst="rect">
            <a:avLst/>
          </a:prstGeom>
        </p:spPr>
        <p:txBody>
          <a:bodyPr lIns="0" tIns="0" rIns="0" bIns="0" rtlCol="0" anchor="t">
            <a:spAutoFit/>
          </a:bodyPr>
          <a:lstStyle/>
          <a:p>
            <a:pPr algn="ctr">
              <a:lnSpc>
                <a:spcPts val="3220"/>
              </a:lnSpc>
            </a:pPr>
            <a:r>
              <a:rPr lang="en-US" sz="2300" b="1">
                <a:solidFill>
                  <a:srgbClr val="000000"/>
                </a:solidFill>
                <a:latin typeface="Canva Sans Bold"/>
                <a:ea typeface="Canva Sans Bold"/>
                <a:cs typeface="Canva Sans Bold"/>
                <a:sym typeface="Canva Sans Bold"/>
              </a:rPr>
              <a:t>Mrs Best</a:t>
            </a:r>
          </a:p>
          <a:p>
            <a:pPr algn="ctr">
              <a:lnSpc>
                <a:spcPts val="2940"/>
              </a:lnSpc>
              <a:spcBef>
                <a:spcPct val="0"/>
              </a:spcBef>
            </a:pPr>
            <a:r>
              <a:rPr lang="en-US" sz="2100" b="1">
                <a:solidFill>
                  <a:srgbClr val="000000"/>
                </a:solidFill>
                <a:latin typeface="Canva Sans Bold"/>
                <a:ea typeface="Canva Sans Bold"/>
                <a:cs typeface="Canva Sans Bold"/>
                <a:sym typeface="Canva Sans Bold"/>
              </a:rPr>
              <a:t>Receptionist </a:t>
            </a:r>
          </a:p>
        </p:txBody>
      </p:sp>
      <p:sp>
        <p:nvSpPr>
          <p:cNvPr id="37" name="TextBox 37"/>
          <p:cNvSpPr txBox="1"/>
          <p:nvPr/>
        </p:nvSpPr>
        <p:spPr>
          <a:xfrm>
            <a:off x="9763922" y="8852853"/>
            <a:ext cx="3683943" cy="763268"/>
          </a:xfrm>
          <a:prstGeom prst="rect">
            <a:avLst/>
          </a:prstGeom>
        </p:spPr>
        <p:txBody>
          <a:bodyPr lIns="0" tIns="0" rIns="0" bIns="0" rtlCol="0" anchor="t">
            <a:spAutoFit/>
          </a:bodyPr>
          <a:lstStyle/>
          <a:p>
            <a:pPr algn="ctr">
              <a:lnSpc>
                <a:spcPts val="3220"/>
              </a:lnSpc>
            </a:pPr>
            <a:r>
              <a:rPr lang="en-US" sz="2300" b="1" dirty="0" err="1">
                <a:solidFill>
                  <a:srgbClr val="000000"/>
                </a:solidFill>
                <a:latin typeface="Canva Sans Bold"/>
                <a:ea typeface="Canva Sans Bold"/>
                <a:cs typeface="Canva Sans Bold"/>
                <a:sym typeface="Canva Sans Bold"/>
              </a:rPr>
              <a:t>Mrs</a:t>
            </a:r>
            <a:r>
              <a:rPr lang="en-US" sz="2300" b="1" dirty="0">
                <a:solidFill>
                  <a:srgbClr val="000000"/>
                </a:solidFill>
                <a:latin typeface="Canva Sans Bold"/>
                <a:ea typeface="Canva Sans Bold"/>
                <a:cs typeface="Canva Sans Bold"/>
                <a:sym typeface="Canva Sans Bold"/>
              </a:rPr>
              <a:t> Harder</a:t>
            </a:r>
          </a:p>
          <a:p>
            <a:pPr algn="ctr">
              <a:lnSpc>
                <a:spcPts val="2940"/>
              </a:lnSpc>
              <a:spcBef>
                <a:spcPct val="0"/>
              </a:spcBef>
            </a:pPr>
            <a:r>
              <a:rPr lang="en-US" sz="2100" b="1" dirty="0">
                <a:solidFill>
                  <a:srgbClr val="000000"/>
                </a:solidFill>
                <a:latin typeface="Canva Sans Bold"/>
                <a:ea typeface="Canva Sans Bold"/>
                <a:cs typeface="Canva Sans Bold"/>
                <a:sym typeface="Canva Sans Bold"/>
              </a:rPr>
              <a:t>Woodland Learning Teacher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TextBox 3"/>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Information Pack &amp; Next Steps</a:t>
            </a:r>
          </a:p>
        </p:txBody>
      </p:sp>
      <p:sp>
        <p:nvSpPr>
          <p:cNvPr id="4" name="TextBox 4"/>
          <p:cNvSpPr txBox="1"/>
          <p:nvPr/>
        </p:nvSpPr>
        <p:spPr>
          <a:xfrm>
            <a:off x="339892" y="1575437"/>
            <a:ext cx="17635553" cy="4543423"/>
          </a:xfrm>
          <a:prstGeom prst="rect">
            <a:avLst/>
          </a:prstGeom>
        </p:spPr>
        <p:txBody>
          <a:bodyPr lIns="0" tIns="0" rIns="0" bIns="0" rtlCol="0" anchor="t">
            <a:spAutoFit/>
          </a:bodyPr>
          <a:lstStyle/>
          <a:p>
            <a:pPr algn="just">
              <a:lnSpc>
                <a:spcPts val="4050"/>
              </a:lnSpc>
            </a:pPr>
            <a:r>
              <a:rPr lang="en-US" sz="2700">
                <a:solidFill>
                  <a:srgbClr val="FEFEFD"/>
                </a:solidFill>
                <a:latin typeface="Canva Sans"/>
                <a:ea typeface="Canva Sans"/>
                <a:cs typeface="Canva Sans"/>
                <a:sym typeface="Canva Sans"/>
              </a:rPr>
              <a:t>📧 </a:t>
            </a:r>
            <a:r>
              <a:rPr lang="en-US" sz="2700" b="1">
                <a:solidFill>
                  <a:srgbClr val="FEFEFD"/>
                </a:solidFill>
                <a:latin typeface="Canva Sans Bold"/>
                <a:ea typeface="Canva Sans Bold"/>
                <a:cs typeface="Canva Sans Bold"/>
                <a:sym typeface="Canva Sans Bold"/>
              </a:rPr>
              <a:t>Information Pack (sent via email next week)</a:t>
            </a:r>
          </a:p>
          <a:p>
            <a:pPr algn="just">
              <a:lnSpc>
                <a:spcPts val="4050"/>
              </a:lnSpc>
            </a:pPr>
            <a:r>
              <a:rPr lang="en-US" sz="2700">
                <a:solidFill>
                  <a:srgbClr val="FEFEFD"/>
                </a:solidFill>
                <a:latin typeface="Canva Sans"/>
                <a:ea typeface="Canva Sans"/>
                <a:cs typeface="Canva Sans"/>
                <a:sym typeface="Canva Sans"/>
              </a:rPr>
              <a:t>You will receive:</a:t>
            </a:r>
          </a:p>
          <a:p>
            <a:pPr marL="582943" lvl="1" indent="-291471" algn="just">
              <a:lnSpc>
                <a:spcPts val="4050"/>
              </a:lnSpc>
              <a:buFont typeface="Arial"/>
              <a:buChar char="•"/>
            </a:pPr>
            <a:r>
              <a:rPr lang="en-US" sz="2700">
                <a:solidFill>
                  <a:srgbClr val="FEFEFD"/>
                </a:solidFill>
                <a:latin typeface="Canva Sans"/>
                <a:ea typeface="Canva Sans"/>
                <a:cs typeface="Canva Sans"/>
                <a:sym typeface="Canva Sans"/>
              </a:rPr>
              <a:t>Parent Handbook</a:t>
            </a:r>
          </a:p>
          <a:p>
            <a:pPr marL="582943" lvl="1" indent="-291471" algn="just">
              <a:lnSpc>
                <a:spcPts val="4050"/>
              </a:lnSpc>
              <a:buFont typeface="Arial"/>
              <a:buChar char="•"/>
            </a:pPr>
            <a:r>
              <a:rPr lang="en-US" sz="2700">
                <a:solidFill>
                  <a:srgbClr val="FEFEFD"/>
                </a:solidFill>
                <a:latin typeface="Canva Sans"/>
                <a:ea typeface="Canva Sans"/>
                <a:cs typeface="Canva Sans"/>
                <a:sym typeface="Canva Sans"/>
              </a:rPr>
              <a:t>Permissions Form (please return to school)</a:t>
            </a:r>
          </a:p>
          <a:p>
            <a:pPr marL="582943" lvl="1" indent="-291471" algn="just">
              <a:lnSpc>
                <a:spcPts val="4050"/>
              </a:lnSpc>
              <a:buFont typeface="Arial"/>
              <a:buChar char="•"/>
            </a:pPr>
            <a:r>
              <a:rPr lang="en-US" sz="2700">
                <a:solidFill>
                  <a:srgbClr val="FEFEFD"/>
                </a:solidFill>
                <a:latin typeface="Canva Sans"/>
                <a:ea typeface="Canva Sans"/>
                <a:cs typeface="Canva Sans"/>
                <a:sym typeface="Canva Sans"/>
              </a:rPr>
              <a:t>Information about ordering milk through Cool Milk</a:t>
            </a:r>
          </a:p>
          <a:p>
            <a:pPr marL="582943" lvl="1" indent="-291471" algn="just">
              <a:lnSpc>
                <a:spcPts val="4050"/>
              </a:lnSpc>
              <a:buFont typeface="Arial"/>
              <a:buChar char="•"/>
            </a:pPr>
            <a:r>
              <a:rPr lang="en-US" sz="2700">
                <a:solidFill>
                  <a:srgbClr val="FEFEFD"/>
                </a:solidFill>
                <a:latin typeface="Canva Sans"/>
                <a:ea typeface="Canva Sans"/>
                <a:cs typeface="Canva Sans"/>
                <a:sym typeface="Canva Sans"/>
              </a:rPr>
              <a:t>Information about our new school meals provider, ISS – Feeding Hungry Minds, will be shared with families over the coming months. This will include details about menus, ordering arrangements and everything you need to know before your child starts school in September.</a:t>
            </a:r>
          </a:p>
          <a:p>
            <a:pPr algn="l">
              <a:lnSpc>
                <a:spcPts val="3450"/>
              </a:lnSpc>
            </a:pPr>
            <a:endParaRPr lang="en-US" sz="2700">
              <a:solidFill>
                <a:srgbClr val="FEFEFD"/>
              </a:solidFill>
              <a:latin typeface="Canva Sans"/>
              <a:ea typeface="Canva Sans"/>
              <a:cs typeface="Canva Sans"/>
              <a:sym typeface="Canva Sans"/>
            </a:endParaRPr>
          </a:p>
        </p:txBody>
      </p:sp>
      <p:sp>
        <p:nvSpPr>
          <p:cNvPr id="5" name="TextBox 5"/>
          <p:cNvSpPr txBox="1"/>
          <p:nvPr/>
        </p:nvSpPr>
        <p:spPr>
          <a:xfrm>
            <a:off x="7567153" y="6033135"/>
            <a:ext cx="10622115" cy="3889373"/>
          </a:xfrm>
          <a:prstGeom prst="rect">
            <a:avLst/>
          </a:prstGeom>
        </p:spPr>
        <p:txBody>
          <a:bodyPr lIns="0" tIns="0" rIns="0" bIns="0" rtlCol="0" anchor="t">
            <a:spAutoFit/>
          </a:bodyPr>
          <a:lstStyle/>
          <a:p>
            <a:pPr algn="l">
              <a:lnSpc>
                <a:spcPts val="3900"/>
              </a:lnSpc>
            </a:pPr>
            <a:r>
              <a:rPr lang="en-US" sz="2600">
                <a:solidFill>
                  <a:srgbClr val="FEFEFD"/>
                </a:solidFill>
                <a:latin typeface="Canva Sans"/>
                <a:ea typeface="Canva Sans"/>
                <a:cs typeface="Canva Sans"/>
                <a:sym typeface="Canva Sans"/>
              </a:rPr>
              <a:t>✔️ </a:t>
            </a:r>
            <a:r>
              <a:rPr lang="en-US" sz="2600" b="1">
                <a:solidFill>
                  <a:srgbClr val="FEFEFD"/>
                </a:solidFill>
                <a:latin typeface="Canva Sans Bold"/>
                <a:ea typeface="Canva Sans Bold"/>
                <a:cs typeface="Canva Sans Bold"/>
                <a:sym typeface="Canva Sans Bold"/>
              </a:rPr>
              <a:t>What We Need Back</a:t>
            </a:r>
          </a:p>
          <a:p>
            <a:pPr algn="l">
              <a:lnSpc>
                <a:spcPts val="3900"/>
              </a:lnSpc>
            </a:pPr>
            <a:r>
              <a:rPr lang="en-US" sz="2600">
                <a:solidFill>
                  <a:srgbClr val="FEFEFD"/>
                </a:solidFill>
                <a:latin typeface="Canva Sans"/>
                <a:ea typeface="Canva Sans"/>
                <a:cs typeface="Canva Sans"/>
                <a:sym typeface="Canva Sans"/>
              </a:rPr>
              <a:t>Please complete and return:</a:t>
            </a:r>
          </a:p>
          <a:p>
            <a:pPr marL="561353" lvl="1" indent="-280677" algn="l">
              <a:lnSpc>
                <a:spcPts val="3900"/>
              </a:lnSpc>
              <a:buFont typeface="Arial"/>
              <a:buChar char="•"/>
            </a:pPr>
            <a:r>
              <a:rPr lang="en-US" sz="2600">
                <a:solidFill>
                  <a:srgbClr val="FEFEFD"/>
                </a:solidFill>
                <a:latin typeface="Canva Sans"/>
                <a:ea typeface="Canva Sans"/>
                <a:cs typeface="Canva Sans"/>
                <a:sym typeface="Canva Sans"/>
              </a:rPr>
              <a:t>Permissions Form</a:t>
            </a:r>
          </a:p>
          <a:p>
            <a:pPr marL="561353" lvl="1" indent="-280677" algn="l">
              <a:lnSpc>
                <a:spcPts val="3900"/>
              </a:lnSpc>
              <a:buFont typeface="Arial"/>
              <a:buChar char="•"/>
            </a:pPr>
            <a:r>
              <a:rPr lang="en-US" sz="2600">
                <a:solidFill>
                  <a:srgbClr val="FEFEFD"/>
                </a:solidFill>
                <a:latin typeface="Canva Sans"/>
                <a:ea typeface="Canva Sans"/>
                <a:cs typeface="Canva Sans"/>
                <a:sym typeface="Canva Sans"/>
              </a:rPr>
              <a:t>Tapestry Registration Form</a:t>
            </a:r>
          </a:p>
          <a:p>
            <a:pPr marL="561353" lvl="1" indent="-280677" algn="l">
              <a:lnSpc>
                <a:spcPts val="3900"/>
              </a:lnSpc>
              <a:buFont typeface="Arial"/>
              <a:buChar char="•"/>
            </a:pPr>
            <a:r>
              <a:rPr lang="en-US" sz="2600">
                <a:solidFill>
                  <a:srgbClr val="FEFEFD"/>
                </a:solidFill>
                <a:latin typeface="Canva Sans"/>
                <a:ea typeface="Canva Sans"/>
                <a:cs typeface="Canva Sans"/>
                <a:sym typeface="Canva Sans"/>
              </a:rPr>
              <a:t>'This Is Me' Booklet (by the date provided)</a:t>
            </a:r>
          </a:p>
          <a:p>
            <a:pPr algn="l">
              <a:lnSpc>
                <a:spcPts val="3900"/>
              </a:lnSpc>
            </a:pPr>
            <a:endParaRPr lang="en-US" sz="2600">
              <a:solidFill>
                <a:srgbClr val="FEFEFD"/>
              </a:solidFill>
              <a:latin typeface="Canva Sans"/>
              <a:ea typeface="Canva Sans"/>
              <a:cs typeface="Canva Sans"/>
              <a:sym typeface="Canva Sans"/>
            </a:endParaRPr>
          </a:p>
          <a:p>
            <a:pPr algn="l">
              <a:lnSpc>
                <a:spcPts val="3640"/>
              </a:lnSpc>
              <a:spcBef>
                <a:spcPct val="0"/>
              </a:spcBef>
            </a:pPr>
            <a:r>
              <a:rPr lang="en-US" sz="2600">
                <a:solidFill>
                  <a:srgbClr val="FEFEFD"/>
                </a:solidFill>
                <a:latin typeface="Canva Sans"/>
                <a:ea typeface="Canva Sans"/>
                <a:cs typeface="Canva Sans"/>
                <a:sym typeface="Canva Sans"/>
              </a:rPr>
              <a:t>These documents help us get to know your child and ensure they have the best possible start to school.</a:t>
            </a:r>
          </a:p>
        </p:txBody>
      </p:sp>
      <p:sp>
        <p:nvSpPr>
          <p:cNvPr id="6" name="TextBox 6"/>
          <p:cNvSpPr txBox="1"/>
          <p:nvPr/>
        </p:nvSpPr>
        <p:spPr>
          <a:xfrm>
            <a:off x="339892" y="6176010"/>
            <a:ext cx="6157656" cy="2846068"/>
          </a:xfrm>
          <a:prstGeom prst="rect">
            <a:avLst/>
          </a:prstGeom>
        </p:spPr>
        <p:txBody>
          <a:bodyPr lIns="0" tIns="0" rIns="0" bIns="0" rtlCol="0" anchor="t">
            <a:spAutoFit/>
          </a:bodyPr>
          <a:lstStyle/>
          <a:p>
            <a:pPr algn="l">
              <a:lnSpc>
                <a:spcPts val="3780"/>
              </a:lnSpc>
              <a:spcBef>
                <a:spcPct val="0"/>
              </a:spcBef>
            </a:pPr>
            <a:r>
              <a:rPr lang="en-US" sz="2700">
                <a:solidFill>
                  <a:srgbClr val="FEFEFD"/>
                </a:solidFill>
                <a:latin typeface="Canva Sans"/>
                <a:ea typeface="Canva Sans"/>
                <a:cs typeface="Canva Sans"/>
                <a:sym typeface="Canva Sans"/>
              </a:rPr>
              <a:t>📂 </a:t>
            </a:r>
            <a:r>
              <a:rPr lang="en-US" sz="2700" b="1">
                <a:solidFill>
                  <a:srgbClr val="FEFEFD"/>
                </a:solidFill>
                <a:latin typeface="Canva Sans Bold"/>
                <a:ea typeface="Canva Sans Bold"/>
                <a:cs typeface="Canva Sans Bold"/>
                <a:sym typeface="Canva Sans Bold"/>
              </a:rPr>
              <a:t>To Take Home This Evening</a:t>
            </a:r>
          </a:p>
          <a:p>
            <a:pPr algn="l">
              <a:lnSpc>
                <a:spcPts val="3780"/>
              </a:lnSpc>
              <a:spcBef>
                <a:spcPct val="0"/>
              </a:spcBef>
            </a:pPr>
            <a:r>
              <a:rPr lang="en-US" sz="2700">
                <a:solidFill>
                  <a:srgbClr val="FEFEFD"/>
                </a:solidFill>
                <a:latin typeface="Canva Sans"/>
                <a:ea typeface="Canva Sans"/>
                <a:cs typeface="Canva Sans"/>
                <a:sym typeface="Canva Sans"/>
              </a:rPr>
              <a:t>You will receive:</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'This Is Me' Booklet and guidance</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Your child's individual transition timetable</a:t>
            </a:r>
          </a:p>
          <a:p>
            <a:pPr marL="582943" lvl="1" indent="-291471" algn="l">
              <a:lnSpc>
                <a:spcPts val="3780"/>
              </a:lnSpc>
              <a:buFont typeface="Arial"/>
              <a:buChar char="•"/>
            </a:pPr>
            <a:r>
              <a:rPr lang="en-US" sz="2700">
                <a:solidFill>
                  <a:srgbClr val="FEFEFD"/>
                </a:solidFill>
                <a:latin typeface="Canva Sans"/>
                <a:ea typeface="Canva Sans"/>
                <a:cs typeface="Canva Sans"/>
                <a:sym typeface="Canva Sans"/>
              </a:rPr>
              <a:t>Your child's school house colour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TextBox 3"/>
          <p:cNvSpPr txBox="1"/>
          <p:nvPr/>
        </p:nvSpPr>
        <p:spPr>
          <a:xfrm>
            <a:off x="393007" y="1575437"/>
            <a:ext cx="17501986" cy="8711563"/>
          </a:xfrm>
          <a:prstGeom prst="rect">
            <a:avLst/>
          </a:prstGeom>
        </p:spPr>
        <p:txBody>
          <a:bodyPr lIns="0" tIns="0" rIns="0" bIns="0" rtlCol="0" anchor="t">
            <a:spAutoFit/>
          </a:bodyPr>
          <a:lstStyle/>
          <a:p>
            <a:pPr algn="just">
              <a:lnSpc>
                <a:spcPts val="4350"/>
              </a:lnSpc>
            </a:pPr>
            <a:r>
              <a:rPr lang="en-US" sz="2900">
                <a:solidFill>
                  <a:srgbClr val="FEFEFD"/>
                </a:solidFill>
                <a:latin typeface="Canva Sans"/>
                <a:ea typeface="Canva Sans"/>
                <a:cs typeface="Canva Sans"/>
                <a:sym typeface="Canva Sans"/>
              </a:rPr>
              <a:t>👨‍👩‍👧‍👦 Building a strong partnership between home and school is key to helping your child feel happy, settled and successful in Reception.</a:t>
            </a:r>
          </a:p>
          <a:p>
            <a:pPr algn="just">
              <a:lnSpc>
                <a:spcPts val="4350"/>
              </a:lnSpc>
            </a:pPr>
            <a:endParaRPr lang="en-US" sz="2900">
              <a:solidFill>
                <a:srgbClr val="FEFEFD"/>
              </a:solidFill>
              <a:latin typeface="Canva Sans"/>
              <a:ea typeface="Canva Sans"/>
              <a:cs typeface="Canva Sans"/>
              <a:sym typeface="Canva Sans"/>
            </a:endParaRPr>
          </a:p>
          <a:p>
            <a:pPr algn="just">
              <a:lnSpc>
                <a:spcPts val="4350"/>
              </a:lnSpc>
            </a:pPr>
            <a:r>
              <a:rPr lang="en-US" sz="2900">
                <a:solidFill>
                  <a:srgbClr val="FEFEFD"/>
                </a:solidFill>
                <a:latin typeface="Canva Sans"/>
                <a:ea typeface="Canva Sans"/>
                <a:cs typeface="Canva Sans"/>
                <a:sym typeface="Canva Sans"/>
              </a:rPr>
              <a:t>We use Google Classroom to:</a:t>
            </a:r>
          </a:p>
          <a:p>
            <a:pPr marL="626122" lvl="1" indent="-313061" algn="just">
              <a:lnSpc>
                <a:spcPts val="4350"/>
              </a:lnSpc>
              <a:buFont typeface="Arial"/>
              <a:buChar char="•"/>
            </a:pPr>
            <a:r>
              <a:rPr lang="en-US" sz="2900">
                <a:solidFill>
                  <a:srgbClr val="FEFEFD"/>
                </a:solidFill>
                <a:latin typeface="Canva Sans"/>
                <a:ea typeface="Canva Sans"/>
                <a:cs typeface="Canva Sans"/>
                <a:sym typeface="Canva Sans"/>
              </a:rPr>
              <a:t>Share important updates and reminders</a:t>
            </a:r>
          </a:p>
          <a:p>
            <a:pPr marL="626122" lvl="1" indent="-313061" algn="just">
              <a:lnSpc>
                <a:spcPts val="4350"/>
              </a:lnSpc>
              <a:buFont typeface="Arial"/>
              <a:buChar char="•"/>
            </a:pPr>
            <a:r>
              <a:rPr lang="en-US" sz="2900">
                <a:solidFill>
                  <a:srgbClr val="FEFEFD"/>
                </a:solidFill>
                <a:latin typeface="Canva Sans"/>
                <a:ea typeface="Canva Sans"/>
                <a:cs typeface="Canva Sans"/>
                <a:sym typeface="Canva Sans"/>
              </a:rPr>
              <a:t>Celebrate learning and achievements</a:t>
            </a:r>
          </a:p>
          <a:p>
            <a:pPr marL="626122" lvl="1" indent="-313061" algn="just">
              <a:lnSpc>
                <a:spcPts val="4350"/>
              </a:lnSpc>
              <a:buFont typeface="Arial"/>
              <a:buChar char="•"/>
            </a:pPr>
            <a:r>
              <a:rPr lang="en-US" sz="2900">
                <a:solidFill>
                  <a:srgbClr val="FEFEFD"/>
                </a:solidFill>
                <a:latin typeface="Canva Sans"/>
                <a:ea typeface="Canva Sans"/>
                <a:cs typeface="Canva Sans"/>
                <a:sym typeface="Canva Sans"/>
              </a:rPr>
              <a:t>Post photographs and class news</a:t>
            </a:r>
          </a:p>
          <a:p>
            <a:pPr marL="626122" lvl="1" indent="-313061" algn="just">
              <a:lnSpc>
                <a:spcPts val="4350"/>
              </a:lnSpc>
              <a:buFont typeface="Arial"/>
              <a:buChar char="•"/>
            </a:pPr>
            <a:r>
              <a:rPr lang="en-US" sz="2900">
                <a:solidFill>
                  <a:srgbClr val="FEFEFD"/>
                </a:solidFill>
                <a:latin typeface="Canva Sans"/>
                <a:ea typeface="Canva Sans"/>
                <a:cs typeface="Canva Sans"/>
                <a:sym typeface="Canva Sans"/>
              </a:rPr>
              <a:t>Share newsletters and key information</a:t>
            </a:r>
          </a:p>
          <a:p>
            <a:pPr marL="626122" lvl="1" indent="-313061" algn="just">
              <a:lnSpc>
                <a:spcPts val="4350"/>
              </a:lnSpc>
              <a:buFont typeface="Arial"/>
              <a:buChar char="•"/>
            </a:pPr>
            <a:r>
              <a:rPr lang="en-US" sz="2900">
                <a:solidFill>
                  <a:srgbClr val="FEFEFD"/>
                </a:solidFill>
                <a:latin typeface="Canva Sans"/>
                <a:ea typeface="Canva Sans"/>
                <a:cs typeface="Canva Sans"/>
                <a:sym typeface="Canva Sans"/>
              </a:rPr>
              <a:t>Keep you informed about what your child is learning</a:t>
            </a:r>
          </a:p>
          <a:p>
            <a:pPr algn="just">
              <a:lnSpc>
                <a:spcPts val="4350"/>
              </a:lnSpc>
            </a:pPr>
            <a:endParaRPr lang="en-US" sz="2900">
              <a:solidFill>
                <a:srgbClr val="FEFEFD"/>
              </a:solidFill>
              <a:latin typeface="Canva Sans"/>
              <a:ea typeface="Canva Sans"/>
              <a:cs typeface="Canva Sans"/>
              <a:sym typeface="Canva Sans"/>
            </a:endParaRPr>
          </a:p>
          <a:p>
            <a:pPr algn="just">
              <a:lnSpc>
                <a:spcPts val="4350"/>
              </a:lnSpc>
            </a:pPr>
            <a:r>
              <a:rPr lang="en-US" sz="2900">
                <a:solidFill>
                  <a:srgbClr val="FEFEFD"/>
                </a:solidFill>
                <a:latin typeface="Canva Sans"/>
                <a:ea typeface="Canva Sans"/>
                <a:cs typeface="Canva Sans"/>
                <a:sym typeface="Canva Sans"/>
              </a:rPr>
              <a:t>💬 We encourage families to check Google Classroom regularly and use it as a starting point for conversations about learning at home.</a:t>
            </a:r>
          </a:p>
          <a:p>
            <a:pPr algn="just">
              <a:lnSpc>
                <a:spcPts val="4350"/>
              </a:lnSpc>
            </a:pPr>
            <a:endParaRPr lang="en-US" sz="2900">
              <a:solidFill>
                <a:srgbClr val="FEFEFD"/>
              </a:solidFill>
              <a:latin typeface="Canva Sans"/>
              <a:ea typeface="Canva Sans"/>
              <a:cs typeface="Canva Sans"/>
              <a:sym typeface="Canva Sans"/>
            </a:endParaRPr>
          </a:p>
          <a:p>
            <a:pPr algn="just">
              <a:lnSpc>
                <a:spcPts val="4350"/>
              </a:lnSpc>
            </a:pPr>
            <a:r>
              <a:rPr lang="en-US" sz="2900">
                <a:solidFill>
                  <a:srgbClr val="FEFEFD"/>
                </a:solidFill>
                <a:latin typeface="Canva Sans"/>
                <a:ea typeface="Canva Sans"/>
                <a:cs typeface="Canva Sans"/>
                <a:sym typeface="Canva Sans"/>
              </a:rPr>
              <a:t>⭐ Google Classroom will continue to be used throughout your child's time at Loxwood, providing a simple and effective way for us to stay connected and share your child's journey with you.</a:t>
            </a:r>
          </a:p>
          <a:p>
            <a:pPr algn="l">
              <a:lnSpc>
                <a:spcPts val="3450"/>
              </a:lnSpc>
            </a:pPr>
            <a:endParaRPr lang="en-US" sz="2900">
              <a:solidFill>
                <a:srgbClr val="FEFEFD"/>
              </a:solidFill>
              <a:latin typeface="Canva Sans"/>
              <a:ea typeface="Canva Sans"/>
              <a:cs typeface="Canva Sans"/>
              <a:sym typeface="Canva Sans"/>
            </a:endParaRPr>
          </a:p>
        </p:txBody>
      </p:sp>
      <p:sp>
        <p:nvSpPr>
          <p:cNvPr id="4" name="Freeform 4"/>
          <p:cNvSpPr/>
          <p:nvPr/>
        </p:nvSpPr>
        <p:spPr>
          <a:xfrm>
            <a:off x="14079269" y="2480336"/>
            <a:ext cx="3601287" cy="1231528"/>
          </a:xfrm>
          <a:custGeom>
            <a:avLst/>
            <a:gdLst/>
            <a:ahLst/>
            <a:cxnLst/>
            <a:rect l="l" t="t" r="r" b="b"/>
            <a:pathLst>
              <a:path w="3601287" h="1231528">
                <a:moveTo>
                  <a:pt x="0" y="0"/>
                </a:moveTo>
                <a:lnTo>
                  <a:pt x="3601287" y="0"/>
                </a:lnTo>
                <a:lnTo>
                  <a:pt x="3601287" y="1231528"/>
                </a:lnTo>
                <a:lnTo>
                  <a:pt x="0" y="1231528"/>
                </a:lnTo>
                <a:lnTo>
                  <a:pt x="0" y="0"/>
                </a:lnTo>
                <a:close/>
              </a:path>
            </a:pathLst>
          </a:custGeom>
          <a:blipFill>
            <a:blip r:embed="rId4"/>
            <a:stretch>
              <a:fillRect/>
            </a:stretch>
          </a:blipFill>
        </p:spPr>
      </p:sp>
      <p:sp>
        <p:nvSpPr>
          <p:cNvPr id="5" name="TextBox 5"/>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Google Classroom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a:off x="3568181" y="2856904"/>
            <a:ext cx="11753196" cy="5288938"/>
          </a:xfrm>
          <a:custGeom>
            <a:avLst/>
            <a:gdLst/>
            <a:ahLst/>
            <a:cxnLst/>
            <a:rect l="l" t="t" r="r" b="b"/>
            <a:pathLst>
              <a:path w="11753196" h="5288938">
                <a:moveTo>
                  <a:pt x="0" y="0"/>
                </a:moveTo>
                <a:lnTo>
                  <a:pt x="11753196" y="0"/>
                </a:lnTo>
                <a:lnTo>
                  <a:pt x="11753196" y="5288938"/>
                </a:lnTo>
                <a:lnTo>
                  <a:pt x="0" y="5288938"/>
                </a:lnTo>
                <a:lnTo>
                  <a:pt x="0" y="0"/>
                </a:lnTo>
                <a:close/>
              </a:path>
            </a:pathLst>
          </a:custGeom>
          <a:blipFill>
            <a:blip r:embed="rId4"/>
            <a:stretch>
              <a:fillRect/>
            </a:stretch>
          </a:blipFill>
        </p:spPr>
      </p:sp>
      <p:sp>
        <p:nvSpPr>
          <p:cNvPr id="4" name="TextBox 4"/>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How Children Learn in Reception</a:t>
            </a:r>
          </a:p>
        </p:txBody>
      </p:sp>
      <p:sp>
        <p:nvSpPr>
          <p:cNvPr id="5" name="TextBox 5"/>
          <p:cNvSpPr txBox="1"/>
          <p:nvPr/>
        </p:nvSpPr>
        <p:spPr>
          <a:xfrm>
            <a:off x="338902" y="1546089"/>
            <a:ext cx="17949098" cy="1607184"/>
          </a:xfrm>
          <a:prstGeom prst="rect">
            <a:avLst/>
          </a:prstGeom>
        </p:spPr>
        <p:txBody>
          <a:bodyPr lIns="0" tIns="0" rIns="0" bIns="0" rtlCol="0" anchor="t">
            <a:spAutoFit/>
          </a:bodyPr>
          <a:lstStyle/>
          <a:p>
            <a:pPr algn="l">
              <a:lnSpc>
                <a:spcPts val="4340"/>
              </a:lnSpc>
              <a:spcBef>
                <a:spcPct val="0"/>
              </a:spcBef>
            </a:pPr>
            <a:r>
              <a:rPr lang="en-US" sz="3100">
                <a:solidFill>
                  <a:srgbClr val="FEFEFD"/>
                </a:solidFill>
                <a:latin typeface="Canva Sans"/>
                <a:ea typeface="Canva Sans"/>
                <a:cs typeface="Canva Sans"/>
                <a:sym typeface="Canva Sans"/>
              </a:rPr>
              <a:t>In Reception, children learn through seven interconnected areas of learning and development. These areas work together to help children become confident, curious and independent learners.</a:t>
            </a:r>
          </a:p>
        </p:txBody>
      </p:sp>
      <p:sp>
        <p:nvSpPr>
          <p:cNvPr id="6" name="TextBox 6"/>
          <p:cNvSpPr txBox="1"/>
          <p:nvPr/>
        </p:nvSpPr>
        <p:spPr>
          <a:xfrm>
            <a:off x="338902" y="8426133"/>
            <a:ext cx="17704717" cy="1607184"/>
          </a:xfrm>
          <a:prstGeom prst="rect">
            <a:avLst/>
          </a:prstGeom>
        </p:spPr>
        <p:txBody>
          <a:bodyPr lIns="0" tIns="0" rIns="0" bIns="0" rtlCol="0" anchor="t">
            <a:spAutoFit/>
          </a:bodyPr>
          <a:lstStyle/>
          <a:p>
            <a:pPr marL="669301" lvl="1" indent="-334650" algn="l">
              <a:lnSpc>
                <a:spcPts val="4340"/>
              </a:lnSpc>
              <a:buFont typeface="Arial"/>
              <a:buChar char="•"/>
            </a:pPr>
            <a:r>
              <a:rPr lang="en-US" sz="3100" b="1">
                <a:solidFill>
                  <a:srgbClr val="FEFEFD"/>
                </a:solidFill>
                <a:latin typeface="Canva Sans Bold"/>
                <a:ea typeface="Canva Sans Bold"/>
                <a:cs typeface="Canva Sans Bold"/>
                <a:sym typeface="Canva Sans Bold"/>
              </a:rPr>
              <a:t>Prime areas: </a:t>
            </a:r>
            <a:r>
              <a:rPr lang="en-US" sz="3100">
                <a:solidFill>
                  <a:srgbClr val="FEFEFD"/>
                </a:solidFill>
                <a:latin typeface="Canva Sans"/>
                <a:ea typeface="Canva Sans"/>
                <a:cs typeface="Canva Sans"/>
                <a:sym typeface="Canva Sans"/>
              </a:rPr>
              <a:t>the essential skills children need to successfully engage with the world</a:t>
            </a:r>
          </a:p>
          <a:p>
            <a:pPr marL="669301" lvl="1" indent="-334650" algn="l">
              <a:lnSpc>
                <a:spcPts val="4340"/>
              </a:lnSpc>
              <a:buFont typeface="Arial"/>
              <a:buChar char="•"/>
            </a:pPr>
            <a:r>
              <a:rPr lang="en-US" sz="3100" b="1">
                <a:solidFill>
                  <a:srgbClr val="FEFEFD"/>
                </a:solidFill>
                <a:latin typeface="Canva Sans Bold"/>
                <a:ea typeface="Canva Sans Bold"/>
                <a:cs typeface="Canva Sans Bold"/>
                <a:sym typeface="Canva Sans Bold"/>
              </a:rPr>
              <a:t>Specific areas: </a:t>
            </a:r>
            <a:r>
              <a:rPr lang="en-US" sz="3100">
                <a:solidFill>
                  <a:srgbClr val="FEFEFD"/>
                </a:solidFill>
                <a:latin typeface="Canva Sans"/>
                <a:ea typeface="Canva Sans"/>
                <a:cs typeface="Canva Sans"/>
                <a:sym typeface="Canva Sans"/>
              </a:rPr>
              <a:t>the building blocks of reading, writing, maths, and other foundation subjects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a:off x="3186217" y="2692324"/>
            <a:ext cx="12517123" cy="4096394"/>
          </a:xfrm>
          <a:custGeom>
            <a:avLst/>
            <a:gdLst/>
            <a:ahLst/>
            <a:cxnLst/>
            <a:rect l="l" t="t" r="r" b="b"/>
            <a:pathLst>
              <a:path w="12517123" h="4096394">
                <a:moveTo>
                  <a:pt x="0" y="0"/>
                </a:moveTo>
                <a:lnTo>
                  <a:pt x="12517123" y="0"/>
                </a:lnTo>
                <a:lnTo>
                  <a:pt x="12517123" y="4096394"/>
                </a:lnTo>
                <a:lnTo>
                  <a:pt x="0" y="4096394"/>
                </a:lnTo>
                <a:lnTo>
                  <a:pt x="0" y="0"/>
                </a:lnTo>
                <a:close/>
              </a:path>
            </a:pathLst>
          </a:custGeom>
          <a:blipFill>
            <a:blip r:embed="rId4"/>
            <a:stretch>
              <a:fillRect t="-285" b="-285"/>
            </a:stretch>
          </a:blipFill>
        </p:spPr>
      </p:sp>
      <p:sp>
        <p:nvSpPr>
          <p:cNvPr id="4" name="TextBox 4"/>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Characteristics of Effective Learning</a:t>
            </a:r>
          </a:p>
        </p:txBody>
      </p:sp>
      <p:sp>
        <p:nvSpPr>
          <p:cNvPr id="5" name="TextBox 5"/>
          <p:cNvSpPr txBox="1"/>
          <p:nvPr/>
        </p:nvSpPr>
        <p:spPr>
          <a:xfrm>
            <a:off x="361663" y="7282663"/>
            <a:ext cx="17218624" cy="1919821"/>
          </a:xfrm>
          <a:prstGeom prst="rect">
            <a:avLst/>
          </a:prstGeom>
        </p:spPr>
        <p:txBody>
          <a:bodyPr lIns="0" tIns="0" rIns="0" bIns="0" rtlCol="0" anchor="t">
            <a:spAutoFit/>
          </a:bodyPr>
          <a:lstStyle/>
          <a:p>
            <a:pPr algn="just">
              <a:lnSpc>
                <a:spcPts val="3750"/>
              </a:lnSpc>
            </a:pPr>
            <a:r>
              <a:rPr lang="en-US" sz="2500" b="1" dirty="0">
                <a:solidFill>
                  <a:srgbClr val="FEFEFD"/>
                </a:solidFill>
                <a:latin typeface="Canva Sans Bold"/>
                <a:ea typeface="Canva Sans Bold"/>
                <a:cs typeface="Canva Sans Bold"/>
                <a:sym typeface="Canva Sans Bold"/>
              </a:rPr>
              <a:t>🌱 Why is this important?</a:t>
            </a:r>
          </a:p>
          <a:p>
            <a:pPr algn="just">
              <a:lnSpc>
                <a:spcPts val="3750"/>
              </a:lnSpc>
            </a:pPr>
            <a:r>
              <a:rPr lang="en-US" sz="2500" dirty="0">
                <a:solidFill>
                  <a:srgbClr val="FEFEFD"/>
                </a:solidFill>
                <a:latin typeface="Canva Sans"/>
                <a:ea typeface="Canva Sans"/>
                <a:cs typeface="Canva Sans"/>
                <a:sym typeface="Canva Sans"/>
              </a:rPr>
              <a:t>In Reception, we encourage children to be curious, resilient and independent. These learning </a:t>
            </a:r>
            <a:r>
              <a:rPr lang="en-US" sz="2500" dirty="0" err="1">
                <a:solidFill>
                  <a:srgbClr val="FEFEFD"/>
                </a:solidFill>
                <a:latin typeface="Canva Sans"/>
                <a:ea typeface="Canva Sans"/>
                <a:cs typeface="Canva Sans"/>
                <a:sym typeface="Canva Sans"/>
              </a:rPr>
              <a:t>behaviours</a:t>
            </a:r>
            <a:r>
              <a:rPr lang="en-US" sz="2500" dirty="0">
                <a:solidFill>
                  <a:srgbClr val="FEFEFD"/>
                </a:solidFill>
                <a:latin typeface="Canva Sans"/>
                <a:ea typeface="Canva Sans"/>
                <a:cs typeface="Canva Sans"/>
                <a:sym typeface="Canva Sans"/>
              </a:rPr>
              <a:t> are the foundation for future success in school and beyond.</a:t>
            </a:r>
          </a:p>
          <a:p>
            <a:pPr algn="l">
              <a:lnSpc>
                <a:spcPts val="3900"/>
              </a:lnSpc>
            </a:pPr>
            <a:endParaRPr lang="en-US" sz="2500" dirty="0">
              <a:solidFill>
                <a:srgbClr val="FEFEFD"/>
              </a:solidFill>
              <a:latin typeface="Canva Sans"/>
              <a:ea typeface="Canva Sans"/>
              <a:cs typeface="Canva Sans"/>
              <a:sym typeface="Canva Sans"/>
            </a:endParaRPr>
          </a:p>
        </p:txBody>
      </p:sp>
      <p:sp>
        <p:nvSpPr>
          <p:cNvPr id="6" name="TextBox 6"/>
          <p:cNvSpPr txBox="1"/>
          <p:nvPr/>
        </p:nvSpPr>
        <p:spPr>
          <a:xfrm>
            <a:off x="204368" y="1786815"/>
            <a:ext cx="17879263" cy="905508"/>
          </a:xfrm>
          <a:prstGeom prst="rect">
            <a:avLst/>
          </a:prstGeom>
        </p:spPr>
        <p:txBody>
          <a:bodyPr lIns="0" tIns="0" rIns="0" bIns="0" rtlCol="0" anchor="t">
            <a:spAutoFit/>
          </a:bodyPr>
          <a:lstStyle/>
          <a:p>
            <a:pPr algn="ctr">
              <a:lnSpc>
                <a:spcPts val="3640"/>
              </a:lnSpc>
              <a:spcBef>
                <a:spcPct val="0"/>
              </a:spcBef>
            </a:pPr>
            <a:r>
              <a:rPr lang="en-US" sz="2600">
                <a:solidFill>
                  <a:srgbClr val="FEFEFD"/>
                </a:solidFill>
                <a:latin typeface="Canva Sans"/>
                <a:ea typeface="Canva Sans"/>
                <a:cs typeface="Canva Sans"/>
                <a:sym typeface="Canva Sans"/>
              </a:rPr>
              <a:t>These describe how children learn, helping them become confident, resilient and independent learners.</a:t>
            </a:r>
          </a:p>
          <a:p>
            <a:pPr algn="l">
              <a:lnSpc>
                <a:spcPts val="3640"/>
              </a:lnSpc>
              <a:spcBef>
                <a:spcPct val="0"/>
              </a:spcBef>
            </a:pPr>
            <a:endParaRPr lang="en-US" sz="2600">
              <a:solidFill>
                <a:srgbClr val="FEFEFD"/>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444"/>
        </a:solidFill>
        <a:effectLst/>
      </p:bgPr>
    </p:bg>
    <p:spTree>
      <p:nvGrpSpPr>
        <p:cNvPr id="1" name=""/>
        <p:cNvGrpSpPr/>
        <p:nvPr/>
      </p:nvGrpSpPr>
      <p:grpSpPr>
        <a:xfrm>
          <a:off x="0" y="0"/>
          <a:ext cx="0" cy="0"/>
          <a:chOff x="0" y="0"/>
          <a:chExt cx="0" cy="0"/>
        </a:xfrm>
      </p:grpSpPr>
      <p:sp>
        <p:nvSpPr>
          <p:cNvPr id="2" name="Freeform 2"/>
          <p:cNvSpPr/>
          <p:nvPr/>
        </p:nvSpPr>
        <p:spPr>
          <a:xfrm>
            <a:off x="1570399" y="383049"/>
            <a:ext cx="15688901" cy="953842"/>
          </a:xfrm>
          <a:custGeom>
            <a:avLst/>
            <a:gdLst/>
            <a:ahLst/>
            <a:cxnLst/>
            <a:rect l="l" t="t" r="r" b="b"/>
            <a:pathLst>
              <a:path w="15688901" h="953842">
                <a:moveTo>
                  <a:pt x="0" y="0"/>
                </a:moveTo>
                <a:lnTo>
                  <a:pt x="15688901" y="0"/>
                </a:lnTo>
                <a:lnTo>
                  <a:pt x="15688901" y="953842"/>
                </a:lnTo>
                <a:lnTo>
                  <a:pt x="0" y="953842"/>
                </a:lnTo>
                <a:lnTo>
                  <a:pt x="0" y="0"/>
                </a:lnTo>
                <a:close/>
              </a:path>
            </a:pathLst>
          </a:custGeom>
          <a:blipFill>
            <a:blip r:embed="rId2">
              <a:extLst>
                <a:ext uri="{96DAC541-7B7A-43D3-8B79-37D633B846F1}">
                  <asvg:svgBlip xmlns="" xmlns:asvg="http://schemas.microsoft.com/office/drawing/2016/SVG/main" r:embed="rId3"/>
                </a:ext>
              </a:extLst>
            </a:blip>
            <a:stretch>
              <a:fillRect t="-1311" b="-93754"/>
            </a:stretch>
          </a:blipFill>
        </p:spPr>
      </p:sp>
      <p:sp>
        <p:nvSpPr>
          <p:cNvPr id="3" name="Freeform 3"/>
          <p:cNvSpPr/>
          <p:nvPr/>
        </p:nvSpPr>
        <p:spPr>
          <a:xfrm rot="-5400000">
            <a:off x="4692585" y="-306244"/>
            <a:ext cx="8606677" cy="12164914"/>
          </a:xfrm>
          <a:custGeom>
            <a:avLst/>
            <a:gdLst/>
            <a:ahLst/>
            <a:cxnLst/>
            <a:rect l="l" t="t" r="r" b="b"/>
            <a:pathLst>
              <a:path w="8606677" h="12164914">
                <a:moveTo>
                  <a:pt x="0" y="0"/>
                </a:moveTo>
                <a:lnTo>
                  <a:pt x="8606677" y="0"/>
                </a:lnTo>
                <a:lnTo>
                  <a:pt x="8606677" y="12164915"/>
                </a:lnTo>
                <a:lnTo>
                  <a:pt x="0" y="12164915"/>
                </a:lnTo>
                <a:lnTo>
                  <a:pt x="0" y="0"/>
                </a:lnTo>
                <a:close/>
              </a:path>
            </a:pathLst>
          </a:custGeom>
          <a:blipFill>
            <a:blip r:embed="rId4"/>
            <a:stretch>
              <a:fillRect/>
            </a:stretch>
          </a:blipFill>
        </p:spPr>
      </p:sp>
      <p:sp>
        <p:nvSpPr>
          <p:cNvPr id="4" name="TextBox 4"/>
          <p:cNvSpPr txBox="1"/>
          <p:nvPr/>
        </p:nvSpPr>
        <p:spPr>
          <a:xfrm>
            <a:off x="1570399" y="411342"/>
            <a:ext cx="15748759" cy="811530"/>
          </a:xfrm>
          <a:prstGeom prst="rect">
            <a:avLst/>
          </a:prstGeom>
        </p:spPr>
        <p:txBody>
          <a:bodyPr lIns="0" tIns="0" rIns="0" bIns="0" rtlCol="0" anchor="t">
            <a:spAutoFit/>
          </a:bodyPr>
          <a:lstStyle/>
          <a:p>
            <a:pPr algn="ctr">
              <a:lnSpc>
                <a:spcPts val="6720"/>
              </a:lnSpc>
            </a:pPr>
            <a:r>
              <a:rPr lang="en-US" sz="4800" b="1">
                <a:solidFill>
                  <a:srgbClr val="000000"/>
                </a:solidFill>
                <a:latin typeface="Canva Sans Bold"/>
                <a:ea typeface="Canva Sans Bold"/>
                <a:cs typeface="Canva Sans Bold"/>
                <a:sym typeface="Canva Sans Bold"/>
              </a:rPr>
              <a:t>Characteristics of Effective Learning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1362</Words>
  <Application>Microsoft Office PowerPoint</Application>
  <PresentationFormat>Custom</PresentationFormat>
  <Paragraphs>166</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Glacial Indifference Bold</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Reception Welcome Evening June 2026</dc:title>
  <dc:creator>Hannah Donnelly</dc:creator>
  <cp:lastModifiedBy>Hannah Donnelly</cp:lastModifiedBy>
  <cp:revision>3</cp:revision>
  <dcterms:created xsi:type="dcterms:W3CDTF">2006-08-16T00:00:00Z</dcterms:created>
  <dcterms:modified xsi:type="dcterms:W3CDTF">2026-06-12T15:06:37Z</dcterms:modified>
  <dc:identifier>DAGyFqGeYpQ</dc:identifier>
</cp:coreProperties>
</file>