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handoutMasterIdLst>
    <p:handoutMasterId r:id="rId29"/>
  </p:handoutMasterIdLst>
  <p:sldIdLst>
    <p:sldId id="268" r:id="rId6"/>
    <p:sldId id="256" r:id="rId7"/>
    <p:sldId id="257" r:id="rId8"/>
    <p:sldId id="276" r:id="rId9"/>
    <p:sldId id="282" r:id="rId10"/>
    <p:sldId id="281" r:id="rId11"/>
    <p:sldId id="259" r:id="rId12"/>
    <p:sldId id="275" r:id="rId13"/>
    <p:sldId id="260" r:id="rId14"/>
    <p:sldId id="262" r:id="rId15"/>
    <p:sldId id="264" r:id="rId16"/>
    <p:sldId id="270" r:id="rId17"/>
    <p:sldId id="272" r:id="rId18"/>
    <p:sldId id="269" r:id="rId19"/>
    <p:sldId id="263" r:id="rId20"/>
    <p:sldId id="271" r:id="rId21"/>
    <p:sldId id="267" r:id="rId22"/>
    <p:sldId id="277" r:id="rId23"/>
    <p:sldId id="278" r:id="rId24"/>
    <p:sldId id="279" r:id="rId25"/>
    <p:sldId id="280" r:id="rId26"/>
    <p:sldId id="261" r:id="rId27"/>
    <p:sldId id="274" r:id="rId28"/>
  </p:sldIdLst>
  <p:sldSz cx="9144000" cy="6858000" type="screen4x3"/>
  <p:notesSz cx="666273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C95C4-69C4-803F-F23C-433644EF6AD5}" v="1649" dt="2022-09-01T15:01:28.8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p:cViewPr varScale="1">
        <p:scale>
          <a:sx n="105" d="100"/>
          <a:sy n="105" d="100"/>
        </p:scale>
        <p:origin x="102"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 Rolland" userId="S::jrolland@loxwoodschool.com::4e15c2bb-8ebc-49a8-a8fa-4a09e36f8dab" providerId="AD" clId="Web-{AAEC95C4-69C4-803F-F23C-433644EF6AD5}"/>
    <pc:docChg chg="delSld modSld">
      <pc:chgData name="J Rolland" userId="S::jrolland@loxwoodschool.com::4e15c2bb-8ebc-49a8-a8fa-4a09e36f8dab" providerId="AD" clId="Web-{AAEC95C4-69C4-803F-F23C-433644EF6AD5}" dt="2022-09-01T15:01:26.004" v="996" actId="20577"/>
      <pc:docMkLst>
        <pc:docMk/>
      </pc:docMkLst>
      <pc:sldChg chg="modSp">
        <pc:chgData name="J Rolland" userId="S::jrolland@loxwoodschool.com::4e15c2bb-8ebc-49a8-a8fa-4a09e36f8dab" providerId="AD" clId="Web-{AAEC95C4-69C4-803F-F23C-433644EF6AD5}" dt="2022-09-01T14:29:29.889" v="3" actId="20577"/>
        <pc:sldMkLst>
          <pc:docMk/>
          <pc:sldMk cId="3975013626" sldId="256"/>
        </pc:sldMkLst>
        <pc:spChg chg="mod">
          <ac:chgData name="J Rolland" userId="S::jrolland@loxwoodschool.com::4e15c2bb-8ebc-49a8-a8fa-4a09e36f8dab" providerId="AD" clId="Web-{AAEC95C4-69C4-803F-F23C-433644EF6AD5}" dt="2022-09-01T14:29:29.889" v="3" actId="20577"/>
          <ac:spMkLst>
            <pc:docMk/>
            <pc:sldMk cId="3975013626" sldId="256"/>
            <ac:spMk id="3" creationId="{00000000-0000-0000-0000-000000000000}"/>
          </ac:spMkLst>
        </pc:spChg>
      </pc:sldChg>
      <pc:sldChg chg="modSp">
        <pc:chgData name="J Rolland" userId="S::jrolland@loxwoodschool.com::4e15c2bb-8ebc-49a8-a8fa-4a09e36f8dab" providerId="AD" clId="Web-{AAEC95C4-69C4-803F-F23C-433644EF6AD5}" dt="2022-09-01T14:30:14.906" v="36" actId="20577"/>
        <pc:sldMkLst>
          <pc:docMk/>
          <pc:sldMk cId="2062042844" sldId="257"/>
        </pc:sldMkLst>
        <pc:spChg chg="mod">
          <ac:chgData name="J Rolland" userId="S::jrolland@loxwoodschool.com::4e15c2bb-8ebc-49a8-a8fa-4a09e36f8dab" providerId="AD" clId="Web-{AAEC95C4-69C4-803F-F23C-433644EF6AD5}" dt="2022-09-01T14:30:14.906" v="36" actId="20577"/>
          <ac:spMkLst>
            <pc:docMk/>
            <pc:sldMk cId="2062042844" sldId="257"/>
            <ac:spMk id="9" creationId="{00000000-0000-0000-0000-000000000000}"/>
          </ac:spMkLst>
        </pc:spChg>
      </pc:sldChg>
      <pc:sldChg chg="modSp">
        <pc:chgData name="J Rolland" userId="S::jrolland@loxwoodschool.com::4e15c2bb-8ebc-49a8-a8fa-4a09e36f8dab" providerId="AD" clId="Web-{AAEC95C4-69C4-803F-F23C-433644EF6AD5}" dt="2022-09-01T14:39:42.234" v="297" actId="20577"/>
        <pc:sldMkLst>
          <pc:docMk/>
          <pc:sldMk cId="1912541032" sldId="259"/>
        </pc:sldMkLst>
        <pc:spChg chg="mod">
          <ac:chgData name="J Rolland" userId="S::jrolland@loxwoodschool.com::4e15c2bb-8ebc-49a8-a8fa-4a09e36f8dab" providerId="AD" clId="Web-{AAEC95C4-69C4-803F-F23C-433644EF6AD5}" dt="2022-09-01T14:31:16.955" v="67" actId="20577"/>
          <ac:spMkLst>
            <pc:docMk/>
            <pc:sldMk cId="1912541032" sldId="259"/>
            <ac:spMk id="2" creationId="{00000000-0000-0000-0000-000000000000}"/>
          </ac:spMkLst>
        </pc:spChg>
        <pc:spChg chg="mod">
          <ac:chgData name="J Rolland" userId="S::jrolland@loxwoodschool.com::4e15c2bb-8ebc-49a8-a8fa-4a09e36f8dab" providerId="AD" clId="Web-{AAEC95C4-69C4-803F-F23C-433644EF6AD5}" dt="2022-09-01T14:39:42.234" v="297" actId="20577"/>
          <ac:spMkLst>
            <pc:docMk/>
            <pc:sldMk cId="1912541032" sldId="259"/>
            <ac:spMk id="3" creationId="{00000000-0000-0000-0000-000000000000}"/>
          </ac:spMkLst>
        </pc:spChg>
      </pc:sldChg>
      <pc:sldChg chg="modSp">
        <pc:chgData name="J Rolland" userId="S::jrolland@loxwoodschool.com::4e15c2bb-8ebc-49a8-a8fa-4a09e36f8dab" providerId="AD" clId="Web-{AAEC95C4-69C4-803F-F23C-433644EF6AD5}" dt="2022-09-01T14:31:03.298" v="63" actId="20577"/>
        <pc:sldMkLst>
          <pc:docMk/>
          <pc:sldMk cId="2412271229" sldId="260"/>
        </pc:sldMkLst>
        <pc:spChg chg="mod">
          <ac:chgData name="J Rolland" userId="S::jrolland@loxwoodschool.com::4e15c2bb-8ebc-49a8-a8fa-4a09e36f8dab" providerId="AD" clId="Web-{AAEC95C4-69C4-803F-F23C-433644EF6AD5}" dt="2022-09-01T14:31:03.298" v="63" actId="20577"/>
          <ac:spMkLst>
            <pc:docMk/>
            <pc:sldMk cId="2412271229" sldId="260"/>
            <ac:spMk id="4" creationId="{00000000-0000-0000-0000-000000000000}"/>
          </ac:spMkLst>
        </pc:spChg>
      </pc:sldChg>
      <pc:sldChg chg="modSp">
        <pc:chgData name="J Rolland" userId="S::jrolland@loxwoodschool.com::4e15c2bb-8ebc-49a8-a8fa-4a09e36f8dab" providerId="AD" clId="Web-{AAEC95C4-69C4-803F-F23C-433644EF6AD5}" dt="2022-09-01T15:01:13.269" v="995" actId="20577"/>
        <pc:sldMkLst>
          <pc:docMk/>
          <pc:sldMk cId="1852303724" sldId="261"/>
        </pc:sldMkLst>
        <pc:spChg chg="mod">
          <ac:chgData name="J Rolland" userId="S::jrolland@loxwoodschool.com::4e15c2bb-8ebc-49a8-a8fa-4a09e36f8dab" providerId="AD" clId="Web-{AAEC95C4-69C4-803F-F23C-433644EF6AD5}" dt="2022-09-01T15:01:13.269" v="995" actId="20577"/>
          <ac:spMkLst>
            <pc:docMk/>
            <pc:sldMk cId="1852303724" sldId="261"/>
            <ac:spMk id="4" creationId="{00000000-0000-0000-0000-000000000000}"/>
          </ac:spMkLst>
        </pc:spChg>
      </pc:sldChg>
      <pc:sldChg chg="modSp">
        <pc:chgData name="J Rolland" userId="S::jrolland@loxwoodschool.com::4e15c2bb-8ebc-49a8-a8fa-4a09e36f8dab" providerId="AD" clId="Web-{AAEC95C4-69C4-803F-F23C-433644EF6AD5}" dt="2022-09-01T14:41:33.800" v="338" actId="20577"/>
        <pc:sldMkLst>
          <pc:docMk/>
          <pc:sldMk cId="2142772997" sldId="262"/>
        </pc:sldMkLst>
        <pc:spChg chg="mod">
          <ac:chgData name="J Rolland" userId="S::jrolland@loxwoodschool.com::4e15c2bb-8ebc-49a8-a8fa-4a09e36f8dab" providerId="AD" clId="Web-{AAEC95C4-69C4-803F-F23C-433644EF6AD5}" dt="2022-09-01T14:41:33.800" v="338" actId="20577"/>
          <ac:spMkLst>
            <pc:docMk/>
            <pc:sldMk cId="2142772997" sldId="262"/>
            <ac:spMk id="3" creationId="{00000000-0000-0000-0000-000000000000}"/>
          </ac:spMkLst>
        </pc:spChg>
      </pc:sldChg>
      <pc:sldChg chg="modSp">
        <pc:chgData name="J Rolland" userId="S::jrolland@loxwoodschool.com::4e15c2bb-8ebc-49a8-a8fa-4a09e36f8dab" providerId="AD" clId="Web-{AAEC95C4-69C4-803F-F23C-433644EF6AD5}" dt="2022-09-01T14:54:38.884" v="772" actId="20577"/>
        <pc:sldMkLst>
          <pc:docMk/>
          <pc:sldMk cId="13228987" sldId="263"/>
        </pc:sldMkLst>
        <pc:spChg chg="mod">
          <ac:chgData name="J Rolland" userId="S::jrolland@loxwoodschool.com::4e15c2bb-8ebc-49a8-a8fa-4a09e36f8dab" providerId="AD" clId="Web-{AAEC95C4-69C4-803F-F23C-433644EF6AD5}" dt="2022-09-01T14:54:38.884" v="772" actId="20577"/>
          <ac:spMkLst>
            <pc:docMk/>
            <pc:sldMk cId="13228987" sldId="263"/>
            <ac:spMk id="3" creationId="{00000000-0000-0000-0000-000000000000}"/>
          </ac:spMkLst>
        </pc:spChg>
      </pc:sldChg>
      <pc:sldChg chg="modSp">
        <pc:chgData name="J Rolland" userId="S::jrolland@loxwoodschool.com::4e15c2bb-8ebc-49a8-a8fa-4a09e36f8dab" providerId="AD" clId="Web-{AAEC95C4-69C4-803F-F23C-433644EF6AD5}" dt="2022-09-01T14:42:01.926" v="340" actId="20577"/>
        <pc:sldMkLst>
          <pc:docMk/>
          <pc:sldMk cId="3987984743" sldId="264"/>
        </pc:sldMkLst>
        <pc:spChg chg="mod">
          <ac:chgData name="J Rolland" userId="S::jrolland@loxwoodschool.com::4e15c2bb-8ebc-49a8-a8fa-4a09e36f8dab" providerId="AD" clId="Web-{AAEC95C4-69C4-803F-F23C-433644EF6AD5}" dt="2022-09-01T14:42:01.926" v="340" actId="20577"/>
          <ac:spMkLst>
            <pc:docMk/>
            <pc:sldMk cId="3987984743" sldId="264"/>
            <ac:spMk id="3" creationId="{00000000-0000-0000-0000-000000000000}"/>
          </ac:spMkLst>
        </pc:spChg>
      </pc:sldChg>
      <pc:sldChg chg="del">
        <pc:chgData name="J Rolland" userId="S::jrolland@loxwoodschool.com::4e15c2bb-8ebc-49a8-a8fa-4a09e36f8dab" providerId="AD" clId="Web-{AAEC95C4-69C4-803F-F23C-433644EF6AD5}" dt="2022-09-01T14:54:47.884" v="773"/>
        <pc:sldMkLst>
          <pc:docMk/>
          <pc:sldMk cId="840677925" sldId="266"/>
        </pc:sldMkLst>
      </pc:sldChg>
      <pc:sldChg chg="modSp">
        <pc:chgData name="J Rolland" userId="S::jrolland@loxwoodschool.com::4e15c2bb-8ebc-49a8-a8fa-4a09e36f8dab" providerId="AD" clId="Web-{AAEC95C4-69C4-803F-F23C-433644EF6AD5}" dt="2022-09-01T15:00:40.534" v="983" actId="20577"/>
        <pc:sldMkLst>
          <pc:docMk/>
          <pc:sldMk cId="3631826950" sldId="267"/>
        </pc:sldMkLst>
        <pc:spChg chg="mod">
          <ac:chgData name="J Rolland" userId="S::jrolland@loxwoodschool.com::4e15c2bb-8ebc-49a8-a8fa-4a09e36f8dab" providerId="AD" clId="Web-{AAEC95C4-69C4-803F-F23C-433644EF6AD5}" dt="2022-09-01T14:59:32.892" v="964" actId="20577"/>
          <ac:spMkLst>
            <pc:docMk/>
            <pc:sldMk cId="3631826950" sldId="267"/>
            <ac:spMk id="2" creationId="{3AAE14FA-960B-4992-9150-25EEDAB7F8EF}"/>
          </ac:spMkLst>
        </pc:spChg>
        <pc:spChg chg="mod">
          <ac:chgData name="J Rolland" userId="S::jrolland@loxwoodschool.com::4e15c2bb-8ebc-49a8-a8fa-4a09e36f8dab" providerId="AD" clId="Web-{AAEC95C4-69C4-803F-F23C-433644EF6AD5}" dt="2022-09-01T15:00:40.534" v="983" actId="20577"/>
          <ac:spMkLst>
            <pc:docMk/>
            <pc:sldMk cId="3631826950" sldId="267"/>
            <ac:spMk id="3" creationId="{7B90EF9F-2946-4E19-A081-063014084942}"/>
          </ac:spMkLst>
        </pc:spChg>
      </pc:sldChg>
      <pc:sldChg chg="modSp">
        <pc:chgData name="J Rolland" userId="S::jrolland@loxwoodschool.com::4e15c2bb-8ebc-49a8-a8fa-4a09e36f8dab" providerId="AD" clId="Web-{AAEC95C4-69C4-803F-F23C-433644EF6AD5}" dt="2022-09-01T14:53:26.960" v="749" actId="20577"/>
        <pc:sldMkLst>
          <pc:docMk/>
          <pc:sldMk cId="1587535701" sldId="269"/>
        </pc:sldMkLst>
        <pc:spChg chg="mod">
          <ac:chgData name="J Rolland" userId="S::jrolland@loxwoodschool.com::4e15c2bb-8ebc-49a8-a8fa-4a09e36f8dab" providerId="AD" clId="Web-{AAEC95C4-69C4-803F-F23C-433644EF6AD5}" dt="2022-09-01T14:53:26.960" v="749" actId="20577"/>
          <ac:spMkLst>
            <pc:docMk/>
            <pc:sldMk cId="1587535701" sldId="269"/>
            <ac:spMk id="3" creationId="{00000000-0000-0000-0000-000000000000}"/>
          </ac:spMkLst>
        </pc:spChg>
      </pc:sldChg>
      <pc:sldChg chg="modSp">
        <pc:chgData name="J Rolland" userId="S::jrolland@loxwoodschool.com::4e15c2bb-8ebc-49a8-a8fa-4a09e36f8dab" providerId="AD" clId="Web-{AAEC95C4-69C4-803F-F23C-433644EF6AD5}" dt="2022-09-01T14:58:55.484" v="954" actId="20577"/>
        <pc:sldMkLst>
          <pc:docMk/>
          <pc:sldMk cId="4270320716" sldId="270"/>
        </pc:sldMkLst>
        <pc:spChg chg="mod">
          <ac:chgData name="J Rolland" userId="S::jrolland@loxwoodschool.com::4e15c2bb-8ebc-49a8-a8fa-4a09e36f8dab" providerId="AD" clId="Web-{AAEC95C4-69C4-803F-F23C-433644EF6AD5}" dt="2022-09-01T14:55:29.604" v="786" actId="1076"/>
          <ac:spMkLst>
            <pc:docMk/>
            <pc:sldMk cId="4270320716" sldId="270"/>
            <ac:spMk id="2" creationId="{00000000-0000-0000-0000-000000000000}"/>
          </ac:spMkLst>
        </pc:spChg>
        <pc:spChg chg="mod">
          <ac:chgData name="J Rolland" userId="S::jrolland@loxwoodschool.com::4e15c2bb-8ebc-49a8-a8fa-4a09e36f8dab" providerId="AD" clId="Web-{AAEC95C4-69C4-803F-F23C-433644EF6AD5}" dt="2022-09-01T14:58:55.484" v="954" actId="20577"/>
          <ac:spMkLst>
            <pc:docMk/>
            <pc:sldMk cId="4270320716" sldId="270"/>
            <ac:spMk id="10" creationId="{00000000-0000-0000-0000-000000000000}"/>
          </ac:spMkLst>
        </pc:spChg>
      </pc:sldChg>
      <pc:sldChg chg="modSp">
        <pc:chgData name="J Rolland" userId="S::jrolland@loxwoodschool.com::4e15c2bb-8ebc-49a8-a8fa-4a09e36f8dab" providerId="AD" clId="Web-{AAEC95C4-69C4-803F-F23C-433644EF6AD5}" dt="2022-09-01T14:59:17.032" v="959" actId="20577"/>
        <pc:sldMkLst>
          <pc:docMk/>
          <pc:sldMk cId="1878244363" sldId="271"/>
        </pc:sldMkLst>
        <pc:spChg chg="mod">
          <ac:chgData name="J Rolland" userId="S::jrolland@loxwoodschool.com::4e15c2bb-8ebc-49a8-a8fa-4a09e36f8dab" providerId="AD" clId="Web-{AAEC95C4-69C4-803F-F23C-433644EF6AD5}" dt="2022-09-01T14:59:17.032" v="959" actId="20577"/>
          <ac:spMkLst>
            <pc:docMk/>
            <pc:sldMk cId="1878244363" sldId="271"/>
            <ac:spMk id="2" creationId="{00000000-0000-0000-0000-000000000000}"/>
          </ac:spMkLst>
        </pc:spChg>
      </pc:sldChg>
      <pc:sldChg chg="modSp">
        <pc:chgData name="J Rolland" userId="S::jrolland@loxwoodschool.com::4e15c2bb-8ebc-49a8-a8fa-4a09e36f8dab" providerId="AD" clId="Web-{AAEC95C4-69C4-803F-F23C-433644EF6AD5}" dt="2022-09-01T14:59:04.203" v="956" actId="20577"/>
        <pc:sldMkLst>
          <pc:docMk/>
          <pc:sldMk cId="1518672128" sldId="272"/>
        </pc:sldMkLst>
        <pc:spChg chg="mod">
          <ac:chgData name="J Rolland" userId="S::jrolland@loxwoodschool.com::4e15c2bb-8ebc-49a8-a8fa-4a09e36f8dab" providerId="AD" clId="Web-{AAEC95C4-69C4-803F-F23C-433644EF6AD5}" dt="2022-09-01T14:59:04.203" v="956" actId="20577"/>
          <ac:spMkLst>
            <pc:docMk/>
            <pc:sldMk cId="1518672128" sldId="272"/>
            <ac:spMk id="2" creationId="{00000000-0000-0000-0000-000000000000}"/>
          </ac:spMkLst>
        </pc:spChg>
      </pc:sldChg>
      <pc:sldChg chg="modSp">
        <pc:chgData name="J Rolland" userId="S::jrolland@loxwoodschool.com::4e15c2bb-8ebc-49a8-a8fa-4a09e36f8dab" providerId="AD" clId="Web-{AAEC95C4-69C4-803F-F23C-433644EF6AD5}" dt="2022-09-01T15:01:26.004" v="996" actId="20577"/>
        <pc:sldMkLst>
          <pc:docMk/>
          <pc:sldMk cId="1406330327" sldId="274"/>
        </pc:sldMkLst>
        <pc:spChg chg="mod">
          <ac:chgData name="J Rolland" userId="S::jrolland@loxwoodschool.com::4e15c2bb-8ebc-49a8-a8fa-4a09e36f8dab" providerId="AD" clId="Web-{AAEC95C4-69C4-803F-F23C-433644EF6AD5}" dt="2022-09-01T15:01:26.004" v="996" actId="20577"/>
          <ac:spMkLst>
            <pc:docMk/>
            <pc:sldMk cId="1406330327" sldId="274"/>
            <ac:spMk id="2" creationId="{00000000-0000-0000-0000-000000000000}"/>
          </ac:spMkLst>
        </pc:spChg>
      </pc:sldChg>
      <pc:sldChg chg="modSp">
        <pc:chgData name="J Rolland" userId="S::jrolland@loxwoodschool.com::4e15c2bb-8ebc-49a8-a8fa-4a09e36f8dab" providerId="AD" clId="Web-{AAEC95C4-69C4-803F-F23C-433644EF6AD5}" dt="2022-09-01T14:41:02.658" v="334" actId="20577"/>
        <pc:sldMkLst>
          <pc:docMk/>
          <pc:sldMk cId="3708931702" sldId="275"/>
        </pc:sldMkLst>
        <pc:spChg chg="mod">
          <ac:chgData name="J Rolland" userId="S::jrolland@loxwoodschool.com::4e15c2bb-8ebc-49a8-a8fa-4a09e36f8dab" providerId="AD" clId="Web-{AAEC95C4-69C4-803F-F23C-433644EF6AD5}" dt="2022-09-01T14:41:02.658" v="334" actId="20577"/>
          <ac:spMkLst>
            <pc:docMk/>
            <pc:sldMk cId="3708931702" sldId="275"/>
            <ac:spMk id="4" creationId="{00000000-0000-0000-0000-000000000000}"/>
          </ac:spMkLst>
        </pc:spChg>
      </pc:sldChg>
    </pc:docChg>
  </pc:docChgLst>
  <pc:docChgLst>
    <pc:chgData name="J Rolland" userId="4e15c2bb-8ebc-49a8-a8fa-4a09e36f8dab" providerId="ADAL" clId="{A59398DF-7DE7-4684-BCB3-299BB43FB7D4}"/>
    <pc:docChg chg="custSel modSld">
      <pc:chgData name="J Rolland" userId="4e15c2bb-8ebc-49a8-a8fa-4a09e36f8dab" providerId="ADAL" clId="{A59398DF-7DE7-4684-BCB3-299BB43FB7D4}" dt="2019-09-08T10:22:52.138" v="773" actId="113"/>
      <pc:docMkLst>
        <pc:docMk/>
      </pc:docMkLst>
      <pc:sldChg chg="modSp">
        <pc:chgData name="J Rolland" userId="4e15c2bb-8ebc-49a8-a8fa-4a09e36f8dab" providerId="ADAL" clId="{A59398DF-7DE7-4684-BCB3-299BB43FB7D4}" dt="2019-09-08T10:17:13.053" v="517" actId="5793"/>
        <pc:sldMkLst>
          <pc:docMk/>
          <pc:sldMk cId="1912541032" sldId="259"/>
        </pc:sldMkLst>
        <pc:spChg chg="mod">
          <ac:chgData name="J Rolland" userId="4e15c2bb-8ebc-49a8-a8fa-4a09e36f8dab" providerId="ADAL" clId="{A59398DF-7DE7-4684-BCB3-299BB43FB7D4}" dt="2019-09-08T10:17:13.053" v="517" actId="5793"/>
          <ac:spMkLst>
            <pc:docMk/>
            <pc:sldMk cId="1912541032" sldId="259"/>
            <ac:spMk id="3" creationId="{00000000-0000-0000-0000-000000000000}"/>
          </ac:spMkLst>
        </pc:spChg>
      </pc:sldChg>
      <pc:sldChg chg="modSp">
        <pc:chgData name="J Rolland" userId="4e15c2bb-8ebc-49a8-a8fa-4a09e36f8dab" providerId="ADAL" clId="{A59398DF-7DE7-4684-BCB3-299BB43FB7D4}" dt="2019-09-08T10:16:35.632" v="515" actId="113"/>
        <pc:sldMkLst>
          <pc:docMk/>
          <pc:sldMk cId="2412271229" sldId="260"/>
        </pc:sldMkLst>
        <pc:spChg chg="mod">
          <ac:chgData name="J Rolland" userId="4e15c2bb-8ebc-49a8-a8fa-4a09e36f8dab" providerId="ADAL" clId="{A59398DF-7DE7-4684-BCB3-299BB43FB7D4}" dt="2019-09-08T10:16:35.632" v="515" actId="113"/>
          <ac:spMkLst>
            <pc:docMk/>
            <pc:sldMk cId="2412271229" sldId="260"/>
            <ac:spMk id="3" creationId="{00000000-0000-0000-0000-000000000000}"/>
          </ac:spMkLst>
        </pc:spChg>
      </pc:sldChg>
      <pc:sldChg chg="modSp">
        <pc:chgData name="J Rolland" userId="4e15c2bb-8ebc-49a8-a8fa-4a09e36f8dab" providerId="ADAL" clId="{A59398DF-7DE7-4684-BCB3-299BB43FB7D4}" dt="2019-09-08T10:22:52.138" v="773" actId="113"/>
        <pc:sldMkLst>
          <pc:docMk/>
          <pc:sldMk cId="13228987" sldId="263"/>
        </pc:sldMkLst>
        <pc:spChg chg="mod">
          <ac:chgData name="J Rolland" userId="4e15c2bb-8ebc-49a8-a8fa-4a09e36f8dab" providerId="ADAL" clId="{A59398DF-7DE7-4684-BCB3-299BB43FB7D4}" dt="2019-09-08T10:17:50.377" v="518" actId="14100"/>
          <ac:spMkLst>
            <pc:docMk/>
            <pc:sldMk cId="13228987" sldId="263"/>
            <ac:spMk id="2" creationId="{00000000-0000-0000-0000-000000000000}"/>
          </ac:spMkLst>
        </pc:spChg>
        <pc:spChg chg="mod">
          <ac:chgData name="J Rolland" userId="4e15c2bb-8ebc-49a8-a8fa-4a09e36f8dab" providerId="ADAL" clId="{A59398DF-7DE7-4684-BCB3-299BB43FB7D4}" dt="2019-09-08T10:22:52.138" v="773" actId="113"/>
          <ac:spMkLst>
            <pc:docMk/>
            <pc:sldMk cId="13228987" sldId="263"/>
            <ac:spMk id="3" creationId="{00000000-0000-0000-0000-000000000000}"/>
          </ac:spMkLst>
        </pc:spChg>
      </pc:sldChg>
      <pc:sldChg chg="modSp">
        <pc:chgData name="J Rolland" userId="4e15c2bb-8ebc-49a8-a8fa-4a09e36f8dab" providerId="ADAL" clId="{A59398DF-7DE7-4684-BCB3-299BB43FB7D4}" dt="2019-09-08T10:08:38.547" v="23" actId="20577"/>
        <pc:sldMkLst>
          <pc:docMk/>
          <pc:sldMk cId="3631826950" sldId="267"/>
        </pc:sldMkLst>
        <pc:spChg chg="mod">
          <ac:chgData name="J Rolland" userId="4e15c2bb-8ebc-49a8-a8fa-4a09e36f8dab" providerId="ADAL" clId="{A59398DF-7DE7-4684-BCB3-299BB43FB7D4}" dt="2019-09-08T10:08:38.547" v="23" actId="20577"/>
          <ac:spMkLst>
            <pc:docMk/>
            <pc:sldMk cId="3631826950" sldId="267"/>
            <ac:spMk id="3" creationId="{7B90EF9F-2946-4E19-A081-06301408494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71705E7A-17ED-4F2D-8AC4-5807A472D1F8}" type="datetimeFigureOut">
              <a:rPr lang="en-GB" smtClean="0"/>
              <a:t>12/09/2022</a:t>
            </a:fld>
            <a:endParaRPr lang="en-GB"/>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47BF3D0-A52A-47F6-9257-16F7F7EAFDF2}" type="slidenum">
              <a:rPr lang="en-GB" smtClean="0"/>
              <a:t>‹#›</a:t>
            </a:fld>
            <a:endParaRPr lang="en-GB"/>
          </a:p>
        </p:txBody>
      </p:sp>
    </p:spTree>
    <p:extLst>
      <p:ext uri="{BB962C8B-B14F-4D97-AF65-F5344CB8AC3E}">
        <p14:creationId xmlns:p14="http://schemas.microsoft.com/office/powerpoint/2010/main" val="17940698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B84065F-C7EE-4909-849A-42B4FC6B05A7}" type="datetimeFigureOut">
              <a:rPr lang="en-GB" smtClean="0"/>
              <a:t>12/09/2022</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9C65A26-2EE5-445D-89DD-5F8BECF6E4B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065F-C7EE-4909-849A-42B4FC6B05A7}"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84065F-C7EE-4909-849A-42B4FC6B05A7}"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7441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87474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71919F-3454-4B46-B6C6-F0695FEEC24F}"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339963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371919F-3454-4B46-B6C6-F0695FEEC24F}"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190770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371919F-3454-4B46-B6C6-F0695FEEC24F}"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257539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371919F-3454-4B46-B6C6-F0695FEEC24F}"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46499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1919F-3454-4B46-B6C6-F0695FEEC24F}"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50141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1919F-3454-4B46-B6C6-F0695FEEC24F}"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168306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84065F-C7EE-4909-849A-42B4FC6B05A7}"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71919F-3454-4B46-B6C6-F0695FEEC24F}"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3384413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88412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371919F-3454-4B46-B6C6-F0695FEEC24F}"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EBF8F0-5195-412B-8167-45002378C4CE}" type="slidenum">
              <a:rPr lang="en-GB" smtClean="0"/>
              <a:t>‹#›</a:t>
            </a:fld>
            <a:endParaRPr lang="en-GB"/>
          </a:p>
        </p:txBody>
      </p:sp>
    </p:spTree>
    <p:extLst>
      <p:ext uri="{BB962C8B-B14F-4D97-AF65-F5344CB8AC3E}">
        <p14:creationId xmlns:p14="http://schemas.microsoft.com/office/powerpoint/2010/main" val="23118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84065F-C7EE-4909-849A-42B4FC6B05A7}" type="datetimeFigureOut">
              <a:rPr lang="en-GB" smtClean="0"/>
              <a:t>12/09/2022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BB84065F-C7EE-4909-849A-42B4FC6B05A7}" type="datetimeFigureOut">
              <a:rPr lang="en-GB" smtClean="0"/>
              <a:t>12/09/2022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84065F-C7EE-4909-849A-42B4FC6B05A7}" type="datetimeFigureOut">
              <a:rPr lang="en-GB" smtClean="0"/>
              <a:t>12/09/2022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84065F-C7EE-4909-849A-42B4FC6B05A7}" type="datetimeFigureOut">
              <a:rPr lang="en-GB" smtClean="0"/>
              <a:t>12/09/2022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84065F-C7EE-4909-849A-42B4FC6B05A7}" type="datetimeFigureOut">
              <a:rPr lang="en-GB" smtClean="0"/>
              <a:t>12/09/2022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B84065F-C7EE-4909-849A-42B4FC6B05A7}" type="datetimeFigureOut">
              <a:rPr lang="en-GB" smtClean="0"/>
              <a:t>12/09/2022</a:t>
            </a:fld>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B84065F-C7EE-4909-849A-42B4FC6B05A7}" type="datetimeFigureOut">
              <a:rPr lang="en-GB" smtClean="0"/>
              <a:t>12/09/2022</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99C65A26-2EE5-445D-89DD-5F8BECF6E4B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B84065F-C7EE-4909-849A-42B4FC6B05A7}" type="datetimeFigureOut">
              <a:rPr lang="en-GB" smtClean="0"/>
              <a:t>12/09/2022</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9C65A26-2EE5-445D-89DD-5F8BECF6E4B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71919F-3454-4B46-B6C6-F0695FEEC24F}" type="datetimeFigureOut">
              <a:rPr lang="en-GB" smtClean="0"/>
              <a:t>12/09/2022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BF8F0-5195-412B-8167-45002378C4CE}" type="slidenum">
              <a:rPr lang="en-GB" smtClean="0"/>
              <a:t>‹#›</a:t>
            </a:fld>
            <a:endParaRPr lang="en-GB"/>
          </a:p>
        </p:txBody>
      </p:sp>
    </p:spTree>
    <p:extLst>
      <p:ext uri="{BB962C8B-B14F-4D97-AF65-F5344CB8AC3E}">
        <p14:creationId xmlns:p14="http://schemas.microsoft.com/office/powerpoint/2010/main" val="28180499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theschoolrun.com/ks1-sats-questions-answere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messages@loxwoodschoo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365104"/>
            <a:ext cx="7772400" cy="1470025"/>
          </a:xfrm>
        </p:spPr>
        <p:txBody>
          <a:bodyPr/>
          <a:lstStyle/>
          <a:p>
            <a:r>
              <a:rPr lang="en-GB" b="1" dirty="0">
                <a:latin typeface="Comic Sans MS" panose="030F0702030302020204" pitchFamily="66" charset="0"/>
              </a:rPr>
              <a:t>Meet the Team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124744"/>
            <a:ext cx="258067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425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692696"/>
            <a:ext cx="7024744" cy="829896"/>
          </a:xfrm>
        </p:spPr>
        <p:txBody>
          <a:bodyPr/>
          <a:lstStyle/>
          <a:p>
            <a:pPr algn="ctr"/>
            <a:r>
              <a:rPr lang="en-GB" dirty="0">
                <a:latin typeface="Comic Sans MS" panose="030F0702030302020204" pitchFamily="66" charset="0"/>
              </a:rPr>
              <a:t>Home Learning</a:t>
            </a:r>
          </a:p>
        </p:txBody>
      </p:sp>
      <p:sp>
        <p:nvSpPr>
          <p:cNvPr id="3" name="Content Placeholder 2"/>
          <p:cNvSpPr>
            <a:spLocks noGrp="1"/>
          </p:cNvSpPr>
          <p:nvPr>
            <p:ph idx="1"/>
          </p:nvPr>
        </p:nvSpPr>
        <p:spPr>
          <a:xfrm>
            <a:off x="1043492" y="1628800"/>
            <a:ext cx="6777317" cy="4104456"/>
          </a:xfrm>
        </p:spPr>
        <p:txBody>
          <a:bodyPr vert="horz" lIns="91440" tIns="45720" rIns="91440" bIns="45720" rtlCol="0" anchor="t">
            <a:normAutofit/>
          </a:bodyPr>
          <a:lstStyle/>
          <a:p>
            <a:pPr>
              <a:buFont typeface="Arial" panose="020B0604020202020204" pitchFamily="34" charset="0"/>
              <a:buChar char="•"/>
            </a:pPr>
            <a:r>
              <a:rPr lang="en-GB" sz="2000" b="1" dirty="0">
                <a:latin typeface="Comic Sans MS" panose="030F0702030302020204" pitchFamily="66" charset="0"/>
              </a:rPr>
              <a:t>Reading</a:t>
            </a:r>
            <a:r>
              <a:rPr lang="en-GB" sz="2000" dirty="0">
                <a:latin typeface="Comic Sans MS" panose="030F0702030302020204" pitchFamily="66" charset="0"/>
              </a:rPr>
              <a:t> – as often as possible, 10 mins every day is desirable. We will remind children during the day to change their books but if in doubt send them in with their book ready to hand to the teacher in the morning. </a:t>
            </a:r>
          </a:p>
          <a:p>
            <a:pPr>
              <a:buFont typeface="Arial" panose="020B0604020202020204" pitchFamily="34" charset="0"/>
              <a:buChar char="•"/>
            </a:pPr>
            <a:endParaRPr lang="en-GB" sz="2000" dirty="0">
              <a:latin typeface="Comic Sans MS" panose="030F0702030302020204" pitchFamily="66" charset="0"/>
            </a:endParaRPr>
          </a:p>
          <a:p>
            <a:pPr>
              <a:buFont typeface="Arial" panose="020B0604020202020204" pitchFamily="34" charset="0"/>
              <a:buChar char="•"/>
            </a:pPr>
            <a:r>
              <a:rPr lang="en-GB" sz="2000" b="1" dirty="0">
                <a:latin typeface="Comic Sans MS"/>
              </a:rPr>
              <a:t>Phonics/Spellings lists are on our Class </a:t>
            </a:r>
            <a:r>
              <a:rPr lang="en-GB" sz="2000" b="1" dirty="0" smtClean="0">
                <a:latin typeface="Comic Sans MS"/>
              </a:rPr>
              <a:t>Pages </a:t>
            </a:r>
            <a:r>
              <a:rPr lang="en-GB" sz="2000" dirty="0">
                <a:latin typeface="Comic Sans MS"/>
              </a:rPr>
              <a:t>for you to work through at your own pace.</a:t>
            </a:r>
          </a:p>
          <a:p>
            <a:pPr>
              <a:buFont typeface="Arial" panose="020B0604020202020204" pitchFamily="34" charset="0"/>
              <a:buChar char="•"/>
            </a:pPr>
            <a:endParaRPr lang="en-GB" dirty="0">
              <a:latin typeface="Comic Sans MS" panose="030F0702030302020204" pitchFamily="66" charset="0"/>
            </a:endParaRPr>
          </a:p>
          <a:p>
            <a:pPr marL="6858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2142772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550946"/>
            <a:ext cx="7024744" cy="710952"/>
          </a:xfrm>
        </p:spPr>
        <p:txBody>
          <a:bodyPr>
            <a:noAutofit/>
          </a:bodyPr>
          <a:lstStyle/>
          <a:p>
            <a:pPr algn="ctr"/>
            <a:r>
              <a:rPr lang="en-GB" b="1" dirty="0" smtClean="0">
                <a:latin typeface="Comic Sans MS" panose="030F0702030302020204" pitchFamily="66" charset="0"/>
              </a:rPr>
              <a:t>Reading and Phonics</a:t>
            </a:r>
            <a:endParaRPr lang="en-GB" b="1" dirty="0">
              <a:latin typeface="Comic Sans MS" panose="030F0702030302020204" pitchFamily="66" charset="0"/>
            </a:endParaRPr>
          </a:p>
        </p:txBody>
      </p:sp>
      <p:sp>
        <p:nvSpPr>
          <p:cNvPr id="3" name="TextBox 2"/>
          <p:cNvSpPr txBox="1"/>
          <p:nvPr/>
        </p:nvSpPr>
        <p:spPr>
          <a:xfrm>
            <a:off x="653888" y="1261898"/>
            <a:ext cx="7878552" cy="6063198"/>
          </a:xfrm>
          <a:prstGeom prst="rect">
            <a:avLst/>
          </a:prstGeom>
          <a:noFill/>
        </p:spPr>
        <p:txBody>
          <a:bodyPr wrap="square" lIns="91440" tIns="45720" rIns="91440" bIns="45720" rtlCol="0" anchor="t">
            <a:spAutoFit/>
          </a:bodyPr>
          <a:lstStyle/>
          <a:p>
            <a:r>
              <a:rPr lang="en-GB" sz="1600" dirty="0" smtClean="0">
                <a:latin typeface="Comic Sans MS"/>
              </a:rPr>
              <a:t>Excitingly we are going to be moving over completely to </a:t>
            </a:r>
            <a:r>
              <a:rPr lang="en-GB" sz="1600" dirty="0" err="1" smtClean="0">
                <a:latin typeface="Comic Sans MS"/>
              </a:rPr>
              <a:t>ReadWriteInc</a:t>
            </a:r>
            <a:r>
              <a:rPr lang="en-GB" sz="1600" dirty="0" smtClean="0">
                <a:latin typeface="Comic Sans MS"/>
              </a:rPr>
              <a:t> Phonics and have just received lots of lovely books! These need to be sorted and we then need to check where each child is with their </a:t>
            </a:r>
            <a:r>
              <a:rPr lang="en-GB" sz="1600" dirty="0">
                <a:latin typeface="Comic Sans MS"/>
              </a:rPr>
              <a:t>p</a:t>
            </a:r>
            <a:r>
              <a:rPr lang="en-GB" sz="1600" dirty="0" smtClean="0">
                <a:latin typeface="Comic Sans MS"/>
              </a:rPr>
              <a:t>honics learning. We aim to do this as soon as possible so that we can send home a suitable </a:t>
            </a:r>
            <a:r>
              <a:rPr lang="en-GB" sz="1600" dirty="0" err="1" smtClean="0">
                <a:latin typeface="Comic Sans MS"/>
              </a:rPr>
              <a:t>ReadWriteInc</a:t>
            </a:r>
            <a:r>
              <a:rPr lang="en-GB" sz="1600" dirty="0" smtClean="0">
                <a:latin typeface="Comic Sans MS"/>
              </a:rPr>
              <a:t> phonics book with the children who require one. </a:t>
            </a:r>
          </a:p>
          <a:p>
            <a:endParaRPr lang="en-GB" sz="1600" dirty="0">
              <a:latin typeface="Comic Sans MS"/>
            </a:endParaRPr>
          </a:p>
          <a:p>
            <a:r>
              <a:rPr lang="en-GB" sz="1600" dirty="0" smtClean="0">
                <a:latin typeface="Comic Sans MS"/>
              </a:rPr>
              <a:t>Phonics in school will be streamed across Years R, 1, 2 and 3 so that each child can be taught according to their needs. The children </a:t>
            </a:r>
            <a:r>
              <a:rPr lang="en-AU" sz="1600" dirty="0" smtClean="0">
                <a:latin typeface="Comic Sans MS"/>
              </a:rPr>
              <a:t>are </a:t>
            </a:r>
            <a:r>
              <a:rPr lang="en-AU" sz="1600" dirty="0">
                <a:latin typeface="Comic Sans MS"/>
              </a:rPr>
              <a:t>put into groups according to the sounds they already know, so children focus on the appropriate sounds for their current need. (These groups are not static and are open to change). We assess their phonics regularly so that we can ensure that all children are in the correct group.</a:t>
            </a:r>
            <a:r>
              <a:rPr lang="en-AU" sz="1600" dirty="0">
                <a:solidFill>
                  <a:srgbClr val="FF0000"/>
                </a:solidFill>
                <a:latin typeface="Comic Sans MS"/>
              </a:rPr>
              <a:t> </a:t>
            </a:r>
            <a:endParaRPr lang="en-AU" sz="1600" dirty="0" smtClean="0">
              <a:solidFill>
                <a:srgbClr val="FF0000"/>
              </a:solidFill>
              <a:latin typeface="Comic Sans MS"/>
            </a:endParaRPr>
          </a:p>
          <a:p>
            <a:endParaRPr lang="en-AU" sz="1600" dirty="0">
              <a:solidFill>
                <a:srgbClr val="FF0000"/>
              </a:solidFill>
              <a:latin typeface="Comic Sans MS"/>
            </a:endParaRPr>
          </a:p>
          <a:p>
            <a:r>
              <a:rPr lang="en-GB" sz="1600" dirty="0" smtClean="0">
                <a:latin typeface="Comic Sans MS"/>
              </a:rPr>
              <a:t>Staff are also going to be receiving extra </a:t>
            </a:r>
            <a:r>
              <a:rPr lang="en-GB" sz="1600" dirty="0" err="1" smtClean="0">
                <a:latin typeface="Comic Sans MS"/>
              </a:rPr>
              <a:t>ReadWriteInc</a:t>
            </a:r>
            <a:r>
              <a:rPr lang="en-GB" sz="1600" dirty="0" smtClean="0">
                <a:latin typeface="Comic Sans MS"/>
              </a:rPr>
              <a:t> training too! </a:t>
            </a:r>
          </a:p>
          <a:p>
            <a:endParaRPr lang="en-GB" sz="1600" dirty="0" smtClean="0">
              <a:latin typeface="Comic Sans MS"/>
            </a:endParaRPr>
          </a:p>
          <a:p>
            <a:r>
              <a:rPr lang="en-GB" sz="1600" dirty="0" smtClean="0">
                <a:latin typeface="Comic Sans MS"/>
              </a:rPr>
              <a:t>This phonics book will </a:t>
            </a:r>
            <a:r>
              <a:rPr lang="en-GB" sz="1600" dirty="0">
                <a:latin typeface="Comic Sans MS"/>
              </a:rPr>
              <a:t>be changed once a week by staff. </a:t>
            </a:r>
            <a:r>
              <a:rPr lang="en-GB" sz="1600" dirty="0" smtClean="0">
                <a:latin typeface="Comic Sans MS"/>
              </a:rPr>
              <a:t>It </a:t>
            </a:r>
            <a:r>
              <a:rPr lang="en-GB" sz="1600" dirty="0">
                <a:latin typeface="Comic Sans MS"/>
              </a:rPr>
              <a:t>is to be kept in their plastic phonics folder in their book bag and bought to school each day as we will also be reading them in school. </a:t>
            </a:r>
            <a:endParaRPr lang="en-GB" sz="1600" dirty="0" smtClean="0">
              <a:latin typeface="Comic Sans MS"/>
            </a:endParaRPr>
          </a:p>
          <a:p>
            <a:endParaRPr lang="en-GB" sz="1600" dirty="0">
              <a:latin typeface="Comic Sans MS"/>
            </a:endParaRPr>
          </a:p>
          <a:p>
            <a:r>
              <a:rPr lang="en-GB" sz="1600" b="1" dirty="0" smtClean="0">
                <a:latin typeface="Comic Sans MS"/>
              </a:rPr>
              <a:t>Until we are up and running children will be taking home a free choice book from their book band colour. </a:t>
            </a:r>
          </a:p>
          <a:p>
            <a:endParaRPr lang="en-GB" sz="1600" dirty="0">
              <a:latin typeface="Comic Sans MS"/>
            </a:endParaRPr>
          </a:p>
          <a:p>
            <a:endParaRPr lang="en-GB" sz="1600" dirty="0">
              <a:latin typeface="Comic Sans MS" panose="030F0702030302020204" pitchFamily="66" charset="0"/>
            </a:endParaRPr>
          </a:p>
          <a:p>
            <a:endParaRPr lang="en-GB" sz="2000" b="1"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888" y="176792"/>
            <a:ext cx="1085106" cy="1085106"/>
          </a:xfrm>
          <a:prstGeom prst="rect">
            <a:avLst/>
          </a:prstGeom>
        </p:spPr>
      </p:pic>
    </p:spTree>
    <p:extLst>
      <p:ext uri="{BB962C8B-B14F-4D97-AF65-F5344CB8AC3E}">
        <p14:creationId xmlns:p14="http://schemas.microsoft.com/office/powerpoint/2010/main" val="3987984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28" y="209344"/>
            <a:ext cx="4226530" cy="598334"/>
          </a:xfrm>
        </p:spPr>
        <p:txBody>
          <a:bodyPr>
            <a:noAutofit/>
          </a:bodyPr>
          <a:lstStyle/>
          <a:p>
            <a:pPr algn="ctr"/>
            <a:r>
              <a:rPr lang="en-GB" sz="2400" b="1" dirty="0">
                <a:latin typeface="Comic Sans MS"/>
              </a:rPr>
              <a:t>Phonics in Year 1 and 2</a:t>
            </a:r>
            <a:endParaRPr lang="en-GB" sz="3200" b="1" dirty="0">
              <a:latin typeface="Comic Sans MS" panose="030F0702030302020204" pitchFamily="66" charset="0"/>
            </a:endParaRPr>
          </a:p>
        </p:txBody>
      </p:sp>
      <p:sp>
        <p:nvSpPr>
          <p:cNvPr id="10" name="Content Placeholder 9"/>
          <p:cNvSpPr>
            <a:spLocks noGrp="1"/>
          </p:cNvSpPr>
          <p:nvPr>
            <p:ph idx="1"/>
          </p:nvPr>
        </p:nvSpPr>
        <p:spPr>
          <a:xfrm>
            <a:off x="611560" y="927730"/>
            <a:ext cx="7920880" cy="5381590"/>
          </a:xfrm>
        </p:spPr>
        <p:txBody>
          <a:bodyPr vert="horz" lIns="91440" tIns="45720" rIns="91440" bIns="45720" rtlCol="0" anchor="t">
            <a:normAutofit fontScale="92500"/>
          </a:bodyPr>
          <a:lstStyle/>
          <a:p>
            <a:pPr marL="68580" indent="0">
              <a:buNone/>
            </a:pPr>
            <a:r>
              <a:rPr lang="en-GB" sz="1600" dirty="0" smtClean="0">
                <a:latin typeface="Comic Sans MS"/>
              </a:rPr>
              <a:t>At </a:t>
            </a:r>
            <a:r>
              <a:rPr lang="en-GB" sz="1600" dirty="0">
                <a:latin typeface="Comic Sans MS"/>
              </a:rPr>
              <a:t>the end of Year 1 children undertake a Phonic Screen Assessment. This is a national assessment that happens in all schools. It is undertaken with their class teacher and takes about 10 minutes, 1-1 per child. Children are required to segment and blend words and non-words containing the phonemes that they have already been taught in school. This is something that is familiar to the children already. Children in Year 2, who did not achieve the required pass in Year 1, will retake the assessment also. </a:t>
            </a:r>
            <a:endParaRPr lang="en-GB" sz="1600" dirty="0" smtClean="0">
              <a:latin typeface="Comic Sans MS"/>
            </a:endParaRPr>
          </a:p>
          <a:p>
            <a:pPr marL="68580" indent="0">
              <a:buNone/>
            </a:pPr>
            <a:endParaRPr lang="en-GB" sz="1600" dirty="0" smtClean="0">
              <a:latin typeface="Comic Sans MS"/>
            </a:endParaRPr>
          </a:p>
          <a:p>
            <a:pPr marL="68580" indent="0">
              <a:buNone/>
            </a:pPr>
            <a:r>
              <a:rPr lang="en-GB" sz="1600" dirty="0">
                <a:latin typeface="Comic Sans MS"/>
              </a:rPr>
              <a:t>Children who passed their Phonic Screen in Year 1 and are also confident and fluent readers will be group reading and working on their comprehension skills. </a:t>
            </a:r>
          </a:p>
          <a:p>
            <a:endParaRPr lang="en-GB" sz="1600" dirty="0">
              <a:latin typeface="Comic Sans MS" panose="030F0702030302020204" pitchFamily="66" charset="0"/>
            </a:endParaRPr>
          </a:p>
          <a:p>
            <a:pPr marL="68580" indent="0">
              <a:buNone/>
            </a:pPr>
            <a:r>
              <a:rPr lang="en-GB" sz="1600" dirty="0">
                <a:latin typeface="Comic Sans MS" panose="030F0702030302020204" pitchFamily="66" charset="0"/>
              </a:rPr>
              <a:t>We recommend that you try to read with your child </a:t>
            </a:r>
            <a:r>
              <a:rPr lang="en-GB" sz="1600" b="1" dirty="0">
                <a:latin typeface="Comic Sans MS" panose="030F0702030302020204" pitchFamily="66" charset="0"/>
              </a:rPr>
              <a:t>at least 3 times a week for approximately 10mins.</a:t>
            </a:r>
            <a:r>
              <a:rPr lang="en-GB" sz="1600" dirty="0">
                <a:latin typeface="Comic Sans MS" panose="030F0702030302020204" pitchFamily="66" charset="0"/>
              </a:rPr>
              <a:t> We appreciate family life is busy, but any time you dedicate to practising reading skills will be beneficial to your child’s development. </a:t>
            </a:r>
          </a:p>
          <a:p>
            <a:pPr marL="68580" indent="0">
              <a:buNone/>
            </a:pPr>
            <a:endParaRPr lang="en-GB" sz="1700" dirty="0">
              <a:latin typeface="Comic Sans MS" panose="030F0702030302020204" pitchFamily="66" charset="0"/>
            </a:endParaRPr>
          </a:p>
          <a:p>
            <a:pPr marL="68580" indent="0">
              <a:buNone/>
            </a:pPr>
            <a:r>
              <a:rPr lang="en-GB" sz="1700" b="1" dirty="0">
                <a:latin typeface="Comic Sans MS"/>
              </a:rPr>
              <a:t>We would like you to record your child’s reading progress at home using new Reading </a:t>
            </a:r>
            <a:r>
              <a:rPr lang="en-GB" sz="1700" b="1" dirty="0" smtClean="0">
                <a:latin typeface="Comic Sans MS"/>
              </a:rPr>
              <a:t>Record Books</a:t>
            </a:r>
            <a:r>
              <a:rPr lang="en-GB" sz="1700" b="1" dirty="0">
                <a:latin typeface="Comic Sans MS"/>
              </a:rPr>
              <a:t>. </a:t>
            </a:r>
            <a:r>
              <a:rPr lang="en-GB" sz="1700" dirty="0">
                <a:latin typeface="Comic Sans MS"/>
              </a:rPr>
              <a:t>This doesn’t need to be every time that they read, but as often as you can. Your comments are so helpful for us, as they enable us to form a picture of what your child can do and what progress they are making. We will check the reading records as often as we can and reply to any queries as soon as possible. Sending it in in your child's hand </a:t>
            </a:r>
            <a:r>
              <a:rPr lang="en-GB" sz="1700" dirty="0" smtClean="0">
                <a:latin typeface="Comic Sans MS"/>
              </a:rPr>
              <a:t>in the morning is </a:t>
            </a:r>
            <a:r>
              <a:rPr lang="en-GB" sz="1700" dirty="0">
                <a:latin typeface="Comic Sans MS"/>
              </a:rPr>
              <a:t>often </a:t>
            </a:r>
            <a:r>
              <a:rPr lang="en-GB" sz="1700" dirty="0" smtClean="0">
                <a:latin typeface="Comic Sans MS"/>
              </a:rPr>
              <a:t>helpful!</a:t>
            </a:r>
            <a:endParaRPr lang="en-GB" sz="1700" dirty="0">
              <a:latin typeface="Comic Sans MS" panose="030F0702030302020204" pitchFamily="66" charset="0"/>
            </a:endParaRPr>
          </a:p>
          <a:p>
            <a:pPr marL="68580" indent="0">
              <a:buNone/>
            </a:pPr>
            <a:endParaRPr lang="en-GB" sz="1800" dirty="0" smtClean="0">
              <a:latin typeface="Comic Sans MS"/>
            </a:endParaRPr>
          </a:p>
          <a:p>
            <a:pPr marL="68580" indent="0">
              <a:buNone/>
            </a:pPr>
            <a:endParaRPr lang="en-GB" sz="1800" dirty="0">
              <a:latin typeface="Comic Sans MS" panose="030F0702030302020204" pitchFamily="66" charset="0"/>
            </a:endParaRPr>
          </a:p>
        </p:txBody>
      </p:sp>
    </p:spTree>
    <p:extLst>
      <p:ext uri="{BB962C8B-B14F-4D97-AF65-F5344CB8AC3E}">
        <p14:creationId xmlns:p14="http://schemas.microsoft.com/office/powerpoint/2010/main" val="4270320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7024744" cy="598334"/>
          </a:xfrm>
        </p:spPr>
        <p:txBody>
          <a:bodyPr>
            <a:normAutofit/>
          </a:bodyPr>
          <a:lstStyle/>
          <a:p>
            <a:pPr algn="ctr"/>
            <a:r>
              <a:rPr lang="en-GB" sz="3200" b="1" dirty="0">
                <a:latin typeface="Comic Sans MS"/>
              </a:rPr>
              <a:t>Phonics</a:t>
            </a:r>
          </a:p>
        </p:txBody>
      </p:sp>
      <p:pic>
        <p:nvPicPr>
          <p:cNvPr id="3" name="Content Placeholder 2"/>
          <p:cNvPicPr>
            <a:picLocks noGrp="1" noChangeAspect="1"/>
          </p:cNvPicPr>
          <p:nvPr>
            <p:ph idx="1"/>
          </p:nvPr>
        </p:nvPicPr>
        <p:blipFill>
          <a:blip r:embed="rId2"/>
          <a:stretch>
            <a:fillRect/>
          </a:stretch>
        </p:blipFill>
        <p:spPr>
          <a:xfrm>
            <a:off x="611188" y="975964"/>
            <a:ext cx="7921625" cy="5572822"/>
          </a:xfrm>
          <a:prstGeom prst="rect">
            <a:avLst/>
          </a:prstGeom>
        </p:spPr>
      </p:pic>
    </p:spTree>
    <p:extLst>
      <p:ext uri="{BB962C8B-B14F-4D97-AF65-F5344CB8AC3E}">
        <p14:creationId xmlns:p14="http://schemas.microsoft.com/office/powerpoint/2010/main" val="1518672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74221"/>
            <a:ext cx="7024744" cy="710952"/>
          </a:xfrm>
        </p:spPr>
        <p:txBody>
          <a:bodyPr>
            <a:noAutofit/>
          </a:bodyPr>
          <a:lstStyle/>
          <a:p>
            <a:pPr algn="ctr"/>
            <a:r>
              <a:rPr lang="en-GB" b="1" dirty="0" smtClean="0">
                <a:latin typeface="Comic Sans MS" panose="030F0702030302020204" pitchFamily="66" charset="0"/>
              </a:rPr>
              <a:t>Reading at school</a:t>
            </a:r>
            <a:endParaRPr lang="en-GB" b="1" dirty="0">
              <a:latin typeface="Comic Sans MS" panose="030F0702030302020204" pitchFamily="66" charset="0"/>
            </a:endParaRPr>
          </a:p>
        </p:txBody>
      </p:sp>
      <p:sp>
        <p:nvSpPr>
          <p:cNvPr id="3" name="TextBox 2"/>
          <p:cNvSpPr txBox="1"/>
          <p:nvPr/>
        </p:nvSpPr>
        <p:spPr>
          <a:xfrm>
            <a:off x="1043608" y="1705794"/>
            <a:ext cx="7056784" cy="3539430"/>
          </a:xfrm>
          <a:prstGeom prst="rect">
            <a:avLst/>
          </a:prstGeom>
          <a:noFill/>
        </p:spPr>
        <p:txBody>
          <a:bodyPr wrap="square" lIns="91440" tIns="45720" rIns="91440" bIns="45720" rtlCol="0" anchor="t">
            <a:spAutoFit/>
          </a:bodyPr>
          <a:lstStyle/>
          <a:p>
            <a:endParaRPr lang="en-GB" sz="1600" dirty="0">
              <a:latin typeface="Comic Sans MS" panose="030F0702030302020204" pitchFamily="66" charset="0"/>
            </a:endParaRPr>
          </a:p>
          <a:p>
            <a:r>
              <a:rPr lang="en-GB" sz="1600" b="1" dirty="0">
                <a:latin typeface="Comic Sans MS"/>
              </a:rPr>
              <a:t>At School</a:t>
            </a:r>
            <a:endParaRPr lang="en-GB" b="1" dirty="0">
              <a:latin typeface="Comic Sans MS" panose="030F0702030302020204" pitchFamily="66" charset="0"/>
            </a:endParaRPr>
          </a:p>
          <a:p>
            <a:endParaRPr lang="en-GB" sz="1600" dirty="0" smtClean="0">
              <a:latin typeface="Comic Sans MS"/>
            </a:endParaRPr>
          </a:p>
          <a:p>
            <a:r>
              <a:rPr lang="en-GB" sz="1600" dirty="0" smtClean="0">
                <a:latin typeface="Comic Sans MS"/>
              </a:rPr>
              <a:t>There are so many opportunities for reading at school every day, both inside and outside of the classroom. We aim to create a love of reading by sharing quality texts with the children and incorporating reading into areas of interest and play. Reading isn’t only done sitting with a book!</a:t>
            </a:r>
          </a:p>
          <a:p>
            <a:endParaRPr lang="en-GB" sz="1600" dirty="0">
              <a:latin typeface="Comic Sans MS"/>
            </a:endParaRPr>
          </a:p>
          <a:p>
            <a:r>
              <a:rPr lang="en-GB" sz="1600" dirty="0" smtClean="0">
                <a:latin typeface="Comic Sans MS"/>
              </a:rPr>
              <a:t>We </a:t>
            </a:r>
            <a:r>
              <a:rPr lang="en-GB" sz="1600" dirty="0">
                <a:latin typeface="Comic Sans MS"/>
              </a:rPr>
              <a:t>assess the children's reading at school in many ways; group reading, paired reading, whole class reading and sometimes 1:1 reading. We record our assessments in school rather than in the home reading record and will share progress with you in the usual way during Parent Consultation Meetings. If you have any concerns or questions at any time, do feel free to come and have a chat. </a:t>
            </a:r>
            <a:endParaRPr lang="en-GB" sz="1600" dirty="0">
              <a:latin typeface="Comic Sans MS" panose="030F0702030302020204"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400067"/>
            <a:ext cx="1085106" cy="1085106"/>
          </a:xfrm>
          <a:prstGeom prst="rect">
            <a:avLst/>
          </a:prstGeom>
        </p:spPr>
      </p:pic>
    </p:spTree>
    <p:extLst>
      <p:ext uri="{BB962C8B-B14F-4D97-AF65-F5344CB8AC3E}">
        <p14:creationId xmlns:p14="http://schemas.microsoft.com/office/powerpoint/2010/main" val="1587535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024744" cy="648072"/>
          </a:xfrm>
        </p:spPr>
        <p:txBody>
          <a:bodyPr>
            <a:normAutofit/>
          </a:bodyPr>
          <a:lstStyle/>
          <a:p>
            <a:pPr algn="ctr"/>
            <a:r>
              <a:rPr lang="en-GB" sz="3200" b="1" dirty="0">
                <a:latin typeface="Comic Sans MS" panose="030F0702030302020204" pitchFamily="66" charset="0"/>
              </a:rPr>
              <a:t>Take a closer look at READING</a:t>
            </a:r>
          </a:p>
        </p:txBody>
      </p:sp>
      <p:sp>
        <p:nvSpPr>
          <p:cNvPr id="3" name="Content Placeholder 2"/>
          <p:cNvSpPr>
            <a:spLocks noGrp="1"/>
          </p:cNvSpPr>
          <p:nvPr>
            <p:ph idx="1"/>
          </p:nvPr>
        </p:nvSpPr>
        <p:spPr>
          <a:xfrm>
            <a:off x="1043608" y="1124744"/>
            <a:ext cx="6777317" cy="4320480"/>
          </a:xfrm>
        </p:spPr>
        <p:txBody>
          <a:bodyPr vert="horz" lIns="91440" tIns="45720" rIns="91440" bIns="45720" rtlCol="0" anchor="t">
            <a:normAutofit fontScale="92500"/>
          </a:bodyPr>
          <a:lstStyle/>
          <a:p>
            <a:pPr>
              <a:buFont typeface="Arial" panose="020B0604020202020204" pitchFamily="34" charset="0"/>
              <a:buChar char="•"/>
            </a:pPr>
            <a:endParaRPr lang="en-GB" sz="2000" dirty="0" smtClean="0">
              <a:latin typeface="Comic Sans MS"/>
            </a:endParaRPr>
          </a:p>
          <a:p>
            <a:pPr>
              <a:buFont typeface="Arial" panose="020B0604020202020204" pitchFamily="34" charset="0"/>
              <a:buChar char="•"/>
            </a:pPr>
            <a:r>
              <a:rPr lang="en-GB" sz="2000" dirty="0" smtClean="0">
                <a:latin typeface="Comic Sans MS"/>
              </a:rPr>
              <a:t>Remember </a:t>
            </a:r>
            <a:r>
              <a:rPr lang="en-GB" sz="2000" dirty="0">
                <a:latin typeface="Comic Sans MS"/>
              </a:rPr>
              <a:t>that sharing an experience with words doesn’t have to be with a </a:t>
            </a:r>
            <a:r>
              <a:rPr lang="en-GB" sz="2000" b="1" dirty="0">
                <a:latin typeface="Comic Sans MS"/>
              </a:rPr>
              <a:t>book</a:t>
            </a:r>
            <a:r>
              <a:rPr lang="en-GB" sz="2000" dirty="0">
                <a:latin typeface="Comic Sans MS"/>
              </a:rPr>
              <a:t>!</a:t>
            </a:r>
          </a:p>
          <a:p>
            <a:pPr>
              <a:buFont typeface="Arial" panose="020B0604020202020204" pitchFamily="34" charset="0"/>
              <a:buChar char="•"/>
            </a:pPr>
            <a:endParaRPr lang="en-GB" sz="2000" dirty="0">
              <a:latin typeface="Comic Sans MS" panose="030F0702030302020204" pitchFamily="66" charset="0"/>
            </a:endParaRPr>
          </a:p>
          <a:p>
            <a:pPr>
              <a:buFont typeface="Arial" panose="020B0604020202020204" pitchFamily="34" charset="0"/>
              <a:buChar char="•"/>
            </a:pPr>
            <a:r>
              <a:rPr lang="en-GB" sz="2000" dirty="0">
                <a:latin typeface="Comic Sans MS"/>
              </a:rPr>
              <a:t>Developing a </a:t>
            </a:r>
            <a:r>
              <a:rPr lang="en-GB" sz="2000" b="1" dirty="0">
                <a:latin typeface="Comic Sans MS"/>
              </a:rPr>
              <a:t>love of reading </a:t>
            </a:r>
            <a:r>
              <a:rPr lang="en-GB" sz="2000" dirty="0">
                <a:latin typeface="Comic Sans MS"/>
              </a:rPr>
              <a:t>is most important</a:t>
            </a:r>
            <a:r>
              <a:rPr lang="en-GB" sz="2000" b="1" dirty="0">
                <a:latin typeface="Comic Sans MS"/>
              </a:rPr>
              <a:t>. Reading to your child is as important as them reading to you. </a:t>
            </a:r>
            <a:endParaRPr lang="en-GB" sz="2000" b="1" dirty="0">
              <a:latin typeface="Comic Sans MS" panose="030F0702030302020204" pitchFamily="66" charset="0"/>
            </a:endParaRPr>
          </a:p>
          <a:p>
            <a:pPr marL="68580" indent="0">
              <a:buNone/>
            </a:pPr>
            <a:endParaRPr lang="en-GB" sz="2000" b="1" dirty="0">
              <a:latin typeface="Comic Sans MS" panose="030F0702030302020204" pitchFamily="66" charset="0"/>
            </a:endParaRPr>
          </a:p>
          <a:p>
            <a:pPr indent="-342900">
              <a:buFont typeface="Arial" panose="020B0604020202020204" pitchFamily="34" charset="0"/>
              <a:buChar char="•"/>
            </a:pPr>
            <a:r>
              <a:rPr lang="en-GB" sz="2000" b="1" dirty="0">
                <a:latin typeface="Comic Sans MS" panose="030F0702030302020204" pitchFamily="66" charset="0"/>
              </a:rPr>
              <a:t>We focus on word reading </a:t>
            </a:r>
            <a:r>
              <a:rPr lang="en-GB" sz="2000" dirty="0">
                <a:latin typeface="Comic Sans MS" panose="030F0702030302020204" pitchFamily="66" charset="0"/>
              </a:rPr>
              <a:t>and </a:t>
            </a:r>
            <a:r>
              <a:rPr lang="en-GB" sz="2000" b="1" dirty="0">
                <a:latin typeface="Comic Sans MS" panose="030F0702030302020204" pitchFamily="66" charset="0"/>
              </a:rPr>
              <a:t>comprehension</a:t>
            </a:r>
            <a:r>
              <a:rPr lang="en-GB" sz="2000" dirty="0">
                <a:latin typeface="Comic Sans MS" panose="030F0702030302020204" pitchFamily="66" charset="0"/>
              </a:rPr>
              <a:t>. Talking about a book is just as important as reading it!</a:t>
            </a:r>
          </a:p>
          <a:p>
            <a:pPr marL="0" indent="0">
              <a:buNone/>
            </a:pPr>
            <a:endParaRPr lang="en-GB" sz="2000" dirty="0">
              <a:latin typeface="Comic Sans MS" panose="030F0702030302020204" pitchFamily="66" charset="0"/>
            </a:endParaRPr>
          </a:p>
          <a:p>
            <a:pPr indent="-342900">
              <a:buFont typeface="Arial" panose="020B0604020202020204" pitchFamily="34" charset="0"/>
              <a:buChar char="•"/>
            </a:pPr>
            <a:r>
              <a:rPr lang="en-GB" sz="2000" dirty="0">
                <a:latin typeface="Comic Sans MS" panose="030F0702030302020204" pitchFamily="66" charset="0"/>
              </a:rPr>
              <a:t>Become a reading volunteer or recommend someone who </a:t>
            </a:r>
            <a:r>
              <a:rPr lang="en-GB" sz="2000" dirty="0" smtClean="0">
                <a:latin typeface="Comic Sans MS" panose="030F0702030302020204" pitchFamily="66" charset="0"/>
              </a:rPr>
              <a:t>can! We would love to have you!</a:t>
            </a:r>
            <a:endParaRPr lang="en-GB" dirty="0"/>
          </a:p>
        </p:txBody>
      </p:sp>
      <p:sp>
        <p:nvSpPr>
          <p:cNvPr id="4" name="TextBox 3"/>
          <p:cNvSpPr txBox="1"/>
          <p:nvPr/>
        </p:nvSpPr>
        <p:spPr>
          <a:xfrm>
            <a:off x="569110" y="5445224"/>
            <a:ext cx="8064896" cy="1200329"/>
          </a:xfrm>
          <a:prstGeom prst="rect">
            <a:avLst/>
          </a:prstGeom>
          <a:noFill/>
        </p:spPr>
        <p:txBody>
          <a:bodyPr wrap="square" rtlCol="0">
            <a:spAutoFit/>
          </a:bodyPr>
          <a:lstStyle/>
          <a:p>
            <a:r>
              <a:rPr lang="en-GB" dirty="0">
                <a:solidFill>
                  <a:srgbClr val="0070C0"/>
                </a:solidFill>
                <a:latin typeface="Comic Sans MS" panose="030F0702030302020204" pitchFamily="66" charset="0"/>
              </a:rPr>
              <a:t>“Parental involvement in reading is a stronger influence on children’s achievement than factors such as family income, class and even parents’ education.” </a:t>
            </a:r>
            <a:r>
              <a:rPr lang="en-GB" sz="1400" dirty="0">
                <a:solidFill>
                  <a:srgbClr val="0070C0"/>
                </a:solidFill>
                <a:latin typeface="Comic Sans MS" panose="030F0702030302020204" pitchFamily="66" charset="0"/>
              </a:rPr>
              <a:t>(</a:t>
            </a:r>
            <a:r>
              <a:rPr lang="en-GB" sz="1400" dirty="0" err="1">
                <a:solidFill>
                  <a:srgbClr val="0070C0"/>
                </a:solidFill>
                <a:latin typeface="Comic Sans MS" panose="030F0702030302020204" pitchFamily="66" charset="0"/>
              </a:rPr>
              <a:t>Flouri</a:t>
            </a:r>
            <a:r>
              <a:rPr lang="en-GB" sz="1400" dirty="0">
                <a:solidFill>
                  <a:srgbClr val="0070C0"/>
                </a:solidFill>
                <a:latin typeface="Comic Sans MS" panose="030F0702030302020204" pitchFamily="66" charset="0"/>
              </a:rPr>
              <a:t> and Buchanan, 2004)</a:t>
            </a:r>
          </a:p>
          <a:p>
            <a:endParaRPr lang="en-GB" dirty="0"/>
          </a:p>
        </p:txBody>
      </p:sp>
    </p:spTree>
    <p:extLst>
      <p:ext uri="{BB962C8B-B14F-4D97-AF65-F5344CB8AC3E}">
        <p14:creationId xmlns:p14="http://schemas.microsoft.com/office/powerpoint/2010/main" val="13228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608" y="332656"/>
            <a:ext cx="7024744" cy="598334"/>
          </a:xfrm>
        </p:spPr>
        <p:txBody>
          <a:bodyPr>
            <a:normAutofit/>
          </a:bodyPr>
          <a:lstStyle/>
          <a:p>
            <a:pPr algn="ctr"/>
            <a:r>
              <a:rPr lang="en-GB" sz="3200" b="1" dirty="0">
                <a:latin typeface="Comic Sans MS"/>
              </a:rPr>
              <a:t>Spelling</a:t>
            </a:r>
          </a:p>
        </p:txBody>
      </p:sp>
      <p:sp>
        <p:nvSpPr>
          <p:cNvPr id="10" name="Content Placeholder 9"/>
          <p:cNvSpPr>
            <a:spLocks noGrp="1"/>
          </p:cNvSpPr>
          <p:nvPr>
            <p:ph idx="1"/>
          </p:nvPr>
        </p:nvSpPr>
        <p:spPr>
          <a:xfrm>
            <a:off x="611560" y="927730"/>
            <a:ext cx="7920880" cy="669667"/>
          </a:xfrm>
        </p:spPr>
        <p:txBody>
          <a:bodyPr>
            <a:normAutofit/>
          </a:bodyPr>
          <a:lstStyle/>
          <a:p>
            <a:pPr marL="68580" indent="0">
              <a:buNone/>
            </a:pPr>
            <a:r>
              <a:rPr lang="en-GB" sz="1800" dirty="0">
                <a:latin typeface="Comic Sans MS" panose="030F0702030302020204" pitchFamily="66" charset="0"/>
              </a:rPr>
              <a:t>Please focus on </a:t>
            </a:r>
            <a:r>
              <a:rPr lang="en-GB" sz="1800" b="1" dirty="0">
                <a:latin typeface="Comic Sans MS" panose="030F0702030302020204" pitchFamily="66" charset="0"/>
              </a:rPr>
              <a:t>reading and spelling </a:t>
            </a:r>
            <a:r>
              <a:rPr lang="en-GB" sz="1800" dirty="0">
                <a:latin typeface="Comic Sans MS" panose="030F0702030302020204" pitchFamily="66" charset="0"/>
              </a:rPr>
              <a:t>these Common Exception Words at home at your own pace throughout the year. </a:t>
            </a:r>
          </a:p>
        </p:txBody>
      </p:sp>
      <p:pic>
        <p:nvPicPr>
          <p:cNvPr id="11" name="Picture 10"/>
          <p:cNvPicPr>
            <a:picLocks noChangeAspect="1"/>
          </p:cNvPicPr>
          <p:nvPr/>
        </p:nvPicPr>
        <p:blipFill>
          <a:blip r:embed="rId2"/>
          <a:stretch>
            <a:fillRect/>
          </a:stretch>
        </p:blipFill>
        <p:spPr>
          <a:xfrm>
            <a:off x="1119684" y="1526064"/>
            <a:ext cx="6904631" cy="4861424"/>
          </a:xfrm>
          <a:prstGeom prst="rect">
            <a:avLst/>
          </a:prstGeom>
        </p:spPr>
      </p:pic>
    </p:spTree>
    <p:extLst>
      <p:ext uri="{BB962C8B-B14F-4D97-AF65-F5344CB8AC3E}">
        <p14:creationId xmlns:p14="http://schemas.microsoft.com/office/powerpoint/2010/main" val="1878244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14FA-960B-4992-9150-25EEDAB7F8EF}"/>
              </a:ext>
            </a:extLst>
          </p:cNvPr>
          <p:cNvSpPr>
            <a:spLocks noGrp="1"/>
          </p:cNvSpPr>
          <p:nvPr>
            <p:ph type="title"/>
          </p:nvPr>
        </p:nvSpPr>
        <p:spPr>
          <a:xfrm>
            <a:off x="971600" y="980728"/>
            <a:ext cx="7024744" cy="673144"/>
          </a:xfrm>
        </p:spPr>
        <p:txBody>
          <a:bodyPr>
            <a:normAutofit fontScale="90000"/>
          </a:bodyPr>
          <a:lstStyle/>
          <a:p>
            <a:pPr algn="ctr"/>
            <a:r>
              <a:rPr lang="en-GB" dirty="0">
                <a:latin typeface="Comic Sans MS"/>
              </a:rPr>
              <a:t>KS1 SATs (Year 2)</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7B90EF9F-2946-4E19-A081-063014084942}"/>
              </a:ext>
            </a:extLst>
          </p:cNvPr>
          <p:cNvSpPr>
            <a:spLocks noGrp="1"/>
          </p:cNvSpPr>
          <p:nvPr>
            <p:ph idx="1"/>
          </p:nvPr>
        </p:nvSpPr>
        <p:spPr>
          <a:xfrm>
            <a:off x="1043492" y="1772817"/>
            <a:ext cx="6777317" cy="3168352"/>
          </a:xfrm>
        </p:spPr>
        <p:txBody>
          <a:bodyPr vert="horz" lIns="91440" tIns="45720" rIns="91440" bIns="45720" rtlCol="0" anchor="t">
            <a:normAutofit/>
          </a:bodyPr>
          <a:lstStyle/>
          <a:p>
            <a:pPr>
              <a:buFont typeface="Arial" panose="020B0604020202020204" pitchFamily="34" charset="0"/>
              <a:buChar char="•"/>
            </a:pPr>
            <a:r>
              <a:rPr lang="en-US" sz="2000" dirty="0">
                <a:latin typeface="Comic Sans MS"/>
              </a:rPr>
              <a:t>The </a:t>
            </a:r>
            <a:r>
              <a:rPr lang="en-US" sz="1600" dirty="0">
                <a:latin typeface="Comic Sans MS"/>
              </a:rPr>
              <a:t>Key Stage 1 SATs officially assess your child’s </a:t>
            </a:r>
            <a:r>
              <a:rPr lang="en-US" sz="1600" dirty="0" err="1">
                <a:latin typeface="Comic Sans MS"/>
              </a:rPr>
              <a:t>Maths</a:t>
            </a:r>
            <a:r>
              <a:rPr lang="en-US" sz="1600" dirty="0">
                <a:latin typeface="Comic Sans MS"/>
              </a:rPr>
              <a:t> and English abilities. Although they include formal tests, they are done in a relaxed way; in fact, most children are not even aware they’re taking a test! The tests are used as a tool for teacher assessment.</a:t>
            </a:r>
          </a:p>
          <a:p>
            <a:pPr>
              <a:buFont typeface="Arial" panose="020B0604020202020204" pitchFamily="34" charset="0"/>
              <a:buChar char="•"/>
            </a:pPr>
            <a:r>
              <a:rPr lang="en-US" sz="1600" dirty="0">
                <a:latin typeface="Comic Sans MS"/>
              </a:rPr>
              <a:t>They consist of two reading tests (long and short), two </a:t>
            </a:r>
            <a:r>
              <a:rPr lang="en-US" sz="1600" dirty="0" err="1">
                <a:latin typeface="Comic Sans MS"/>
              </a:rPr>
              <a:t>maths</a:t>
            </a:r>
            <a:r>
              <a:rPr lang="en-US" sz="1600" dirty="0">
                <a:latin typeface="Comic Sans MS"/>
              </a:rPr>
              <a:t> tests (arithmetic, mental reasoning), English grammar, punctuation and spelling (optional)</a:t>
            </a:r>
          </a:p>
          <a:p>
            <a:pPr>
              <a:buFont typeface="Arial" panose="020B0604020202020204" pitchFamily="34" charset="0"/>
              <a:buChar char="•"/>
            </a:pPr>
            <a:r>
              <a:rPr lang="en-US" sz="1600" dirty="0">
                <a:latin typeface="Comic Sans MS" panose="030F0702030302020204" pitchFamily="66" charset="0"/>
              </a:rPr>
              <a:t>You may find this website helpful </a:t>
            </a:r>
            <a:r>
              <a:rPr lang="en-GB" sz="1600" dirty="0">
                <a:hlinkClick r:id="rId2"/>
              </a:rPr>
              <a:t>https://www.theschoolrun.com/ks1-sats-questions-answered</a:t>
            </a:r>
            <a:endParaRPr lang="en-US" sz="1600" dirty="0">
              <a:latin typeface="Comic Sans MS" panose="030F0702030302020204" pitchFamily="66" charset="0"/>
            </a:endParaRPr>
          </a:p>
        </p:txBody>
      </p:sp>
    </p:spTree>
    <p:extLst>
      <p:ext uri="{BB962C8B-B14F-4D97-AF65-F5344CB8AC3E}">
        <p14:creationId xmlns:p14="http://schemas.microsoft.com/office/powerpoint/2010/main" val="3631826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145" y="1050066"/>
            <a:ext cx="3771900" cy="480774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1853" y="1206385"/>
            <a:ext cx="2610196" cy="19576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471853" y="3725141"/>
            <a:ext cx="2626822" cy="1970117"/>
          </a:xfrm>
          <a:prstGeom prst="rect">
            <a:avLst/>
          </a:prstGeom>
        </p:spPr>
      </p:pic>
    </p:spTree>
    <p:extLst>
      <p:ext uri="{BB962C8B-B14F-4D97-AF65-F5344CB8AC3E}">
        <p14:creationId xmlns:p14="http://schemas.microsoft.com/office/powerpoint/2010/main" val="3074206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7173" y="1238924"/>
            <a:ext cx="4572000" cy="969496"/>
          </a:xfrm>
          <a:prstGeom prst="rect">
            <a:avLst/>
          </a:prstGeom>
        </p:spPr>
        <p:txBody>
          <a:bodyPr>
            <a:spAutoFit/>
          </a:bodyPr>
          <a:lstStyle/>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Woodlands Learning</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gn="ctr"/>
            <a:r>
              <a:rPr lang="en-GB" sz="1350" b="1" dirty="0">
                <a:solidFill>
                  <a:srgbClr val="385623"/>
                </a:solidFill>
                <a:latin typeface="Calibri" panose="020F0502020204030204" pitchFamily="34" charset="0"/>
                <a:ea typeface="Calibri" panose="020F0502020204030204" pitchFamily="34" charset="0"/>
                <a:cs typeface="Times New Roman" panose="02020603050405020304" pitchFamily="18" charset="0"/>
              </a:rPr>
              <a:t>We follows the ethos of Forest School and are supported by the work of the National Forest School Association</a:t>
            </a:r>
            <a: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
            </a:r>
            <a:b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br>
            <a:endParaRPr lang="en-GB" sz="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What is Forest School? 6 Amazing Benefits &amp; Key Pract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279" y="2459529"/>
            <a:ext cx="5443538"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515148" y="4865218"/>
            <a:ext cx="1921669" cy="399856"/>
          </a:xfrm>
          <a:prstGeom prst="rect">
            <a:avLst/>
          </a:prstGeom>
        </p:spPr>
      </p:pic>
    </p:spTree>
    <p:extLst>
      <p:ext uri="{BB962C8B-B14F-4D97-AF65-F5344CB8AC3E}">
        <p14:creationId xmlns:p14="http://schemas.microsoft.com/office/powerpoint/2010/main" val="2407573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2744" y="2492896"/>
            <a:ext cx="3511043" cy="1702160"/>
          </a:xfrm>
        </p:spPr>
        <p:txBody>
          <a:bodyPr>
            <a:normAutofit fontScale="90000"/>
          </a:bodyPr>
          <a:lstStyle/>
          <a:p>
            <a:pPr algn="ctr"/>
            <a:r>
              <a:rPr lang="en-GB" sz="4400" b="1" dirty="0">
                <a:latin typeface="Comic Sans MS" panose="030F0702030302020204" pitchFamily="66" charset="0"/>
              </a:rPr>
              <a:t>Welcome </a:t>
            </a:r>
            <a:r>
              <a:rPr lang="en-GB" sz="4400" b="1" dirty="0" smtClean="0">
                <a:latin typeface="Comic Sans MS" panose="030F0702030302020204" pitchFamily="66" charset="0"/>
              </a:rPr>
              <a:t>to Year 1 and 2</a:t>
            </a:r>
            <a:endParaRPr lang="en-GB" sz="4400" b="1" dirty="0">
              <a:latin typeface="Comic Sans MS" panose="030F0702030302020204" pitchFamily="66" charset="0"/>
            </a:endParaRPr>
          </a:p>
        </p:txBody>
      </p:sp>
      <p:sp>
        <p:nvSpPr>
          <p:cNvPr id="3" name="Subtitle 2"/>
          <p:cNvSpPr>
            <a:spLocks noGrp="1"/>
          </p:cNvSpPr>
          <p:nvPr>
            <p:ph type="subTitle" idx="1"/>
          </p:nvPr>
        </p:nvSpPr>
        <p:spPr/>
        <p:txBody>
          <a:bodyPr vert="horz" lIns="91440" tIns="45720" rIns="91440" bIns="45720" rtlCol="0" anchor="t">
            <a:normAutofit/>
          </a:bodyPr>
          <a:lstStyle/>
          <a:p>
            <a:pPr algn="ctr"/>
            <a:r>
              <a:rPr lang="en-GB" sz="3200" b="1" dirty="0"/>
              <a:t>2022-23</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8649" l="3084" r="98238"/>
                    </a14:imgEffect>
                  </a14:imgLayer>
                </a14:imgProps>
              </a:ext>
            </a:extLst>
          </a:blip>
          <a:stretch>
            <a:fillRect/>
          </a:stretch>
        </p:blipFill>
        <p:spPr>
          <a:xfrm>
            <a:off x="1861510" y="3343976"/>
            <a:ext cx="2871855" cy="2808598"/>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1402" b="100000" l="5085" r="95339">
                        <a14:foregroundMark x1="40678" y1="86449" x2="40678" y2="86449"/>
                        <a14:foregroundMark x1="32627" y1="84112" x2="32627" y2="84112"/>
                        <a14:foregroundMark x1="27542" y1="81776" x2="27542" y2="81776"/>
                        <a14:foregroundMark x1="56780" y1="83645" x2="56780" y2="83645"/>
                        <a14:backgroundMark x1="37712" y1="78037" x2="37712" y2="78037"/>
                        <a14:backgroundMark x1="36864" y1="73364" x2="36864" y2="73364"/>
                        <a14:backgroundMark x1="50424" y1="78505" x2="50424" y2="78505"/>
                        <a14:backgroundMark x1="42797" y1="79907" x2="42797" y2="79907"/>
                        <a14:backgroundMark x1="43220" y1="73364" x2="43220" y2="73364"/>
                        <a14:backgroundMark x1="67373" y1="78037" x2="67373" y2="78037"/>
                        <a14:backgroundMark x1="61017" y1="79439" x2="61017" y2="79439"/>
                      </a14:backgroundRemoval>
                    </a14:imgEffect>
                  </a14:imgLayer>
                </a14:imgProps>
              </a:ext>
            </a:extLst>
          </a:blip>
          <a:stretch>
            <a:fillRect/>
          </a:stretch>
        </p:blipFill>
        <p:spPr>
          <a:xfrm>
            <a:off x="-655453" y="332656"/>
            <a:ext cx="3856282" cy="3496798"/>
          </a:xfrm>
          <a:prstGeom prst="rect">
            <a:avLst/>
          </a:prstGeom>
        </p:spPr>
      </p:pic>
    </p:spTree>
    <p:extLst>
      <p:ext uri="{BB962C8B-B14F-4D97-AF65-F5344CB8AC3E}">
        <p14:creationId xmlns:p14="http://schemas.microsoft.com/office/powerpoint/2010/main" val="39750136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173" y="1238924"/>
            <a:ext cx="4572000" cy="1661993"/>
          </a:xfrm>
          <a:prstGeom prst="rect">
            <a:avLst/>
          </a:prstGeom>
        </p:spPr>
        <p:txBody>
          <a:bodyPr>
            <a:spAutoFit/>
          </a:bodyPr>
          <a:lstStyle/>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Woodlands Learning</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Autumn Term Dates</a:t>
            </a:r>
          </a:p>
          <a:p>
            <a:pPr algn="ctr"/>
            <a:endPar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OAK CLASS</a:t>
            </a:r>
            <a: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
            </a:r>
            <a:b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br>
            <a:endParaRPr lang="en-GB" sz="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p:nvPr/>
        </p:nvPicPr>
        <p:blipFill>
          <a:blip r:embed="rId2"/>
          <a:stretch>
            <a:fillRect/>
          </a:stretch>
        </p:blipFill>
        <p:spPr>
          <a:xfrm>
            <a:off x="1340428" y="3062958"/>
            <a:ext cx="6926579" cy="2052486"/>
          </a:xfrm>
          <a:prstGeom prst="rect">
            <a:avLst/>
          </a:prstGeom>
        </p:spPr>
      </p:pic>
    </p:spTree>
    <p:extLst>
      <p:ext uri="{BB962C8B-B14F-4D97-AF65-F5344CB8AC3E}">
        <p14:creationId xmlns:p14="http://schemas.microsoft.com/office/powerpoint/2010/main" val="2486800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7173" y="1238924"/>
            <a:ext cx="4572000" cy="1661993"/>
          </a:xfrm>
          <a:prstGeom prst="rect">
            <a:avLst/>
          </a:prstGeom>
        </p:spPr>
        <p:txBody>
          <a:bodyPr>
            <a:spAutoFit/>
          </a:bodyPr>
          <a:lstStyle/>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Woodlands Learning</a:t>
            </a:r>
            <a:endParaRPr lang="en-GB" sz="825" dirty="0">
              <a:latin typeface="Calibri" panose="020F0502020204030204" pitchFamily="34" charset="0"/>
              <a:ea typeface="Calibri" panose="020F0502020204030204" pitchFamily="34" charset="0"/>
              <a:cs typeface="Times New Roman" panose="02020603050405020304" pitchFamily="18" charset="0"/>
            </a:endParaRPr>
          </a:p>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Autumn Term Dates</a:t>
            </a:r>
          </a:p>
          <a:p>
            <a:pPr algn="ctr"/>
            <a:endPar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240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WILLOW CLASS</a:t>
            </a:r>
            <a: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t/>
            </a:r>
            <a:br>
              <a:rPr lang="en-GB" sz="1350" b="1" u="sng" dirty="0">
                <a:solidFill>
                  <a:srgbClr val="385623"/>
                </a:solidFill>
                <a:latin typeface="Calibri" panose="020F0502020204030204" pitchFamily="34" charset="0"/>
                <a:ea typeface="Calibri" panose="020F0502020204030204" pitchFamily="34" charset="0"/>
                <a:cs typeface="Times New Roman" panose="02020603050405020304" pitchFamily="18" charset="0"/>
              </a:rPr>
            </a:br>
            <a:endParaRPr lang="en-GB" sz="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177691" y="3123746"/>
            <a:ext cx="6850965" cy="2322130"/>
          </a:xfrm>
          <a:prstGeom prst="rect">
            <a:avLst/>
          </a:prstGeom>
        </p:spPr>
      </p:pic>
    </p:spTree>
    <p:extLst>
      <p:ext uri="{BB962C8B-B14F-4D97-AF65-F5344CB8AC3E}">
        <p14:creationId xmlns:p14="http://schemas.microsoft.com/office/powerpoint/2010/main" val="1556934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32656"/>
            <a:ext cx="7024744" cy="1143000"/>
          </a:xfrm>
        </p:spPr>
        <p:txBody>
          <a:bodyPr/>
          <a:lstStyle/>
          <a:p>
            <a:pPr algn="ctr"/>
            <a:r>
              <a:rPr lang="en-GB" dirty="0">
                <a:latin typeface="Comic Sans MS" panose="030F0702030302020204" pitchFamily="66" charset="0"/>
              </a:rPr>
              <a:t>Keeping Up-to-Date</a:t>
            </a:r>
          </a:p>
        </p:txBody>
      </p:sp>
      <p:sp>
        <p:nvSpPr>
          <p:cNvPr id="4" name="TextBox 3"/>
          <p:cNvSpPr txBox="1"/>
          <p:nvPr/>
        </p:nvSpPr>
        <p:spPr>
          <a:xfrm>
            <a:off x="827584" y="1628800"/>
            <a:ext cx="7416824" cy="3785652"/>
          </a:xfrm>
          <a:prstGeom prst="rect">
            <a:avLst/>
          </a:prstGeom>
          <a:noFill/>
        </p:spPr>
        <p:txBody>
          <a:bodyPr wrap="square" lIns="91440" tIns="45720" rIns="91440" bIns="45720" rtlCol="0" anchor="t">
            <a:spAutoFit/>
          </a:bodyPr>
          <a:lstStyle/>
          <a:p>
            <a:r>
              <a:rPr lang="en-GB" sz="2400" b="1" dirty="0">
                <a:latin typeface="Comic Sans MS" panose="030F0702030302020204" pitchFamily="66" charset="0"/>
              </a:rPr>
              <a:t>Remember to check…</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a:rPr>
              <a:t>The new school website and the Up to the Minute</a:t>
            </a:r>
          </a:p>
          <a:p>
            <a:pPr marL="285750" indent="-285750">
              <a:buFont typeface="Arial" panose="020B0604020202020204" pitchFamily="34" charset="0"/>
              <a:buChar char="•"/>
            </a:pPr>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a:rPr>
              <a:t>Willow Class Webpage – You will find our Termly Topic Web and other important information.</a:t>
            </a:r>
          </a:p>
          <a:p>
            <a:endParaRPr lang="en-GB" sz="2400" dirty="0">
              <a:latin typeface="Comic Sans MS" panose="030F0702030302020204" pitchFamily="66" charset="0"/>
            </a:endParaRPr>
          </a:p>
          <a:p>
            <a:pPr marL="285750" indent="-285750">
              <a:buFont typeface="Arial" panose="020B0604020202020204" pitchFamily="34" charset="0"/>
              <a:buChar char="•"/>
            </a:pPr>
            <a:r>
              <a:rPr lang="en-GB" sz="2400" dirty="0">
                <a:latin typeface="Comic Sans MS" panose="030F0702030302020204" pitchFamily="66" charset="0"/>
              </a:rPr>
              <a:t>Book bags – check for letters and forms to complete</a:t>
            </a:r>
          </a:p>
        </p:txBody>
      </p:sp>
    </p:spTree>
    <p:extLst>
      <p:ext uri="{BB962C8B-B14F-4D97-AF65-F5344CB8AC3E}">
        <p14:creationId xmlns:p14="http://schemas.microsoft.com/office/powerpoint/2010/main" val="1852303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2060848"/>
            <a:ext cx="7128792" cy="3888432"/>
          </a:xfrm>
        </p:spPr>
        <p:txBody>
          <a:bodyPr>
            <a:noAutofit/>
          </a:bodyPr>
          <a:lstStyle/>
          <a:p>
            <a:pPr algn="ct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b="1" dirty="0">
                <a:latin typeface="Comic Sans MS"/>
              </a:rPr>
              <a:t/>
            </a:r>
            <a:br>
              <a:rPr lang="en-GB" b="1" dirty="0">
                <a:latin typeface="Comic Sans MS"/>
              </a:rPr>
            </a:br>
            <a:r>
              <a:rPr lang="en-GB" sz="3200" b="1" dirty="0">
                <a:latin typeface="Comic Sans MS"/>
              </a:rPr>
              <a:t>Any questions?</a:t>
            </a:r>
            <a:r>
              <a:rPr lang="en-GB" sz="3200" b="1" dirty="0">
                <a:latin typeface="Comic Sans MS" panose="030F0702030302020204" pitchFamily="66" charset="0"/>
              </a:rPr>
              <a:t/>
            </a:r>
            <a:br>
              <a:rPr lang="en-GB" sz="3200" b="1" dirty="0">
                <a:latin typeface="Comic Sans MS" panose="030F0702030302020204" pitchFamily="66" charset="0"/>
              </a:rPr>
            </a:br>
            <a:r>
              <a:rPr lang="en-GB" sz="3200" b="1" dirty="0">
                <a:latin typeface="Comic Sans MS"/>
              </a:rPr>
              <a:t>If you have any questions, please ask at school drop off or pick up. You can also email me at </a:t>
            </a:r>
            <a:r>
              <a:rPr lang="en-GB" sz="3200" b="1" dirty="0">
                <a:latin typeface="Comic Sans MS"/>
                <a:hlinkClick r:id="rId2"/>
              </a:rPr>
              <a:t>messages@loxwoodschool.com</a:t>
            </a:r>
            <a:r>
              <a:rPr lang="en-GB" sz="3200" b="1" dirty="0">
                <a:latin typeface="Comic Sans MS"/>
              </a:rPr>
              <a:t>, addressing the emails to Mrs </a:t>
            </a:r>
            <a:r>
              <a:rPr lang="en-GB" sz="3200" b="1" dirty="0" smtClean="0">
                <a:latin typeface="Comic Sans MS"/>
              </a:rPr>
              <a:t>Rolland or Mrs Donnelly.</a:t>
            </a:r>
            <a:r>
              <a:rPr lang="en-GB" b="1" dirty="0">
                <a:latin typeface="Comic Sans MS" panose="030F0702030302020204" pitchFamily="66" charset="0"/>
              </a:rPr>
              <a:t/>
            </a:r>
            <a:br>
              <a:rPr lang="en-GB" b="1" dirty="0">
                <a:latin typeface="Comic Sans MS" panose="030F0702030302020204" pitchFamily="66" charset="0"/>
              </a:rPr>
            </a:br>
            <a:r>
              <a:rPr lang="en-GB" b="1" dirty="0">
                <a:latin typeface="Comic Sans MS" panose="030F0702030302020204" pitchFamily="66" charset="0"/>
              </a:rPr>
              <a:t/>
            </a:r>
            <a:br>
              <a:rPr lang="en-GB" b="1" dirty="0">
                <a:latin typeface="Comic Sans MS" panose="030F0702030302020204" pitchFamily="66" charset="0"/>
              </a:rPr>
            </a:br>
            <a:endParaRPr lang="en-GB" b="1" dirty="0">
              <a:latin typeface="Comic Sans MS" panose="030F0702030302020204" pitchFamily="66"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5085184"/>
            <a:ext cx="1688857" cy="1296144"/>
          </a:xfrm>
          <a:prstGeom prst="rect">
            <a:avLst/>
          </a:prstGeom>
        </p:spPr>
      </p:pic>
    </p:spTree>
    <p:extLst>
      <p:ext uri="{BB962C8B-B14F-4D97-AF65-F5344CB8AC3E}">
        <p14:creationId xmlns:p14="http://schemas.microsoft.com/office/powerpoint/2010/main" val="140633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748" y="1001053"/>
            <a:ext cx="4680520" cy="864096"/>
          </a:xfrm>
        </p:spPr>
        <p:txBody>
          <a:bodyPr/>
          <a:lstStyle/>
          <a:p>
            <a:r>
              <a:rPr lang="en-GB" dirty="0">
                <a:latin typeface="Comic Sans MS" panose="030F0702030302020204" pitchFamily="66" charset="0"/>
              </a:rPr>
              <a:t>Willow Class Team</a:t>
            </a:r>
          </a:p>
        </p:txBody>
      </p:sp>
      <p:sp>
        <p:nvSpPr>
          <p:cNvPr id="5" name="TextBox 4"/>
          <p:cNvSpPr txBox="1"/>
          <p:nvPr/>
        </p:nvSpPr>
        <p:spPr>
          <a:xfrm>
            <a:off x="971600" y="2492896"/>
            <a:ext cx="5328592" cy="1512168"/>
          </a:xfrm>
          <a:prstGeom prst="rect">
            <a:avLst/>
          </a:prstGeom>
          <a:noFill/>
        </p:spPr>
        <p:txBody>
          <a:bodyPr wrap="square" rtlCol="0">
            <a:spAutoFit/>
          </a:bodyPr>
          <a:lstStyle/>
          <a:p>
            <a:endParaRPr lang="en-GB" dirty="0"/>
          </a:p>
        </p:txBody>
      </p:sp>
      <p:sp>
        <p:nvSpPr>
          <p:cNvPr id="8" name="TextBox 7"/>
          <p:cNvSpPr txBox="1"/>
          <p:nvPr/>
        </p:nvSpPr>
        <p:spPr>
          <a:xfrm>
            <a:off x="971600" y="1916832"/>
            <a:ext cx="184731" cy="369332"/>
          </a:xfrm>
          <a:prstGeom prst="rect">
            <a:avLst/>
          </a:prstGeom>
          <a:noFill/>
        </p:spPr>
        <p:txBody>
          <a:bodyPr wrap="none" rtlCol="0">
            <a:spAutoFit/>
          </a:bodyPr>
          <a:lstStyle/>
          <a:p>
            <a:endParaRPr lang="en-GB" dirty="0"/>
          </a:p>
        </p:txBody>
      </p:sp>
      <p:sp>
        <p:nvSpPr>
          <p:cNvPr id="9" name="TextBox 8"/>
          <p:cNvSpPr txBox="1"/>
          <p:nvPr/>
        </p:nvSpPr>
        <p:spPr>
          <a:xfrm>
            <a:off x="1475656" y="2101498"/>
            <a:ext cx="6336704" cy="2862322"/>
          </a:xfrm>
          <a:prstGeom prst="rect">
            <a:avLst/>
          </a:prstGeom>
          <a:noFill/>
        </p:spPr>
        <p:txBody>
          <a:bodyPr wrap="square" lIns="91440" tIns="45720" rIns="91440" bIns="45720" rtlCol="0" anchor="t">
            <a:spAutoFit/>
          </a:bodyPr>
          <a:lstStyle/>
          <a:p>
            <a:pPr algn="ctr"/>
            <a:r>
              <a:rPr lang="en-GB" sz="2000" b="1" dirty="0">
                <a:latin typeface="Comic Sans MS" panose="030F0702030302020204" pitchFamily="66" charset="0"/>
              </a:rPr>
              <a:t>Hello I am Mrs Rolland, </a:t>
            </a:r>
            <a:r>
              <a:rPr lang="en-GB" sz="2000" dirty="0">
                <a:latin typeface="Comic Sans MS" panose="030F0702030302020204" pitchFamily="66" charset="0"/>
              </a:rPr>
              <a:t>Willow Class’ teacher. </a:t>
            </a:r>
            <a:r>
              <a:rPr lang="en-GB" sz="2000" b="1" dirty="0">
                <a:latin typeface="Comic Sans MS" panose="030F0702030302020204" pitchFamily="66" charset="0"/>
              </a:rPr>
              <a:t>Mrs </a:t>
            </a:r>
            <a:r>
              <a:rPr lang="en-GB" sz="2000" b="1" dirty="0" err="1">
                <a:latin typeface="Comic Sans MS" panose="030F0702030302020204" pitchFamily="66" charset="0"/>
              </a:rPr>
              <a:t>Hounsham</a:t>
            </a:r>
            <a:r>
              <a:rPr lang="en-GB" sz="2000" b="1" dirty="0">
                <a:latin typeface="Comic Sans MS" panose="030F0702030302020204" pitchFamily="66" charset="0"/>
              </a:rPr>
              <a:t> </a:t>
            </a:r>
            <a:r>
              <a:rPr lang="en-GB" sz="2000" dirty="0">
                <a:latin typeface="Comic Sans MS" panose="030F0702030302020204" pitchFamily="66" charset="0"/>
              </a:rPr>
              <a:t>is our Classroom Assistant. </a:t>
            </a:r>
          </a:p>
          <a:p>
            <a:pPr algn="ctr"/>
            <a:endParaRPr lang="en-GB" sz="2000" dirty="0">
              <a:latin typeface="Comic Sans MS" panose="030F0702030302020204" pitchFamily="66" charset="0"/>
            </a:endParaRPr>
          </a:p>
          <a:p>
            <a:pPr algn="ctr"/>
            <a:r>
              <a:rPr lang="en-GB" sz="2000" b="1" dirty="0">
                <a:latin typeface="Comic Sans MS"/>
              </a:rPr>
              <a:t>Mrs Harder and Mrs Swann </a:t>
            </a:r>
            <a:r>
              <a:rPr lang="en-GB" sz="2000" dirty="0">
                <a:latin typeface="Comic Sans MS"/>
              </a:rPr>
              <a:t>will be teaching in our class on Wednesdays to cover my Planning Preparation and Assessment time. </a:t>
            </a:r>
            <a:endParaRPr lang="en-GB" sz="2000" dirty="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We are all really looking forward to working with you and your children this year. </a:t>
            </a:r>
          </a:p>
        </p:txBody>
      </p:sp>
      <p:pic>
        <p:nvPicPr>
          <p:cNvPr id="3" name="Picture 2"/>
          <p:cNvPicPr>
            <a:picLocks noChangeAspect="1"/>
          </p:cNvPicPr>
          <p:nvPr/>
        </p:nvPicPr>
        <p:blipFill>
          <a:blip r:embed="rId2"/>
          <a:stretch>
            <a:fillRect/>
          </a:stretch>
        </p:blipFill>
        <p:spPr>
          <a:xfrm>
            <a:off x="1267681" y="663742"/>
            <a:ext cx="1036067" cy="1334390"/>
          </a:xfrm>
          <a:prstGeom prst="rect">
            <a:avLst/>
          </a:prstGeom>
        </p:spPr>
      </p:pic>
      <p:pic>
        <p:nvPicPr>
          <p:cNvPr id="7" name="Picture 6"/>
          <p:cNvPicPr/>
          <p:nvPr/>
        </p:nvPicPr>
        <p:blipFill rotWithShape="1">
          <a:blip r:embed="rId3"/>
          <a:srcRect l="61859" t="58132" r="31969" b="34718"/>
          <a:stretch/>
        </p:blipFill>
        <p:spPr bwMode="auto">
          <a:xfrm>
            <a:off x="6846907" y="686963"/>
            <a:ext cx="965453" cy="12879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204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748" y="1001053"/>
            <a:ext cx="4680520" cy="864096"/>
          </a:xfrm>
        </p:spPr>
        <p:txBody>
          <a:bodyPr/>
          <a:lstStyle/>
          <a:p>
            <a:r>
              <a:rPr lang="en-GB" dirty="0" smtClean="0">
                <a:latin typeface="Comic Sans MS" panose="030F0702030302020204" pitchFamily="66" charset="0"/>
              </a:rPr>
              <a:t>Oak </a:t>
            </a:r>
            <a:r>
              <a:rPr lang="en-GB" dirty="0">
                <a:latin typeface="Comic Sans MS" panose="030F0702030302020204" pitchFamily="66" charset="0"/>
              </a:rPr>
              <a:t>Class Team</a:t>
            </a:r>
          </a:p>
        </p:txBody>
      </p:sp>
      <p:sp>
        <p:nvSpPr>
          <p:cNvPr id="5" name="TextBox 4"/>
          <p:cNvSpPr txBox="1"/>
          <p:nvPr/>
        </p:nvSpPr>
        <p:spPr>
          <a:xfrm>
            <a:off x="971600" y="2492896"/>
            <a:ext cx="5328592" cy="1512168"/>
          </a:xfrm>
          <a:prstGeom prst="rect">
            <a:avLst/>
          </a:prstGeom>
          <a:noFill/>
        </p:spPr>
        <p:txBody>
          <a:bodyPr wrap="square" rtlCol="0">
            <a:spAutoFit/>
          </a:bodyPr>
          <a:lstStyle/>
          <a:p>
            <a:endParaRPr lang="en-GB" dirty="0"/>
          </a:p>
        </p:txBody>
      </p:sp>
      <p:sp>
        <p:nvSpPr>
          <p:cNvPr id="8" name="TextBox 7"/>
          <p:cNvSpPr txBox="1"/>
          <p:nvPr/>
        </p:nvSpPr>
        <p:spPr>
          <a:xfrm>
            <a:off x="971600" y="1916832"/>
            <a:ext cx="184731" cy="369332"/>
          </a:xfrm>
          <a:prstGeom prst="rect">
            <a:avLst/>
          </a:prstGeom>
          <a:noFill/>
        </p:spPr>
        <p:txBody>
          <a:bodyPr wrap="none" rtlCol="0">
            <a:spAutoFit/>
          </a:bodyPr>
          <a:lstStyle/>
          <a:p>
            <a:endParaRPr lang="en-GB" dirty="0"/>
          </a:p>
        </p:txBody>
      </p:sp>
      <p:sp>
        <p:nvSpPr>
          <p:cNvPr id="9" name="TextBox 8"/>
          <p:cNvSpPr txBox="1"/>
          <p:nvPr/>
        </p:nvSpPr>
        <p:spPr>
          <a:xfrm>
            <a:off x="1475656" y="2101498"/>
            <a:ext cx="6336704" cy="2862322"/>
          </a:xfrm>
          <a:prstGeom prst="rect">
            <a:avLst/>
          </a:prstGeom>
          <a:noFill/>
        </p:spPr>
        <p:txBody>
          <a:bodyPr wrap="square" lIns="91440" tIns="45720" rIns="91440" bIns="45720" rtlCol="0" anchor="t">
            <a:spAutoFit/>
          </a:bodyPr>
          <a:lstStyle/>
          <a:p>
            <a:pPr algn="ctr"/>
            <a:r>
              <a:rPr lang="en-GB" sz="2000" b="1" dirty="0">
                <a:latin typeface="Comic Sans MS" panose="030F0702030302020204" pitchFamily="66" charset="0"/>
              </a:rPr>
              <a:t>Hello I </a:t>
            </a:r>
            <a:r>
              <a:rPr lang="en-GB" sz="2000" b="1" dirty="0" smtClean="0">
                <a:latin typeface="Comic Sans MS" panose="030F0702030302020204" pitchFamily="66" charset="0"/>
              </a:rPr>
              <a:t>am Mrs Donnelly</a:t>
            </a:r>
            <a:r>
              <a:rPr lang="en-GB" sz="2000" dirty="0" smtClean="0">
                <a:latin typeface="Comic Sans MS" panose="030F0702030302020204" pitchFamily="66" charset="0"/>
              </a:rPr>
              <a:t>. </a:t>
            </a:r>
            <a:r>
              <a:rPr lang="en-GB" sz="2000" b="1" dirty="0">
                <a:latin typeface="Comic Sans MS" panose="030F0702030302020204" pitchFamily="66" charset="0"/>
              </a:rPr>
              <a:t>Mrs </a:t>
            </a:r>
            <a:r>
              <a:rPr lang="en-GB" sz="2000" b="1" dirty="0" smtClean="0">
                <a:latin typeface="Comic Sans MS" panose="030F0702030302020204" pitchFamily="66" charset="0"/>
              </a:rPr>
              <a:t>Coupe </a:t>
            </a:r>
            <a:r>
              <a:rPr lang="en-GB" sz="2000" dirty="0">
                <a:latin typeface="Comic Sans MS" panose="030F0702030302020204" pitchFamily="66" charset="0"/>
              </a:rPr>
              <a:t>is our Classroom Assistant. </a:t>
            </a:r>
          </a:p>
          <a:p>
            <a:pPr algn="ctr"/>
            <a:endParaRPr lang="en-GB" sz="2000" dirty="0">
              <a:latin typeface="Comic Sans MS" panose="030F0702030302020204" pitchFamily="66" charset="0"/>
            </a:endParaRPr>
          </a:p>
          <a:p>
            <a:pPr algn="ctr"/>
            <a:r>
              <a:rPr lang="en-GB" sz="2000" b="1" dirty="0">
                <a:latin typeface="Comic Sans MS"/>
              </a:rPr>
              <a:t>Mrs Harder and Mrs Swann </a:t>
            </a:r>
            <a:r>
              <a:rPr lang="en-GB" sz="2000" dirty="0">
                <a:latin typeface="Comic Sans MS"/>
              </a:rPr>
              <a:t>will be teaching in our class on Wednesdays to cover my Planning Preparation and Assessment time. </a:t>
            </a:r>
            <a:endParaRPr lang="en-GB" sz="2000" dirty="0">
              <a:latin typeface="Comic Sans MS" panose="030F0702030302020204" pitchFamily="66" charset="0"/>
            </a:endParaRPr>
          </a:p>
          <a:p>
            <a:pPr algn="ctr"/>
            <a:endParaRPr lang="en-GB" sz="2000" dirty="0">
              <a:latin typeface="Comic Sans MS" panose="030F0702030302020204" pitchFamily="66" charset="0"/>
            </a:endParaRPr>
          </a:p>
          <a:p>
            <a:pPr algn="ctr"/>
            <a:r>
              <a:rPr lang="en-GB" sz="2000" dirty="0">
                <a:latin typeface="Comic Sans MS" panose="030F0702030302020204" pitchFamily="66" charset="0"/>
              </a:rPr>
              <a:t>We are all really looking forward to working with you and your children this year. </a:t>
            </a:r>
          </a:p>
        </p:txBody>
      </p:sp>
      <p:pic>
        <p:nvPicPr>
          <p:cNvPr id="7" name="Picture 6"/>
          <p:cNvPicPr>
            <a:picLocks noChangeAspect="1"/>
          </p:cNvPicPr>
          <p:nvPr/>
        </p:nvPicPr>
        <p:blipFill rotWithShape="1">
          <a:blip r:embed="rId2"/>
          <a:srcRect l="2705"/>
          <a:stretch/>
        </p:blipFill>
        <p:spPr>
          <a:xfrm>
            <a:off x="1115615" y="836712"/>
            <a:ext cx="1025967" cy="1152128"/>
          </a:xfrm>
          <a:prstGeom prst="rect">
            <a:avLst/>
          </a:prstGeom>
        </p:spPr>
      </p:pic>
      <p:pic>
        <p:nvPicPr>
          <p:cNvPr id="10" name="Picture 9"/>
          <p:cNvPicPr/>
          <p:nvPr/>
        </p:nvPicPr>
        <p:blipFill rotWithShape="1">
          <a:blip r:embed="rId3"/>
          <a:srcRect l="61859" t="38950" r="32270" b="53908"/>
          <a:stretch/>
        </p:blipFill>
        <p:spPr bwMode="auto">
          <a:xfrm>
            <a:off x="6984268" y="820014"/>
            <a:ext cx="985251" cy="11855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4689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noChangeArrowheads="1"/>
          </p:cNvSpPr>
          <p:nvPr>
            <p:ph type="title"/>
          </p:nvPr>
        </p:nvSpPr>
        <p:spPr>
          <a:xfrm>
            <a:off x="0" y="-315416"/>
            <a:ext cx="5976912" cy="1143000"/>
          </a:xfrm>
        </p:spPr>
        <p:txBody>
          <a:bodyPr/>
          <a:lstStyle/>
          <a:p>
            <a:r>
              <a:rPr lang="en-GB" altLang="en-US" dirty="0" smtClean="0">
                <a:latin typeface="Comic Sans MS" panose="030F0702030302020204" pitchFamily="66" charset="0"/>
              </a:rPr>
              <a:t>Whole School Behaviour</a:t>
            </a:r>
          </a:p>
        </p:txBody>
      </p:sp>
      <p:pic>
        <p:nvPicPr>
          <p:cNvPr id="512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528" y="1844824"/>
            <a:ext cx="4524697" cy="3024188"/>
          </a:xfrm>
        </p:spPr>
      </p:pic>
      <p:pic>
        <p:nvPicPr>
          <p:cNvPr id="512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969963"/>
            <a:ext cx="4054475"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269143"/>
      </p:ext>
    </p:extLst>
  </p:cSld>
  <p:clrMapOvr>
    <a:masterClrMapping/>
  </p:clrMapOvr>
  <p:transition spd="slow" advClick="0" advTm="2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p:nvPr>
        </p:nvSpPr>
        <p:spPr>
          <a:xfrm>
            <a:off x="468313" y="258763"/>
            <a:ext cx="8229600" cy="1143000"/>
          </a:xfrm>
        </p:spPr>
        <p:txBody>
          <a:bodyPr/>
          <a:lstStyle/>
          <a:p>
            <a:r>
              <a:rPr lang="en-GB" altLang="en-US" dirty="0" smtClean="0">
                <a:latin typeface="Comic Sans MS" panose="030F0702030302020204" pitchFamily="66" charset="0"/>
              </a:rPr>
              <a:t>Growth </a:t>
            </a:r>
            <a:r>
              <a:rPr lang="en-GB" altLang="en-US" dirty="0" err="1" smtClean="0">
                <a:latin typeface="Comic Sans MS" panose="030F0702030302020204" pitchFamily="66" charset="0"/>
              </a:rPr>
              <a:t>Mindset</a:t>
            </a:r>
            <a:endParaRPr lang="en-GB" altLang="en-US" dirty="0" smtClean="0">
              <a:latin typeface="Comic Sans MS" panose="030F0702030302020204" pitchFamily="66" charset="0"/>
            </a:endParaRPr>
          </a:p>
        </p:txBody>
      </p:sp>
      <p:pic>
        <p:nvPicPr>
          <p:cNvPr id="6148" name="Picture 6"/>
          <p:cNvPicPr>
            <a:picLocks noChangeAspect="1"/>
          </p:cNvPicPr>
          <p:nvPr/>
        </p:nvPicPr>
        <p:blipFill>
          <a:blip r:embed="rId2">
            <a:extLst>
              <a:ext uri="{28A0092B-C50C-407E-A947-70E740481C1C}">
                <a14:useLocalDpi xmlns:a14="http://schemas.microsoft.com/office/drawing/2010/main" val="0"/>
              </a:ext>
            </a:extLst>
          </a:blip>
          <a:srcRect l="12201" t="29001" r="45274" b="19199"/>
          <a:stretch>
            <a:fillRect/>
          </a:stretch>
        </p:blipFill>
        <p:spPr bwMode="auto">
          <a:xfrm>
            <a:off x="1835696" y="1647031"/>
            <a:ext cx="4778375" cy="327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49" name="TextBox 7"/>
          <p:cNvSpPr txBox="1">
            <a:spLocks noChangeArrowheads="1"/>
          </p:cNvSpPr>
          <p:nvPr/>
        </p:nvSpPr>
        <p:spPr bwMode="auto">
          <a:xfrm>
            <a:off x="611560" y="5165725"/>
            <a:ext cx="808635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000" dirty="0" smtClean="0">
                <a:latin typeface="Comic Sans MS" panose="030F0702030302020204" pitchFamily="66" charset="0"/>
                <a:cs typeface="Calibri" panose="020F0502020204030204" pitchFamily="34" charset="0"/>
              </a:rPr>
              <a:t>We are going to be working on improving Growth </a:t>
            </a:r>
            <a:r>
              <a:rPr lang="en-GB" altLang="en-US" sz="2000" dirty="0" err="1" smtClean="0">
                <a:latin typeface="Comic Sans MS" panose="030F0702030302020204" pitchFamily="66" charset="0"/>
                <a:cs typeface="Calibri" panose="020F0502020204030204" pitchFamily="34" charset="0"/>
              </a:rPr>
              <a:t>Mindset</a:t>
            </a:r>
            <a:r>
              <a:rPr lang="en-GB" altLang="en-US" sz="2000" dirty="0" smtClean="0">
                <a:latin typeface="Comic Sans MS" panose="030F0702030302020204" pitchFamily="66" charset="0"/>
                <a:cs typeface="Calibri" panose="020F0502020204030204" pitchFamily="34" charset="0"/>
              </a:rPr>
              <a:t> with the children. This links into our new School Values of </a:t>
            </a:r>
            <a:r>
              <a:rPr lang="en-GB" altLang="en-US" sz="2000" b="1" dirty="0" smtClean="0">
                <a:latin typeface="Comic Sans MS" panose="030F0702030302020204" pitchFamily="66" charset="0"/>
                <a:cs typeface="Calibri" panose="020F0502020204030204" pitchFamily="34" charset="0"/>
              </a:rPr>
              <a:t>Resilience, Collaboration, Curiosity, Creativity and Kindness. </a:t>
            </a:r>
            <a:endParaRPr lang="en-GB" altLang="en-US" sz="2000" b="1" dirty="0">
              <a:latin typeface="Comic Sans MS" panose="030F0702030302020204" pitchFamily="66" charset="0"/>
              <a:cs typeface="Calibri" panose="020F0502020204030204" pitchFamily="34" charset="0"/>
            </a:endParaRPr>
          </a:p>
        </p:txBody>
      </p:sp>
    </p:spTree>
    <p:extLst>
      <p:ext uri="{BB962C8B-B14F-4D97-AF65-F5344CB8AC3E}">
        <p14:creationId xmlns:p14="http://schemas.microsoft.com/office/powerpoint/2010/main" val="2314533130"/>
      </p:ext>
    </p:extLst>
  </p:cSld>
  <p:clrMapOvr>
    <a:masterClrMapping/>
  </p:clrMapOvr>
  <p:transition spd="slow" advClick="0" advTm="2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5904656" cy="648072"/>
          </a:xfrm>
        </p:spPr>
        <p:txBody>
          <a:bodyPr>
            <a:normAutofit fontScale="90000"/>
          </a:bodyPr>
          <a:lstStyle/>
          <a:p>
            <a:pPr algn="ctr"/>
            <a:r>
              <a:rPr lang="en-GB" dirty="0" smtClean="0">
                <a:latin typeface="Comic Sans MS"/>
              </a:rPr>
              <a:t>Year 1 and 2 </a:t>
            </a:r>
            <a:r>
              <a:rPr lang="en-GB" dirty="0">
                <a:latin typeface="Comic Sans MS"/>
              </a:rPr>
              <a:t>Expectations</a:t>
            </a:r>
          </a:p>
        </p:txBody>
      </p:sp>
      <p:sp>
        <p:nvSpPr>
          <p:cNvPr id="3" name="TextBox 2"/>
          <p:cNvSpPr txBox="1"/>
          <p:nvPr/>
        </p:nvSpPr>
        <p:spPr>
          <a:xfrm>
            <a:off x="1043608" y="1700808"/>
            <a:ext cx="7128792" cy="390876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dirty="0">
                <a:latin typeface="Comic Sans MS"/>
              </a:rPr>
              <a:t>The children will be encouraged to become increasingly independent and organised as the year goes on, to enable them to be ready to progress by the end of the </a:t>
            </a:r>
            <a:r>
              <a:rPr lang="en-GB" sz="1600" dirty="0" smtClean="0">
                <a:latin typeface="Comic Sans MS"/>
              </a:rPr>
              <a:t>year. This is especially so for our Year 2 children who will then be moving to Key Stage 2 next year!</a:t>
            </a:r>
          </a:p>
          <a:p>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The children will continue to learn in different ways and will be given some choice in their learning and in how they challenge themselves</a:t>
            </a:r>
            <a:r>
              <a:rPr lang="en-GB" sz="1600" dirty="0" smtClean="0">
                <a:latin typeface="Comic Sans MS"/>
              </a:rPr>
              <a:t>. </a:t>
            </a:r>
          </a:p>
          <a:p>
            <a:endParaRPr lang="en-GB" sz="1600" dirty="0">
              <a:latin typeface="Comic Sans MS" panose="030F0702030302020204" pitchFamily="66" charset="0"/>
            </a:endParaRPr>
          </a:p>
          <a:p>
            <a:pPr marL="285750" indent="-285750">
              <a:buFont typeface="Arial" panose="020B0604020202020204" pitchFamily="34" charset="0"/>
              <a:buChar char="•"/>
            </a:pPr>
            <a:r>
              <a:rPr lang="en-GB" sz="1600" dirty="0">
                <a:latin typeface="Comic Sans MS"/>
              </a:rPr>
              <a:t>There will still be lots of continuous provision available to the children and plenty of play-based </a:t>
            </a:r>
            <a:r>
              <a:rPr lang="en-GB" sz="1600" dirty="0" smtClean="0">
                <a:latin typeface="Comic Sans MS"/>
              </a:rPr>
              <a:t>learning, especially for our Year 1 learners. They will have access to learning outside and inside, so that we can aim to meet the needs of all learners.</a:t>
            </a:r>
          </a:p>
          <a:p>
            <a:endParaRPr lang="en-GB" sz="1600" dirty="0">
              <a:latin typeface="Comic Sans MS" panose="030F0702030302020204" pitchFamily="66" charset="0"/>
            </a:endParaRPr>
          </a:p>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Tree>
    <p:extLst>
      <p:ext uri="{BB962C8B-B14F-4D97-AF65-F5344CB8AC3E}">
        <p14:creationId xmlns:p14="http://schemas.microsoft.com/office/powerpoint/2010/main" val="19125410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836712"/>
            <a:ext cx="5904656" cy="648072"/>
          </a:xfrm>
        </p:spPr>
        <p:txBody>
          <a:bodyPr>
            <a:normAutofit fontScale="90000"/>
          </a:bodyPr>
          <a:lstStyle/>
          <a:p>
            <a:pPr algn="ctr"/>
            <a:r>
              <a:rPr lang="en-GB" dirty="0">
                <a:latin typeface="Comic Sans MS" panose="030F0702030302020204" pitchFamily="66" charset="0"/>
              </a:rPr>
              <a:t>Rewarding ‘good’ choices</a:t>
            </a:r>
          </a:p>
        </p:txBody>
      </p:sp>
      <p:sp>
        <p:nvSpPr>
          <p:cNvPr id="3" name="TextBox 2"/>
          <p:cNvSpPr txBox="1"/>
          <p:nvPr/>
        </p:nvSpPr>
        <p:spPr>
          <a:xfrm>
            <a:off x="1043608" y="1700808"/>
            <a:ext cx="7128792" cy="707886"/>
          </a:xfrm>
          <a:prstGeom prst="rect">
            <a:avLst/>
          </a:prstGeom>
          <a:noFill/>
        </p:spPr>
        <p:txBody>
          <a:bodyPr wrap="square" rtlCol="0">
            <a:spAutoFit/>
          </a:bodyPr>
          <a:lstStyle/>
          <a:p>
            <a:endParaRPr lang="en-GB" sz="2000" dirty="0">
              <a:latin typeface="Comic Sans MS" panose="030F0702030302020204" pitchFamily="66" charset="0"/>
            </a:endParaRPr>
          </a:p>
          <a:p>
            <a:endParaRPr lang="en-GB" sz="2000" dirty="0">
              <a:latin typeface="Comic Sans MS" panose="030F0702030302020204" pitchFamily="66" charset="0"/>
            </a:endParaRPr>
          </a:p>
        </p:txBody>
      </p:sp>
      <p:sp>
        <p:nvSpPr>
          <p:cNvPr id="4" name="TextBox 3"/>
          <p:cNvSpPr txBox="1"/>
          <p:nvPr/>
        </p:nvSpPr>
        <p:spPr>
          <a:xfrm>
            <a:off x="1043608" y="1916832"/>
            <a:ext cx="7128792" cy="286232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000" dirty="0">
                <a:latin typeface="Comic Sans MS"/>
              </a:rPr>
              <a:t>Children will be awarded house points for demonstrating our school values of </a:t>
            </a:r>
            <a:r>
              <a:rPr lang="en-GB" sz="2000" b="1" dirty="0">
                <a:latin typeface="Comic Sans MS"/>
              </a:rPr>
              <a:t>resilience, collaboration, curiosity, creativity and kindness. </a:t>
            </a:r>
            <a:endParaRPr lang="en-GB" sz="2000" b="1" dirty="0" smtClean="0">
              <a:latin typeface="Comic Sans MS"/>
            </a:endParaRPr>
          </a:p>
          <a:p>
            <a:pPr marL="285750" indent="-285750">
              <a:buFont typeface="Arial" panose="020B0604020202020204" pitchFamily="34" charset="0"/>
              <a:buChar char="•"/>
            </a:pPr>
            <a:endParaRPr lang="en-GB" sz="2000" b="1" dirty="0">
              <a:latin typeface="Comic Sans MS" panose="030F0702030302020204" pitchFamily="66" charset="0"/>
            </a:endParaRPr>
          </a:p>
          <a:p>
            <a:pPr marL="285750" indent="-285750">
              <a:buFont typeface="Arial" panose="020B0604020202020204" pitchFamily="34" charset="0"/>
              <a:buChar char="•"/>
            </a:pPr>
            <a:r>
              <a:rPr lang="en-GB" sz="2000" dirty="0">
                <a:latin typeface="Comic Sans MS"/>
              </a:rPr>
              <a:t>In </a:t>
            </a:r>
            <a:r>
              <a:rPr lang="en-GB" sz="2000" b="1" dirty="0">
                <a:latin typeface="Comic Sans MS"/>
              </a:rPr>
              <a:t>Oak Class </a:t>
            </a:r>
            <a:r>
              <a:rPr lang="en-GB" sz="2000" dirty="0">
                <a:latin typeface="Comic Sans MS"/>
              </a:rPr>
              <a:t>we collect pompoms </a:t>
            </a:r>
            <a:r>
              <a:rPr lang="en-GB" sz="2000" dirty="0" smtClean="0">
                <a:latin typeface="Comic Sans MS"/>
              </a:rPr>
              <a:t>and in </a:t>
            </a:r>
            <a:r>
              <a:rPr lang="en-GB" sz="2000" b="1" dirty="0" smtClean="0">
                <a:latin typeface="Comic Sans MS" panose="030F0702030302020204" pitchFamily="66" charset="0"/>
              </a:rPr>
              <a:t>Willow Class </a:t>
            </a:r>
            <a:r>
              <a:rPr lang="en-GB" sz="2000" dirty="0" smtClean="0">
                <a:latin typeface="Comic Sans MS" panose="030F0702030302020204" pitchFamily="66" charset="0"/>
              </a:rPr>
              <a:t>we </a:t>
            </a:r>
            <a:r>
              <a:rPr lang="en-GB" sz="2000" dirty="0" smtClean="0">
                <a:latin typeface="Comic Sans MS"/>
              </a:rPr>
              <a:t>collect </a:t>
            </a:r>
            <a:r>
              <a:rPr lang="en-GB" sz="2000" dirty="0">
                <a:latin typeface="Comic Sans MS"/>
              </a:rPr>
              <a:t>marbles to earn our ‘Golden Time’ on a Friday. </a:t>
            </a:r>
            <a:r>
              <a:rPr lang="en-GB" sz="2000" dirty="0" smtClean="0">
                <a:latin typeface="Comic Sans MS"/>
              </a:rPr>
              <a:t>They are earned for all helping to do things like tidy up, all sitting quietly or walking sensibly around our school.</a:t>
            </a:r>
          </a:p>
          <a:p>
            <a:pPr marL="285750" indent="-285750">
              <a:buFont typeface="Arial" panose="020B0604020202020204" pitchFamily="34" charset="0"/>
              <a:buChar char="•"/>
            </a:pPr>
            <a:endParaRPr lang="en-GB" sz="2000" dirty="0">
              <a:latin typeface="Comic Sans MS"/>
            </a:endParaRPr>
          </a:p>
        </p:txBody>
      </p:sp>
      <p:pic>
        <p:nvPicPr>
          <p:cNvPr id="1026" name="Picture 2" descr="Marbles stock image. Image of colors, hobbies, circle - 50707389"/>
          <p:cNvPicPr>
            <a:picLocks noChangeAspect="1" noChangeArrowheads="1"/>
          </p:cNvPicPr>
          <p:nvPr/>
        </p:nvPicPr>
        <p:blipFill rotWithShape="1">
          <a:blip r:embed="rId2">
            <a:extLst>
              <a:ext uri="{28A0092B-C50C-407E-A947-70E740481C1C}">
                <a14:useLocalDpi xmlns:a14="http://schemas.microsoft.com/office/drawing/2010/main" val="0"/>
              </a:ext>
            </a:extLst>
          </a:blip>
          <a:srcRect b="15200"/>
          <a:stretch/>
        </p:blipFill>
        <p:spPr bwMode="auto">
          <a:xfrm>
            <a:off x="6876256" y="5373216"/>
            <a:ext cx="1728192" cy="112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31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1988840"/>
            <a:ext cx="7560840" cy="3693319"/>
          </a:xfrm>
          <a:prstGeom prst="rect">
            <a:avLst/>
          </a:prstGeom>
        </p:spPr>
        <p:txBody>
          <a:bodyPr wrap="square" lIns="91440" tIns="45720" rIns="91440" bIns="45720" anchor="t">
            <a:spAutoFit/>
          </a:bodyPr>
          <a:lstStyle/>
          <a:p>
            <a:r>
              <a:rPr lang="en-GB" b="1" dirty="0">
                <a:latin typeface="Comic Sans MS" panose="030F0702030302020204" pitchFamily="66" charset="0"/>
              </a:rPr>
              <a:t>Named</a:t>
            </a:r>
            <a:r>
              <a:rPr lang="en-GB" dirty="0">
                <a:latin typeface="Comic Sans MS" panose="030F0702030302020204" pitchFamily="66" charset="0"/>
              </a:rPr>
              <a:t> </a:t>
            </a:r>
            <a:r>
              <a:rPr lang="en-GB" b="1" dirty="0">
                <a:latin typeface="Comic Sans MS" panose="030F0702030302020204" pitchFamily="66" charset="0"/>
              </a:rPr>
              <a:t>water bottle </a:t>
            </a:r>
            <a:r>
              <a:rPr lang="en-GB" dirty="0">
                <a:latin typeface="Comic Sans MS" panose="030F0702030302020204" pitchFamily="66" charset="0"/>
              </a:rPr>
              <a:t>every day please that is extra to the one in their lunch box.</a:t>
            </a:r>
          </a:p>
          <a:p>
            <a:endParaRPr lang="en-GB" dirty="0">
              <a:latin typeface="Comic Sans MS" panose="030F0702030302020204" pitchFamily="66" charset="0"/>
            </a:endParaRPr>
          </a:p>
          <a:p>
            <a:r>
              <a:rPr lang="en-GB" b="1" dirty="0">
                <a:latin typeface="Comic Sans MS" panose="030F0702030302020204" pitchFamily="66" charset="0"/>
              </a:rPr>
              <a:t>Named Wellies </a:t>
            </a:r>
            <a:r>
              <a:rPr lang="en-GB" dirty="0">
                <a:latin typeface="Comic Sans MS" panose="030F0702030302020204" pitchFamily="66" charset="0"/>
              </a:rPr>
              <a:t>(we will be going on walks around the school grounds throughout the year).</a:t>
            </a:r>
          </a:p>
          <a:p>
            <a:endParaRPr lang="en-GB" dirty="0">
              <a:latin typeface="Comic Sans MS" panose="030F0702030302020204" pitchFamily="66" charset="0"/>
            </a:endParaRPr>
          </a:p>
          <a:p>
            <a:r>
              <a:rPr lang="en-GB" dirty="0">
                <a:latin typeface="Comic Sans MS" panose="030F0702030302020204" pitchFamily="66" charset="0"/>
              </a:rPr>
              <a:t>Weather appropriate </a:t>
            </a:r>
            <a:r>
              <a:rPr lang="en-GB" b="1" dirty="0">
                <a:latin typeface="Comic Sans MS" panose="030F0702030302020204" pitchFamily="66" charset="0"/>
              </a:rPr>
              <a:t>named coat </a:t>
            </a:r>
            <a:r>
              <a:rPr lang="en-GB" dirty="0">
                <a:latin typeface="Comic Sans MS" panose="030F0702030302020204" pitchFamily="66" charset="0"/>
              </a:rPr>
              <a:t>every day. </a:t>
            </a:r>
          </a:p>
          <a:p>
            <a:endParaRPr lang="en-GB" dirty="0">
              <a:latin typeface="Comic Sans MS" panose="030F0702030302020204" pitchFamily="66" charset="0"/>
            </a:endParaRPr>
          </a:p>
          <a:p>
            <a:r>
              <a:rPr lang="en-GB" b="1" dirty="0">
                <a:latin typeface="Comic Sans MS" panose="030F0702030302020204" pitchFamily="66" charset="0"/>
              </a:rPr>
              <a:t>Named</a:t>
            </a:r>
            <a:r>
              <a:rPr lang="en-GB" dirty="0">
                <a:latin typeface="Comic Sans MS" panose="030F0702030302020204" pitchFamily="66" charset="0"/>
              </a:rPr>
              <a:t> </a:t>
            </a:r>
            <a:r>
              <a:rPr lang="en-GB" b="1" dirty="0">
                <a:latin typeface="Comic Sans MS" panose="030F0702030302020204" pitchFamily="66" charset="0"/>
              </a:rPr>
              <a:t>clothing</a:t>
            </a:r>
            <a:r>
              <a:rPr lang="en-GB" dirty="0">
                <a:latin typeface="Comic Sans MS" panose="030F0702030302020204" pitchFamily="66" charset="0"/>
              </a:rPr>
              <a:t>, especially jumpers and cardigans!</a:t>
            </a:r>
          </a:p>
          <a:p>
            <a:endParaRPr lang="en-GB" dirty="0">
              <a:latin typeface="Comic Sans MS" panose="030F0702030302020204" pitchFamily="66" charset="0"/>
            </a:endParaRPr>
          </a:p>
          <a:p>
            <a:r>
              <a:rPr lang="en-GB" b="1" dirty="0">
                <a:latin typeface="Comic Sans MS"/>
              </a:rPr>
              <a:t>Full &amp; named</a:t>
            </a:r>
            <a:r>
              <a:rPr lang="en-GB" dirty="0">
                <a:latin typeface="Comic Sans MS"/>
              </a:rPr>
              <a:t> </a:t>
            </a:r>
            <a:r>
              <a:rPr lang="en-GB" b="1" dirty="0">
                <a:latin typeface="Comic Sans MS"/>
              </a:rPr>
              <a:t>P.E Kit</a:t>
            </a:r>
            <a:r>
              <a:rPr lang="en-GB" dirty="0">
                <a:latin typeface="Comic Sans MS"/>
              </a:rPr>
              <a:t>. </a:t>
            </a:r>
            <a:r>
              <a:rPr lang="en-GB" b="1" dirty="0" smtClean="0">
                <a:latin typeface="Comic Sans MS"/>
              </a:rPr>
              <a:t>Trainers </a:t>
            </a:r>
            <a:r>
              <a:rPr lang="en-GB" b="1" dirty="0">
                <a:latin typeface="Comic Sans MS"/>
              </a:rPr>
              <a:t>are allowed </a:t>
            </a:r>
            <a:r>
              <a:rPr lang="en-GB" dirty="0">
                <a:latin typeface="Comic Sans MS"/>
              </a:rPr>
              <a:t>and are often more supportive than plimsolls but please only send in laced ones if they can do them up themselves!</a:t>
            </a:r>
            <a:endParaRPr lang="en-GB" dirty="0">
              <a:latin typeface="Comic Sans MS" panose="030F0702030302020204" pitchFamily="66" charset="0"/>
            </a:endParaRPr>
          </a:p>
        </p:txBody>
      </p:sp>
      <p:sp>
        <p:nvSpPr>
          <p:cNvPr id="5" name="Rectangle 4"/>
          <p:cNvSpPr/>
          <p:nvPr/>
        </p:nvSpPr>
        <p:spPr>
          <a:xfrm>
            <a:off x="971600" y="980728"/>
            <a:ext cx="3289683" cy="523220"/>
          </a:xfrm>
          <a:prstGeom prst="rect">
            <a:avLst/>
          </a:prstGeom>
        </p:spPr>
        <p:txBody>
          <a:bodyPr wrap="none">
            <a:spAutoFit/>
          </a:bodyPr>
          <a:lstStyle/>
          <a:p>
            <a:r>
              <a:rPr lang="en-GB" sz="2800" b="1" dirty="0">
                <a:latin typeface="Comic Sans MS" panose="030F0702030302020204" pitchFamily="66" charset="0"/>
              </a:rPr>
              <a:t>Your child needs…</a:t>
            </a:r>
            <a:endParaRPr lang="en-GB" sz="2800" b="1" dirty="0"/>
          </a:p>
        </p:txBody>
      </p:sp>
    </p:spTree>
    <p:extLst>
      <p:ext uri="{BB962C8B-B14F-4D97-AF65-F5344CB8AC3E}">
        <p14:creationId xmlns:p14="http://schemas.microsoft.com/office/powerpoint/2010/main" val="2412271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9F4C39179FA342A8CE1781F845E6BA" ma:contentTypeVersion="16" ma:contentTypeDescription="Create a new document." ma:contentTypeScope="" ma:versionID="c377664dfde80ae8beb30976f0c08275">
  <xsd:schema xmlns:xsd="http://www.w3.org/2001/XMLSchema" xmlns:xs="http://www.w3.org/2001/XMLSchema" xmlns:p="http://schemas.microsoft.com/office/2006/metadata/properties" xmlns:ns3="304dea6f-49a7-4479-bddd-29b06cd13953" xmlns:ns4="0c53474e-f3ec-431a-a0d9-3a663346cab3" targetNamespace="http://schemas.microsoft.com/office/2006/metadata/properties" ma:root="true" ma:fieldsID="94be66b73a47440b5469ca566c953539" ns3:_="" ns4:_="">
    <xsd:import namespace="304dea6f-49a7-4479-bddd-29b06cd13953"/>
    <xsd:import namespace="0c53474e-f3ec-431a-a0d9-3a663346cab3"/>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AutoKeyPoints" minOccurs="0"/>
                <xsd:element ref="ns4:MediaServiceKeyPoints" minOccurs="0"/>
                <xsd:element ref="ns4:MediaServiceGenerationTime" minOccurs="0"/>
                <xsd:element ref="ns4:MediaServiceOCR"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4dea6f-49a7-4479-bddd-29b06cd1395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53474e-f3ec-431a-a0d9-3a663346cab3"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F7B716-1E64-434E-86A4-81E68D4F6AED}">
  <ds:schemaRefs>
    <ds:schemaRef ds:uri="http://schemas.microsoft.com/sharepoint/v3/contenttype/forms"/>
  </ds:schemaRefs>
</ds:datastoreItem>
</file>

<file path=customXml/itemProps2.xml><?xml version="1.0" encoding="utf-8"?>
<ds:datastoreItem xmlns:ds="http://schemas.openxmlformats.org/officeDocument/2006/customXml" ds:itemID="{5ADC24B5-B5F7-44C2-8A8C-4E7B9B28550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04dea6f-49a7-4479-bddd-29b06cd13953"/>
    <ds:schemaRef ds:uri="0c53474e-f3ec-431a-a0d9-3a663346cab3"/>
    <ds:schemaRef ds:uri="http://www.w3.org/XML/1998/namespace"/>
  </ds:schemaRefs>
</ds:datastoreItem>
</file>

<file path=customXml/itemProps3.xml><?xml version="1.0" encoding="utf-8"?>
<ds:datastoreItem xmlns:ds="http://schemas.openxmlformats.org/officeDocument/2006/customXml" ds:itemID="{4BC645B7-E715-4727-9A14-511380509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4dea6f-49a7-4479-bddd-29b06cd13953"/>
    <ds:schemaRef ds:uri="0c53474e-f3ec-431a-a0d9-3a663346ca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Austin</Template>
  <TotalTime>686</TotalTime>
  <Words>1525</Words>
  <Application>Microsoft Office PowerPoint</Application>
  <PresentationFormat>On-screen Show (4:3)</PresentationFormat>
  <Paragraphs>105</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Century Gothic</vt:lpstr>
      <vt:lpstr>Comic Sans MS</vt:lpstr>
      <vt:lpstr>Times New Roman</vt:lpstr>
      <vt:lpstr>Wingdings 2</vt:lpstr>
      <vt:lpstr>Austin</vt:lpstr>
      <vt:lpstr>Office Theme</vt:lpstr>
      <vt:lpstr>Meet the Team </vt:lpstr>
      <vt:lpstr>Welcome to Year 1 and 2</vt:lpstr>
      <vt:lpstr>Willow Class Team</vt:lpstr>
      <vt:lpstr>Oak Class Team</vt:lpstr>
      <vt:lpstr>Whole School Behaviour</vt:lpstr>
      <vt:lpstr>Growth Mindset</vt:lpstr>
      <vt:lpstr>Year 1 and 2 Expectations</vt:lpstr>
      <vt:lpstr>Rewarding ‘good’ choices</vt:lpstr>
      <vt:lpstr>PowerPoint Presentation</vt:lpstr>
      <vt:lpstr>Home Learning</vt:lpstr>
      <vt:lpstr>Reading and Phonics</vt:lpstr>
      <vt:lpstr>Phonics in Year 1 and 2</vt:lpstr>
      <vt:lpstr>Phonics</vt:lpstr>
      <vt:lpstr>Reading at school</vt:lpstr>
      <vt:lpstr>Take a closer look at READING</vt:lpstr>
      <vt:lpstr>Spelling</vt:lpstr>
      <vt:lpstr>KS1 SATs (Year 2)</vt:lpstr>
      <vt:lpstr>PowerPoint Presentation</vt:lpstr>
      <vt:lpstr>PowerPoint Presentation</vt:lpstr>
      <vt:lpstr>PowerPoint Presentation</vt:lpstr>
      <vt:lpstr>PowerPoint Presentation</vt:lpstr>
      <vt:lpstr>Keeping Up-to-Date</vt:lpstr>
      <vt:lpstr>       Any questions? If you have any questions, please ask at school drop off or pick up. You can also email me at messages@loxwoodschool.com, addressing the emails to Mrs Rolland or Mrs Donnelly.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Willow Class</dc:title>
  <dc:creator>Mrs Harder</dc:creator>
  <cp:lastModifiedBy>J Rolland</cp:lastModifiedBy>
  <cp:revision>280</cp:revision>
  <cp:lastPrinted>2016-09-12T17:33:32Z</cp:lastPrinted>
  <dcterms:created xsi:type="dcterms:W3CDTF">2016-09-09T15:18:02Z</dcterms:created>
  <dcterms:modified xsi:type="dcterms:W3CDTF">2022-09-12T14:48:31Z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0x010100C29F4C39179FA342A8CE1781F845E6BA</vt:lpwstr>
  </property>
</Properties>
</file>