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Calibri" panose="020F0502020204030204" pitchFamily="34" charset="0"/>
      <p:regular r:id="rId12"/>
      <p:bold r:id="rId13"/>
      <p:italic r:id="rId14"/>
      <p:boldItalic r:id="rId15"/>
    </p:embeddedFont>
    <p:embeddedFont>
      <p:font typeface="Codec Pro ExtraBold" panose="020B0604020202020204" charset="0"/>
      <p:regular r:id="rId16"/>
    </p:embeddedFont>
    <p:embeddedFont>
      <p:font typeface="Montserrat Light" panose="020B0604020202020204" charset="0"/>
      <p:regular r:id="rId17"/>
    </p:embeddedFont>
    <p:embeddedFont>
      <p:font typeface="Open Sauce" panose="020B0604020202020204" charset="0"/>
      <p:regular r:id="rId18"/>
    </p:embeddedFont>
    <p:embeddedFont>
      <p:font typeface="Open Sauce Bold" panose="020B0604020202020204" charset="0"/>
      <p:regular r:id="rId19"/>
    </p:embeddedFont>
    <p:embeddedFont>
      <p:font typeface="Open Sauce Italics"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822" y="3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sv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sv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1776329" y="580047"/>
            <a:ext cx="5482971" cy="9023371"/>
          </a:xfrm>
          <a:custGeom>
            <a:avLst/>
            <a:gdLst/>
            <a:ahLst/>
            <a:cxnLst/>
            <a:rect l="l" t="t" r="r" b="b"/>
            <a:pathLst>
              <a:path w="5482971" h="9023371">
                <a:moveTo>
                  <a:pt x="0" y="0"/>
                </a:moveTo>
                <a:lnTo>
                  <a:pt x="5482971" y="0"/>
                </a:lnTo>
                <a:lnTo>
                  <a:pt x="5482971" y="9023371"/>
                </a:lnTo>
                <a:lnTo>
                  <a:pt x="0" y="9023371"/>
                </a:lnTo>
                <a:lnTo>
                  <a:pt x="0" y="0"/>
                </a:lnTo>
                <a:close/>
              </a:path>
            </a:pathLst>
          </a:custGeom>
          <a:blipFill>
            <a:blip r:embed="rId4"/>
            <a:stretch>
              <a:fillRect l="-4822" r="-4822"/>
            </a:stretch>
          </a:blipFill>
        </p:spPr>
      </p:sp>
      <p:grpSp>
        <p:nvGrpSpPr>
          <p:cNvPr id="7" name="Group 7"/>
          <p:cNvGrpSpPr/>
          <p:nvPr/>
        </p:nvGrpSpPr>
        <p:grpSpPr>
          <a:xfrm>
            <a:off x="-1543050" y="-558218"/>
            <a:ext cx="3086100" cy="11299900"/>
            <a:chOff x="0" y="0"/>
            <a:chExt cx="812800" cy="2976105"/>
          </a:xfrm>
        </p:grpSpPr>
        <p:sp>
          <p:nvSpPr>
            <p:cNvPr id="8" name="Freeform 8"/>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9" name="TextBox 9"/>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10" name="Group 10"/>
          <p:cNvGrpSpPr/>
          <p:nvPr/>
        </p:nvGrpSpPr>
        <p:grpSpPr>
          <a:xfrm>
            <a:off x="1227773" y="4163622"/>
            <a:ext cx="110236" cy="2818996"/>
            <a:chOff x="0" y="0"/>
            <a:chExt cx="26312" cy="672855"/>
          </a:xfrm>
        </p:grpSpPr>
        <p:sp>
          <p:nvSpPr>
            <p:cNvPr id="11" name="Freeform 11"/>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2" name="TextBox 12"/>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13" name="Group 13"/>
          <p:cNvGrpSpPr/>
          <p:nvPr/>
        </p:nvGrpSpPr>
        <p:grpSpPr>
          <a:xfrm>
            <a:off x="1752928" y="3206708"/>
            <a:ext cx="3459096" cy="569486"/>
            <a:chOff x="0" y="0"/>
            <a:chExt cx="825638" cy="135928"/>
          </a:xfrm>
        </p:grpSpPr>
        <p:sp>
          <p:nvSpPr>
            <p:cNvPr id="14" name="Freeform 14"/>
            <p:cNvSpPr/>
            <p:nvPr/>
          </p:nvSpPr>
          <p:spPr>
            <a:xfrm>
              <a:off x="0" y="0"/>
              <a:ext cx="825638" cy="135928"/>
            </a:xfrm>
            <a:custGeom>
              <a:avLst/>
              <a:gdLst/>
              <a:ahLst/>
              <a:cxnLst/>
              <a:rect l="l" t="t" r="r" b="b"/>
              <a:pathLst>
                <a:path w="825638" h="135928">
                  <a:moveTo>
                    <a:pt x="40286" y="0"/>
                  </a:moveTo>
                  <a:lnTo>
                    <a:pt x="785351" y="0"/>
                  </a:lnTo>
                  <a:cubicBezTo>
                    <a:pt x="807601" y="0"/>
                    <a:pt x="825638" y="18037"/>
                    <a:pt x="825638" y="40286"/>
                  </a:cubicBezTo>
                  <a:lnTo>
                    <a:pt x="825638" y="95642"/>
                  </a:lnTo>
                  <a:cubicBezTo>
                    <a:pt x="825638" y="117891"/>
                    <a:pt x="807601" y="135928"/>
                    <a:pt x="785351" y="135928"/>
                  </a:cubicBezTo>
                  <a:lnTo>
                    <a:pt x="40286" y="135928"/>
                  </a:lnTo>
                  <a:cubicBezTo>
                    <a:pt x="18037" y="135928"/>
                    <a:pt x="0" y="117891"/>
                    <a:pt x="0" y="95642"/>
                  </a:cubicBezTo>
                  <a:lnTo>
                    <a:pt x="0" y="40286"/>
                  </a:lnTo>
                  <a:cubicBezTo>
                    <a:pt x="0" y="18037"/>
                    <a:pt x="18037" y="0"/>
                    <a:pt x="40286" y="0"/>
                  </a:cubicBezTo>
                  <a:close/>
                </a:path>
              </a:pathLst>
            </a:custGeom>
            <a:solidFill>
              <a:srgbClr val="1C5739"/>
            </a:solidFill>
          </p:spPr>
        </p:sp>
        <p:sp>
          <p:nvSpPr>
            <p:cNvPr id="15" name="TextBox 15"/>
            <p:cNvSpPr txBox="1"/>
            <p:nvPr/>
          </p:nvSpPr>
          <p:spPr>
            <a:xfrm>
              <a:off x="0" y="-28575"/>
              <a:ext cx="825638" cy="164503"/>
            </a:xfrm>
            <a:prstGeom prst="rect">
              <a:avLst/>
            </a:prstGeom>
          </p:spPr>
          <p:txBody>
            <a:bodyPr lIns="56055" tIns="56055" rIns="56055" bIns="56055" rtlCol="0" anchor="ctr"/>
            <a:lstStyle/>
            <a:p>
              <a:pPr algn="ctr">
                <a:lnSpc>
                  <a:spcPts val="3120"/>
                </a:lnSpc>
              </a:pPr>
              <a:r>
                <a:rPr lang="en-US" sz="2400" dirty="0">
                  <a:solidFill>
                    <a:srgbClr val="FFFFFF"/>
                  </a:solidFill>
                  <a:latin typeface="Montserrat Light"/>
                  <a:ea typeface="Montserrat Light"/>
                  <a:cs typeface="Montserrat Light"/>
                  <a:sym typeface="Montserrat Light"/>
                </a:rPr>
                <a:t> 2025</a:t>
              </a:r>
            </a:p>
          </p:txBody>
        </p:sp>
      </p:grpSp>
      <p:sp>
        <p:nvSpPr>
          <p:cNvPr id="16" name="Freeform 16"/>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2412008" y="1028700"/>
            <a:ext cx="960948" cy="1000625"/>
          </a:xfrm>
          <a:custGeom>
            <a:avLst/>
            <a:gdLst/>
            <a:ahLst/>
            <a:cxnLst/>
            <a:rect l="l" t="t" r="r" b="b"/>
            <a:pathLst>
              <a:path w="960948" h="1000625">
                <a:moveTo>
                  <a:pt x="0" y="0"/>
                </a:moveTo>
                <a:lnTo>
                  <a:pt x="960948" y="0"/>
                </a:lnTo>
                <a:lnTo>
                  <a:pt x="960948" y="1000625"/>
                </a:lnTo>
                <a:lnTo>
                  <a:pt x="0" y="10006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1997355" y="385753"/>
            <a:ext cx="1790254" cy="1799250"/>
          </a:xfrm>
          <a:custGeom>
            <a:avLst/>
            <a:gdLst/>
            <a:ahLst/>
            <a:cxnLst/>
            <a:rect l="l" t="t" r="r" b="b"/>
            <a:pathLst>
              <a:path w="1790254" h="1799250">
                <a:moveTo>
                  <a:pt x="0" y="0"/>
                </a:moveTo>
                <a:lnTo>
                  <a:pt x="1790254" y="0"/>
                </a:lnTo>
                <a:lnTo>
                  <a:pt x="1790254" y="1799249"/>
                </a:lnTo>
                <a:lnTo>
                  <a:pt x="0" y="1799249"/>
                </a:lnTo>
                <a:lnTo>
                  <a:pt x="0" y="0"/>
                </a:lnTo>
                <a:close/>
              </a:path>
            </a:pathLst>
          </a:custGeom>
          <a:blipFill>
            <a:blip r:embed="rId9"/>
            <a:stretch>
              <a:fillRect/>
            </a:stretch>
          </a:blipFill>
        </p:spPr>
      </p:sp>
      <p:sp>
        <p:nvSpPr>
          <p:cNvPr id="19" name="Freeform 19"/>
          <p:cNvSpPr/>
          <p:nvPr/>
        </p:nvSpPr>
        <p:spPr>
          <a:xfrm>
            <a:off x="11776329" y="548229"/>
            <a:ext cx="5440349" cy="9087007"/>
          </a:xfrm>
          <a:custGeom>
            <a:avLst/>
            <a:gdLst/>
            <a:ahLst/>
            <a:cxnLst/>
            <a:rect l="l" t="t" r="r" b="b"/>
            <a:pathLst>
              <a:path w="5440349" h="9087007">
                <a:moveTo>
                  <a:pt x="0" y="0"/>
                </a:moveTo>
                <a:lnTo>
                  <a:pt x="5440349" y="0"/>
                </a:lnTo>
                <a:lnTo>
                  <a:pt x="5440349" y="9087007"/>
                </a:lnTo>
                <a:lnTo>
                  <a:pt x="0" y="9087007"/>
                </a:lnTo>
                <a:lnTo>
                  <a:pt x="0" y="0"/>
                </a:lnTo>
                <a:close/>
              </a:path>
            </a:pathLst>
          </a:custGeom>
          <a:blipFill>
            <a:blip r:embed="rId10"/>
            <a:stretch>
              <a:fillRect l="-12304" r="-12304"/>
            </a:stretch>
          </a:blipFill>
        </p:spPr>
      </p:sp>
      <p:sp>
        <p:nvSpPr>
          <p:cNvPr id="21" name="TextBox 21"/>
          <p:cNvSpPr txBox="1"/>
          <p:nvPr/>
        </p:nvSpPr>
        <p:spPr>
          <a:xfrm>
            <a:off x="1752928" y="4060045"/>
            <a:ext cx="10756200" cy="2979992"/>
          </a:xfrm>
          <a:prstGeom prst="rect">
            <a:avLst/>
          </a:prstGeom>
        </p:spPr>
        <p:txBody>
          <a:bodyPr lIns="0" tIns="0" rIns="0" bIns="0" rtlCol="0" anchor="t">
            <a:spAutoFit/>
          </a:bodyPr>
          <a:lstStyle/>
          <a:p>
            <a:pPr algn="l">
              <a:lnSpc>
                <a:spcPts val="10758"/>
              </a:lnSpc>
            </a:pPr>
            <a:r>
              <a:rPr lang="en-US" sz="11206" dirty="0">
                <a:solidFill>
                  <a:srgbClr val="1C5739"/>
                </a:solidFill>
                <a:latin typeface="Codec Pro ExtraBold"/>
                <a:ea typeface="Codec Pro ExtraBold"/>
                <a:cs typeface="Codec Pro ExtraBold"/>
                <a:sym typeface="Codec Pro ExtraBold"/>
              </a:rPr>
              <a:t>WHY LOXWOOD? </a:t>
            </a:r>
          </a:p>
        </p:txBody>
      </p:sp>
      <p:sp>
        <p:nvSpPr>
          <p:cNvPr id="22" name="Rectangle 21">
            <a:extLst>
              <a:ext uri="{FF2B5EF4-FFF2-40B4-BE49-F238E27FC236}">
                <a16:creationId xmlns:a16="http://schemas.microsoft.com/office/drawing/2014/main" id="{C4C1EF87-2BB6-4BD3-9D22-A3BE099472AB}"/>
              </a:ext>
            </a:extLst>
          </p:cNvPr>
          <p:cNvSpPr/>
          <p:nvPr/>
        </p:nvSpPr>
        <p:spPr>
          <a:xfrm>
            <a:off x="2111208" y="7010902"/>
            <a:ext cx="4822992" cy="369332"/>
          </a:xfrm>
          <a:prstGeom prst="rect">
            <a:avLst/>
          </a:prstGeom>
        </p:spPr>
        <p:txBody>
          <a:bodyPr wrap="square">
            <a:spAutoFit/>
          </a:bodyPr>
          <a:lstStyle/>
          <a:p>
            <a:r>
              <a:rPr lang="en-GB" dirty="0"/>
              <a:t>https://www.loxwoodschool.com/web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accent3"/>
          </a:solidFill>
        </p:spPr>
      </p:sp>
      <p:sp>
        <p:nvSpPr>
          <p:cNvPr id="3" name="TextBox 3"/>
          <p:cNvSpPr txBox="1"/>
          <p:nvPr/>
        </p:nvSpPr>
        <p:spPr>
          <a:xfrm>
            <a:off x="914401" y="289743"/>
            <a:ext cx="16230600" cy="3853234"/>
          </a:xfrm>
          <a:prstGeom prst="rect">
            <a:avLst/>
          </a:prstGeom>
        </p:spPr>
        <p:txBody>
          <a:bodyPr wrap="square" lIns="0" tIns="0" rIns="0" bIns="0" rtlCol="0" anchor="t">
            <a:spAutoFit/>
          </a:bodyPr>
          <a:lstStyle/>
          <a:p>
            <a:pPr algn="ctr">
              <a:lnSpc>
                <a:spcPts val="10272"/>
              </a:lnSpc>
            </a:pPr>
            <a:r>
              <a:rPr lang="en-US" sz="6600" spc="729" dirty="0">
                <a:solidFill>
                  <a:srgbClr val="FFFFFF"/>
                </a:solidFill>
                <a:latin typeface="Codec Pro ExtraBold"/>
                <a:ea typeface="Codec Pro ExtraBold"/>
                <a:cs typeface="Codec Pro ExtraBold"/>
                <a:sym typeface="Codec Pro ExtraBold"/>
              </a:rPr>
              <a:t>WE ARE A SMALL RURAL PRIMARY SCHOOL SITTING AT THE HEART OF A BEAUTIFUL VILLAGE</a:t>
            </a:r>
          </a:p>
        </p:txBody>
      </p:sp>
      <p:sp>
        <p:nvSpPr>
          <p:cNvPr id="4" name="TextBox 4"/>
          <p:cNvSpPr txBox="1"/>
          <p:nvPr/>
        </p:nvSpPr>
        <p:spPr>
          <a:xfrm>
            <a:off x="762000" y="4838700"/>
            <a:ext cx="14913625" cy="3902607"/>
          </a:xfrm>
          <a:prstGeom prst="rect">
            <a:avLst/>
          </a:prstGeom>
        </p:spPr>
        <p:txBody>
          <a:bodyPr wrap="square" lIns="0" tIns="0" rIns="0" bIns="0" rtlCol="0" anchor="t">
            <a:spAutoFit/>
          </a:bodyPr>
          <a:lstStyle/>
          <a:p>
            <a:pPr algn="ctr">
              <a:lnSpc>
                <a:spcPts val="4393"/>
              </a:lnSpc>
            </a:pPr>
            <a:r>
              <a:rPr lang="en-US" sz="3183" spc="311" dirty="0">
                <a:solidFill>
                  <a:srgbClr val="F5FFF5"/>
                </a:solidFill>
                <a:latin typeface="Open Sauce"/>
                <a:ea typeface="Open Sauce"/>
                <a:cs typeface="Open Sauce"/>
                <a:sym typeface="Open Sauce"/>
              </a:rPr>
              <a:t>Where we value every child individual.</a:t>
            </a:r>
          </a:p>
          <a:p>
            <a:pPr algn="ctr">
              <a:lnSpc>
                <a:spcPts val="4393"/>
              </a:lnSpc>
            </a:pPr>
            <a:r>
              <a:rPr lang="en-US" sz="3183" spc="311" dirty="0">
                <a:solidFill>
                  <a:srgbClr val="F5FFF5"/>
                </a:solidFill>
                <a:latin typeface="Open Sauce"/>
                <a:ea typeface="Open Sauce"/>
                <a:cs typeface="Open Sauce"/>
                <a:sym typeface="Open Sauce"/>
              </a:rPr>
              <a:t>Where every member of staff knows every child’s name.</a:t>
            </a:r>
          </a:p>
          <a:p>
            <a:pPr algn="ctr">
              <a:lnSpc>
                <a:spcPts val="4393"/>
              </a:lnSpc>
            </a:pPr>
            <a:r>
              <a:rPr lang="en-US" sz="3183" spc="311" dirty="0">
                <a:solidFill>
                  <a:srgbClr val="F5FFF5"/>
                </a:solidFill>
                <a:latin typeface="Open Sauce"/>
                <a:ea typeface="Open Sauce"/>
                <a:cs typeface="Open Sauce"/>
                <a:sym typeface="Open Sauce"/>
              </a:rPr>
              <a:t>Where every class has a teaching assistant.</a:t>
            </a:r>
          </a:p>
          <a:p>
            <a:pPr algn="ctr">
              <a:lnSpc>
                <a:spcPts val="4393"/>
              </a:lnSpc>
            </a:pPr>
            <a:r>
              <a:rPr lang="en-US" sz="3183" spc="311" dirty="0">
                <a:solidFill>
                  <a:srgbClr val="F5FFF5"/>
                </a:solidFill>
                <a:latin typeface="Open Sauce"/>
                <a:ea typeface="Open Sauce"/>
                <a:cs typeface="Open Sauce"/>
                <a:sym typeface="Open Sauce"/>
              </a:rPr>
              <a:t>Where children can make life long friends.</a:t>
            </a:r>
          </a:p>
          <a:p>
            <a:pPr algn="ctr">
              <a:lnSpc>
                <a:spcPts val="4393"/>
              </a:lnSpc>
            </a:pPr>
            <a:r>
              <a:rPr lang="en-US" sz="3183" spc="311" dirty="0">
                <a:solidFill>
                  <a:srgbClr val="F5FFF5"/>
                </a:solidFill>
                <a:latin typeface="Open Sauce"/>
                <a:ea typeface="Open Sauce"/>
                <a:cs typeface="Open Sauce"/>
                <a:sym typeface="Open Sauce"/>
              </a:rPr>
              <a:t>Where every child and parent becomes part of the </a:t>
            </a:r>
            <a:r>
              <a:rPr lang="en-US" sz="3183" spc="311" dirty="0" err="1">
                <a:solidFill>
                  <a:srgbClr val="F5FFF5"/>
                </a:solidFill>
                <a:latin typeface="Open Sauce"/>
                <a:ea typeface="Open Sauce"/>
                <a:cs typeface="Open Sauce"/>
                <a:sym typeface="Open Sauce"/>
              </a:rPr>
              <a:t>Loxwood</a:t>
            </a:r>
            <a:r>
              <a:rPr lang="en-US" sz="3183" spc="311" dirty="0">
                <a:solidFill>
                  <a:srgbClr val="F5FFF5"/>
                </a:solidFill>
                <a:latin typeface="Open Sauce"/>
                <a:ea typeface="Open Sauce"/>
                <a:cs typeface="Open Sauce"/>
                <a:sym typeface="Open Sauce"/>
              </a:rPr>
              <a:t> family. </a:t>
            </a:r>
          </a:p>
          <a:p>
            <a:pPr algn="ctr">
              <a:lnSpc>
                <a:spcPts val="4393"/>
              </a:lnSpc>
            </a:pPr>
            <a:r>
              <a:rPr lang="en-US" sz="3183" spc="311" dirty="0">
                <a:solidFill>
                  <a:srgbClr val="F5FFF5"/>
                </a:solidFill>
                <a:latin typeface="Open Sauce"/>
                <a:ea typeface="Open Sauce"/>
                <a:cs typeface="Open Sauce"/>
                <a:sym typeface="Open Sauce"/>
              </a:rPr>
              <a:t>Where we love learning outdoors in our beautiful grounds.</a:t>
            </a:r>
          </a:p>
        </p:txBody>
      </p:sp>
      <p:sp>
        <p:nvSpPr>
          <p:cNvPr id="5" name="Freeform 5"/>
          <p:cNvSpPr/>
          <p:nvPr/>
        </p:nvSpPr>
        <p:spPr>
          <a:xfrm flipH="1" flipV="1">
            <a:off x="-5791200" y="289743"/>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528002" y="0"/>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929623" y="3875422"/>
            <a:ext cx="4473739" cy="3852699"/>
          </a:xfrm>
          <a:custGeom>
            <a:avLst/>
            <a:gdLst/>
            <a:ahLst/>
            <a:cxnLst/>
            <a:rect l="l" t="t" r="r" b="b"/>
            <a:pathLst>
              <a:path w="4473739" h="3852699">
                <a:moveTo>
                  <a:pt x="0" y="0"/>
                </a:moveTo>
                <a:lnTo>
                  <a:pt x="4473739" y="0"/>
                </a:lnTo>
                <a:lnTo>
                  <a:pt x="4473739" y="3852699"/>
                </a:lnTo>
                <a:lnTo>
                  <a:pt x="0" y="3852699"/>
                </a:lnTo>
                <a:lnTo>
                  <a:pt x="0" y="0"/>
                </a:lnTo>
                <a:close/>
              </a:path>
            </a:pathLst>
          </a:custGeom>
          <a:blipFill>
            <a:blip r:embed="rId3"/>
            <a:stretch>
              <a:fillRect l="-21034" t="-9911" r="-21034"/>
            </a:stretch>
          </a:blipFill>
        </p:spPr>
      </p:sp>
      <p:grpSp>
        <p:nvGrpSpPr>
          <p:cNvPr id="7" name="Group 7"/>
          <p:cNvGrpSpPr/>
          <p:nvPr/>
        </p:nvGrpSpPr>
        <p:grpSpPr>
          <a:xfrm>
            <a:off x="1929623" y="3442596"/>
            <a:ext cx="4473739" cy="636748"/>
            <a:chOff x="0" y="0"/>
            <a:chExt cx="1178269" cy="167703"/>
          </a:xfrm>
        </p:grpSpPr>
        <p:sp>
          <p:nvSpPr>
            <p:cNvPr id="8" name="Freeform 8"/>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sp>
        <p:sp>
          <p:nvSpPr>
            <p:cNvPr id="9" name="TextBox 9"/>
            <p:cNvSpPr txBox="1"/>
            <p:nvPr/>
          </p:nvSpPr>
          <p:spPr>
            <a:xfrm>
              <a:off x="0" y="-47625"/>
              <a:ext cx="1178269" cy="215328"/>
            </a:xfrm>
            <a:prstGeom prst="rect">
              <a:avLst/>
            </a:prstGeom>
          </p:spPr>
          <p:txBody>
            <a:bodyPr lIns="50800" tIns="50800" rIns="50800" bIns="50800" rtlCol="0" anchor="ctr"/>
            <a:lstStyle/>
            <a:p>
              <a:pPr marL="0" lvl="0" indent="0" algn="ctr">
                <a:lnSpc>
                  <a:spcPts val="3424"/>
                </a:lnSpc>
                <a:spcBef>
                  <a:spcPct val="0"/>
                </a:spcBef>
              </a:pPr>
              <a:r>
                <a:rPr lang="en-US" sz="2481" i="1" spc="24">
                  <a:solidFill>
                    <a:srgbClr val="FFFFFF"/>
                  </a:solidFill>
                  <a:latin typeface="Open Sauce Italics"/>
                  <a:ea typeface="Open Sauce Italics"/>
                  <a:cs typeface="Open Sauce Italics"/>
                  <a:sym typeface="Open Sauce Italics"/>
                </a:rPr>
                <a:t>Current</a:t>
              </a:r>
            </a:p>
          </p:txBody>
        </p:sp>
      </p:grpSp>
      <p:sp>
        <p:nvSpPr>
          <p:cNvPr id="10" name="TextBox 10"/>
          <p:cNvSpPr txBox="1"/>
          <p:nvPr/>
        </p:nvSpPr>
        <p:spPr>
          <a:xfrm>
            <a:off x="2264894" y="1117986"/>
            <a:ext cx="14479150" cy="1442784"/>
          </a:xfrm>
          <a:prstGeom prst="rect">
            <a:avLst/>
          </a:prstGeom>
        </p:spPr>
        <p:txBody>
          <a:bodyPr lIns="0" tIns="0" rIns="0" bIns="0" rtlCol="0" anchor="t">
            <a:spAutoFit/>
          </a:bodyPr>
          <a:lstStyle/>
          <a:p>
            <a:pPr algn="ctr">
              <a:lnSpc>
                <a:spcPts val="10886"/>
              </a:lnSpc>
            </a:pPr>
            <a:r>
              <a:rPr lang="en-US" sz="7888" spc="773">
                <a:solidFill>
                  <a:srgbClr val="FFFFFF"/>
                </a:solidFill>
                <a:latin typeface="Codec Pro ExtraBold"/>
                <a:ea typeface="Codec Pro ExtraBold"/>
                <a:cs typeface="Codec Pro ExtraBold"/>
                <a:sym typeface="Codec Pro ExtraBold"/>
              </a:rPr>
              <a:t>Our Curriculum is.... </a:t>
            </a:r>
          </a:p>
        </p:txBody>
      </p:sp>
      <p:grpSp>
        <p:nvGrpSpPr>
          <p:cNvPr id="11" name="Group 11"/>
          <p:cNvGrpSpPr/>
          <p:nvPr/>
        </p:nvGrpSpPr>
        <p:grpSpPr>
          <a:xfrm>
            <a:off x="1929623" y="7847429"/>
            <a:ext cx="4473739" cy="1356257"/>
            <a:chOff x="0" y="0"/>
            <a:chExt cx="1178269" cy="357204"/>
          </a:xfrm>
        </p:grpSpPr>
        <p:sp>
          <p:nvSpPr>
            <p:cNvPr id="12" name="Freeform 12"/>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sp>
        <p:sp>
          <p:nvSpPr>
            <p:cNvPr id="13" name="TextBox 13"/>
            <p:cNvSpPr txBox="1"/>
            <p:nvPr/>
          </p:nvSpPr>
          <p:spPr>
            <a:xfrm>
              <a:off x="0" y="-19050"/>
              <a:ext cx="1178269" cy="376254"/>
            </a:xfrm>
            <a:prstGeom prst="rect">
              <a:avLst/>
            </a:prstGeom>
          </p:spPr>
          <p:txBody>
            <a:bodyPr lIns="114300" tIns="114300" rIns="114300" bIns="114300" rtlCol="0" anchor="ctr"/>
            <a:lstStyle/>
            <a:p>
              <a:pPr marL="0" lvl="0" indent="0" algn="ctr">
                <a:lnSpc>
                  <a:spcPts val="2070"/>
                </a:lnSpc>
                <a:spcBef>
                  <a:spcPct val="0"/>
                </a:spcBef>
              </a:pPr>
              <a:r>
                <a:rPr lang="en-US" sz="1500" i="1" spc="15" dirty="0">
                  <a:solidFill>
                    <a:srgbClr val="FFFFFF"/>
                  </a:solidFill>
                  <a:latin typeface="Open Sauce Italics"/>
                  <a:ea typeface="Open Sauce Italics"/>
                  <a:cs typeface="Open Sauce Italics"/>
                  <a:sym typeface="Open Sauce Italics"/>
                </a:rPr>
                <a:t>We use topics that are current to children’s lives and we utilise our beautiful outside area to enhance the learning. </a:t>
              </a:r>
            </a:p>
          </p:txBody>
        </p:sp>
      </p:grpSp>
      <p:sp>
        <p:nvSpPr>
          <p:cNvPr id="14" name="Freeform 14"/>
          <p:cNvSpPr/>
          <p:nvPr/>
        </p:nvSpPr>
        <p:spPr>
          <a:xfrm>
            <a:off x="6906074" y="3875422"/>
            <a:ext cx="4473739" cy="3852699"/>
          </a:xfrm>
          <a:custGeom>
            <a:avLst/>
            <a:gdLst/>
            <a:ahLst/>
            <a:cxnLst/>
            <a:rect l="l" t="t" r="r" b="b"/>
            <a:pathLst>
              <a:path w="4473739" h="3852699">
                <a:moveTo>
                  <a:pt x="0" y="0"/>
                </a:moveTo>
                <a:lnTo>
                  <a:pt x="4473739" y="0"/>
                </a:lnTo>
                <a:lnTo>
                  <a:pt x="4473739" y="3852699"/>
                </a:lnTo>
                <a:lnTo>
                  <a:pt x="0" y="3852699"/>
                </a:lnTo>
                <a:lnTo>
                  <a:pt x="0" y="0"/>
                </a:lnTo>
                <a:close/>
              </a:path>
            </a:pathLst>
          </a:custGeom>
          <a:blipFill>
            <a:blip r:embed="rId4"/>
            <a:stretch>
              <a:fillRect l="-14628" r="-14628"/>
            </a:stretch>
          </a:blipFill>
        </p:spPr>
      </p:sp>
      <p:grpSp>
        <p:nvGrpSpPr>
          <p:cNvPr id="15" name="Group 15"/>
          <p:cNvGrpSpPr/>
          <p:nvPr/>
        </p:nvGrpSpPr>
        <p:grpSpPr>
          <a:xfrm>
            <a:off x="6906074" y="3442596"/>
            <a:ext cx="4473739" cy="636748"/>
            <a:chOff x="0" y="0"/>
            <a:chExt cx="1178269" cy="167703"/>
          </a:xfrm>
        </p:grpSpPr>
        <p:sp>
          <p:nvSpPr>
            <p:cNvPr id="16" name="Freeform 16"/>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sp>
        <p:sp>
          <p:nvSpPr>
            <p:cNvPr id="17" name="TextBox 17"/>
            <p:cNvSpPr txBox="1"/>
            <p:nvPr/>
          </p:nvSpPr>
          <p:spPr>
            <a:xfrm>
              <a:off x="0" y="-47625"/>
              <a:ext cx="1178269" cy="215328"/>
            </a:xfrm>
            <a:prstGeom prst="rect">
              <a:avLst/>
            </a:prstGeom>
          </p:spPr>
          <p:txBody>
            <a:bodyPr lIns="50800" tIns="50800" rIns="50800" bIns="50800" rtlCol="0" anchor="ctr"/>
            <a:lstStyle/>
            <a:p>
              <a:pPr marL="0" lvl="0" indent="0" algn="ctr">
                <a:lnSpc>
                  <a:spcPts val="3424"/>
                </a:lnSpc>
                <a:spcBef>
                  <a:spcPct val="0"/>
                </a:spcBef>
              </a:pPr>
              <a:r>
                <a:rPr lang="en-US" sz="2481" i="1" spc="24">
                  <a:solidFill>
                    <a:srgbClr val="FFFFFF"/>
                  </a:solidFill>
                  <a:latin typeface="Open Sauce Italics"/>
                  <a:ea typeface="Open Sauce Italics"/>
                  <a:cs typeface="Open Sauce Italics"/>
                  <a:sym typeface="Open Sauce Italics"/>
                </a:rPr>
                <a:t>Relevant</a:t>
              </a:r>
            </a:p>
          </p:txBody>
        </p:sp>
      </p:grpSp>
      <p:grpSp>
        <p:nvGrpSpPr>
          <p:cNvPr id="18" name="Group 18"/>
          <p:cNvGrpSpPr/>
          <p:nvPr/>
        </p:nvGrpSpPr>
        <p:grpSpPr>
          <a:xfrm>
            <a:off x="6906074" y="7902043"/>
            <a:ext cx="4473739" cy="1356257"/>
            <a:chOff x="0" y="0"/>
            <a:chExt cx="1178269" cy="357204"/>
          </a:xfrm>
        </p:grpSpPr>
        <p:sp>
          <p:nvSpPr>
            <p:cNvPr id="19" name="Freeform 19"/>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sp>
        <p:sp>
          <p:nvSpPr>
            <p:cNvPr id="20" name="TextBox 20"/>
            <p:cNvSpPr txBox="1"/>
            <p:nvPr/>
          </p:nvSpPr>
          <p:spPr>
            <a:xfrm>
              <a:off x="0" y="-19050"/>
              <a:ext cx="1178269" cy="376254"/>
            </a:xfrm>
            <a:prstGeom prst="rect">
              <a:avLst/>
            </a:prstGeom>
          </p:spPr>
          <p:txBody>
            <a:bodyPr lIns="114300" tIns="114300" rIns="114300" bIns="114300" rtlCol="0" anchor="ctr"/>
            <a:lstStyle/>
            <a:p>
              <a:pPr marL="0" lvl="0" indent="0" algn="ctr">
                <a:lnSpc>
                  <a:spcPts val="2070"/>
                </a:lnSpc>
                <a:spcBef>
                  <a:spcPct val="0"/>
                </a:spcBef>
              </a:pPr>
              <a:r>
                <a:rPr lang="en-US" sz="1500" i="1" spc="15" dirty="0">
                  <a:solidFill>
                    <a:srgbClr val="FFFFFF"/>
                  </a:solidFill>
                  <a:latin typeface="Open Sauce Italics"/>
                  <a:ea typeface="Open Sauce Italics"/>
                  <a:cs typeface="Open Sauce Italics"/>
                  <a:sym typeface="Open Sauce Italics"/>
                </a:rPr>
                <a:t>Our topics are chosen to engage and motivate children. Our yearly trips are a great way to bring learning to life, such as the reception trip to the Sea Life Centre . </a:t>
              </a:r>
            </a:p>
          </p:txBody>
        </p:sp>
      </p:grpSp>
      <p:sp>
        <p:nvSpPr>
          <p:cNvPr id="21" name="Freeform 21"/>
          <p:cNvSpPr/>
          <p:nvPr/>
        </p:nvSpPr>
        <p:spPr>
          <a:xfrm>
            <a:off x="11884638" y="3875422"/>
            <a:ext cx="4473739" cy="3852699"/>
          </a:xfrm>
          <a:custGeom>
            <a:avLst/>
            <a:gdLst/>
            <a:ahLst/>
            <a:cxnLst/>
            <a:rect l="l" t="t" r="r" b="b"/>
            <a:pathLst>
              <a:path w="4473739" h="3852699">
                <a:moveTo>
                  <a:pt x="0" y="0"/>
                </a:moveTo>
                <a:lnTo>
                  <a:pt x="4473739" y="0"/>
                </a:lnTo>
                <a:lnTo>
                  <a:pt x="4473739" y="3852699"/>
                </a:lnTo>
                <a:lnTo>
                  <a:pt x="0" y="3852699"/>
                </a:lnTo>
                <a:lnTo>
                  <a:pt x="0" y="0"/>
                </a:lnTo>
                <a:close/>
              </a:path>
            </a:pathLst>
          </a:custGeom>
          <a:blipFill>
            <a:blip r:embed="rId5"/>
            <a:stretch>
              <a:fillRect t="-37144" b="-37144"/>
            </a:stretch>
          </a:blipFill>
        </p:spPr>
      </p:sp>
      <p:grpSp>
        <p:nvGrpSpPr>
          <p:cNvPr id="22" name="Group 22"/>
          <p:cNvGrpSpPr/>
          <p:nvPr/>
        </p:nvGrpSpPr>
        <p:grpSpPr>
          <a:xfrm>
            <a:off x="11884638" y="3442596"/>
            <a:ext cx="4473739" cy="636748"/>
            <a:chOff x="0" y="0"/>
            <a:chExt cx="1178269" cy="167703"/>
          </a:xfrm>
        </p:grpSpPr>
        <p:sp>
          <p:nvSpPr>
            <p:cNvPr id="23" name="Freeform 23"/>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1C5739"/>
            </a:solidFill>
          </p:spPr>
        </p:sp>
        <p:sp>
          <p:nvSpPr>
            <p:cNvPr id="24" name="TextBox 24"/>
            <p:cNvSpPr txBox="1"/>
            <p:nvPr/>
          </p:nvSpPr>
          <p:spPr>
            <a:xfrm>
              <a:off x="0" y="-47625"/>
              <a:ext cx="1178269" cy="215328"/>
            </a:xfrm>
            <a:prstGeom prst="rect">
              <a:avLst/>
            </a:prstGeom>
          </p:spPr>
          <p:txBody>
            <a:bodyPr lIns="50800" tIns="50800" rIns="50800" bIns="50800" rtlCol="0" anchor="ctr"/>
            <a:lstStyle/>
            <a:p>
              <a:pPr marL="0" lvl="0" indent="0" algn="ctr">
                <a:lnSpc>
                  <a:spcPts val="3424"/>
                </a:lnSpc>
                <a:spcBef>
                  <a:spcPct val="0"/>
                </a:spcBef>
              </a:pPr>
              <a:r>
                <a:rPr lang="en-US" sz="2481" i="1" spc="24">
                  <a:solidFill>
                    <a:srgbClr val="FFFFFF"/>
                  </a:solidFill>
                  <a:latin typeface="Open Sauce Italics"/>
                  <a:ea typeface="Open Sauce Italics"/>
                  <a:cs typeface="Open Sauce Italics"/>
                  <a:sym typeface="Open Sauce Italics"/>
                </a:rPr>
                <a:t>Fun</a:t>
              </a:r>
            </a:p>
          </p:txBody>
        </p:sp>
      </p:grpSp>
      <p:grpSp>
        <p:nvGrpSpPr>
          <p:cNvPr id="25" name="Group 25"/>
          <p:cNvGrpSpPr/>
          <p:nvPr/>
        </p:nvGrpSpPr>
        <p:grpSpPr>
          <a:xfrm>
            <a:off x="11884638" y="7902043"/>
            <a:ext cx="4473739" cy="1356257"/>
            <a:chOff x="0" y="0"/>
            <a:chExt cx="1178269" cy="357204"/>
          </a:xfrm>
        </p:grpSpPr>
        <p:sp>
          <p:nvSpPr>
            <p:cNvPr id="26" name="Freeform 26"/>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sp>
        <p:sp>
          <p:nvSpPr>
            <p:cNvPr id="27" name="TextBox 27"/>
            <p:cNvSpPr txBox="1"/>
            <p:nvPr/>
          </p:nvSpPr>
          <p:spPr>
            <a:xfrm>
              <a:off x="0" y="-19050"/>
              <a:ext cx="1178269" cy="376254"/>
            </a:xfrm>
            <a:prstGeom prst="rect">
              <a:avLst/>
            </a:prstGeom>
          </p:spPr>
          <p:txBody>
            <a:bodyPr lIns="114300" tIns="114300" rIns="114300" bIns="114300" rtlCol="0" anchor="ctr"/>
            <a:lstStyle/>
            <a:p>
              <a:pPr marL="0" lvl="0" indent="0" algn="ctr">
                <a:lnSpc>
                  <a:spcPts val="2070"/>
                </a:lnSpc>
                <a:spcBef>
                  <a:spcPct val="0"/>
                </a:spcBef>
              </a:pPr>
              <a:r>
                <a:rPr lang="en-US" sz="1500" i="1" spc="15" dirty="0">
                  <a:solidFill>
                    <a:srgbClr val="FFFFFF"/>
                  </a:solidFill>
                  <a:latin typeface="Open Sauce Italics"/>
                  <a:ea typeface="Open Sauce Italics"/>
                  <a:cs typeface="Open Sauce Italics"/>
                  <a:sym typeface="Open Sauce Italics"/>
                </a:rPr>
                <a:t>Happy children make happy learners. </a:t>
              </a:r>
            </a:p>
          </p:txBody>
        </p:sp>
      </p:grpSp>
      <p:sp>
        <p:nvSpPr>
          <p:cNvPr id="28" name="Freeform 28"/>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a:off x="6908187" y="4079343"/>
            <a:ext cx="4471627" cy="3768086"/>
          </a:xfrm>
          <a:custGeom>
            <a:avLst/>
            <a:gdLst/>
            <a:ahLst/>
            <a:cxnLst/>
            <a:rect l="l" t="t" r="r" b="b"/>
            <a:pathLst>
              <a:path w="4471627" h="3768086">
                <a:moveTo>
                  <a:pt x="0" y="0"/>
                </a:moveTo>
                <a:lnTo>
                  <a:pt x="4471626" y="0"/>
                </a:lnTo>
                <a:lnTo>
                  <a:pt x="4471626" y="3768086"/>
                </a:lnTo>
                <a:lnTo>
                  <a:pt x="0" y="3768086"/>
                </a:lnTo>
                <a:lnTo>
                  <a:pt x="0" y="0"/>
                </a:lnTo>
                <a:close/>
              </a:path>
            </a:pathLst>
          </a:custGeom>
          <a:blipFill>
            <a:blip r:embed="rId8"/>
            <a:stretch>
              <a:fillRect t="-24815" b="-10843"/>
            </a:stretch>
          </a:blipFill>
        </p:spPr>
      </p:sp>
      <p:sp>
        <p:nvSpPr>
          <p:cNvPr id="31" name="Freeform 31"/>
          <p:cNvSpPr/>
          <p:nvPr/>
        </p:nvSpPr>
        <p:spPr>
          <a:xfrm>
            <a:off x="11884638" y="4079343"/>
            <a:ext cx="4473739" cy="3648778"/>
          </a:xfrm>
          <a:custGeom>
            <a:avLst/>
            <a:gdLst/>
            <a:ahLst/>
            <a:cxnLst/>
            <a:rect l="l" t="t" r="r" b="b"/>
            <a:pathLst>
              <a:path w="4473739" h="3648778">
                <a:moveTo>
                  <a:pt x="0" y="0"/>
                </a:moveTo>
                <a:lnTo>
                  <a:pt x="4473739" y="0"/>
                </a:lnTo>
                <a:lnTo>
                  <a:pt x="4473739" y="3648778"/>
                </a:lnTo>
                <a:lnTo>
                  <a:pt x="0" y="3648778"/>
                </a:lnTo>
                <a:lnTo>
                  <a:pt x="0" y="0"/>
                </a:lnTo>
                <a:close/>
              </a:path>
            </a:pathLst>
          </a:custGeom>
          <a:blipFill>
            <a:blip r:embed="rId9"/>
            <a:stretch>
              <a:fillRect t="-5588" r="-2805" b="-52517"/>
            </a:stretch>
          </a:blipFill>
        </p:spPr>
      </p:sp>
      <p:sp>
        <p:nvSpPr>
          <p:cNvPr id="32" name="Freeform 32"/>
          <p:cNvSpPr/>
          <p:nvPr/>
        </p:nvSpPr>
        <p:spPr>
          <a:xfrm>
            <a:off x="1929623" y="4079343"/>
            <a:ext cx="4473739" cy="3648778"/>
          </a:xfrm>
          <a:custGeom>
            <a:avLst/>
            <a:gdLst/>
            <a:ahLst/>
            <a:cxnLst/>
            <a:rect l="l" t="t" r="r" b="b"/>
            <a:pathLst>
              <a:path w="4473739" h="3648778">
                <a:moveTo>
                  <a:pt x="0" y="0"/>
                </a:moveTo>
                <a:lnTo>
                  <a:pt x="4473739" y="0"/>
                </a:lnTo>
                <a:lnTo>
                  <a:pt x="4473739" y="3648778"/>
                </a:lnTo>
                <a:lnTo>
                  <a:pt x="0" y="3648778"/>
                </a:lnTo>
                <a:lnTo>
                  <a:pt x="0" y="0"/>
                </a:lnTo>
                <a:close/>
              </a:path>
            </a:pathLst>
          </a:custGeom>
          <a:blipFill>
            <a:blip r:embed="rId10"/>
            <a:stretch>
              <a:fillRect t="-23001" b="-39885"/>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3812627" y="2821006"/>
            <a:ext cx="1588110" cy="6188591"/>
            <a:chOff x="0" y="-19050"/>
            <a:chExt cx="368852" cy="1639332"/>
          </a:xfrm>
        </p:grpSpPr>
        <p:sp>
          <p:nvSpPr>
            <p:cNvPr id="3" name="Freeform 3"/>
            <p:cNvSpPr/>
            <p:nvPr/>
          </p:nvSpPr>
          <p:spPr>
            <a:xfrm>
              <a:off x="0" y="11617"/>
              <a:ext cx="368852" cy="1608665"/>
            </a:xfrm>
            <a:custGeom>
              <a:avLst/>
              <a:gdLst/>
              <a:ahLst/>
              <a:cxnLst/>
              <a:rect l="l" t="t" r="r" b="b"/>
              <a:pathLst>
                <a:path w="368852" h="1608665">
                  <a:moveTo>
                    <a:pt x="0" y="0"/>
                  </a:moveTo>
                  <a:lnTo>
                    <a:pt x="368852" y="0"/>
                  </a:lnTo>
                  <a:lnTo>
                    <a:pt x="368852" y="1608665"/>
                  </a:lnTo>
                  <a:lnTo>
                    <a:pt x="0" y="1608665"/>
                  </a:lnTo>
                  <a:close/>
                </a:path>
              </a:pathLst>
            </a:custGeom>
            <a:solidFill>
              <a:srgbClr val="1C5739"/>
            </a:solidFill>
            <a:ln cap="sq">
              <a:noFill/>
              <a:prstDash val="solid"/>
              <a:miter/>
            </a:ln>
          </p:spPr>
          <p:txBody>
            <a:bodyPr/>
            <a:lstStyle/>
            <a:p>
              <a:endParaRPr lang="en-GB" dirty="0"/>
            </a:p>
          </p:txBody>
        </p:sp>
        <p:sp>
          <p:nvSpPr>
            <p:cNvPr id="4" name="TextBox 4"/>
            <p:cNvSpPr txBox="1"/>
            <p:nvPr/>
          </p:nvSpPr>
          <p:spPr>
            <a:xfrm>
              <a:off x="0" y="-19050"/>
              <a:ext cx="368852" cy="16277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2193216" y="1415447"/>
            <a:ext cx="5408984" cy="7979428"/>
            <a:chOff x="0" y="0"/>
            <a:chExt cx="1424588" cy="2101578"/>
          </a:xfrm>
        </p:grpSpPr>
        <p:sp>
          <p:nvSpPr>
            <p:cNvPr id="9" name="Freeform 9"/>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1C5739"/>
            </a:solidFill>
          </p:spPr>
        </p:sp>
        <p:sp>
          <p:nvSpPr>
            <p:cNvPr id="10" name="TextBox 10"/>
            <p:cNvSpPr txBox="1"/>
            <p:nvPr/>
          </p:nvSpPr>
          <p:spPr>
            <a:xfrm>
              <a:off x="0" y="-19050"/>
              <a:ext cx="1424588" cy="2120628"/>
            </a:xfrm>
            <a:prstGeom prst="rect">
              <a:avLst/>
            </a:prstGeom>
          </p:spPr>
          <p:txBody>
            <a:bodyPr lIns="50800" tIns="50800" rIns="50800" bIns="50800" rtlCol="0" anchor="ctr"/>
            <a:lstStyle/>
            <a:p>
              <a:pPr algn="ctr">
                <a:lnSpc>
                  <a:spcPts val="2859"/>
                </a:lnSpc>
              </a:pPr>
              <a:endParaRPr/>
            </a:p>
          </p:txBody>
        </p:sp>
      </p:grpSp>
      <p:sp>
        <p:nvSpPr>
          <p:cNvPr id="11" name="Freeform 11"/>
          <p:cNvSpPr/>
          <p:nvPr/>
        </p:nvSpPr>
        <p:spPr>
          <a:xfrm>
            <a:off x="15698915" y="869781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1772900" y="1028700"/>
            <a:ext cx="5486400" cy="7980897"/>
          </a:xfrm>
          <a:custGeom>
            <a:avLst/>
            <a:gdLst/>
            <a:ahLst/>
            <a:cxnLst/>
            <a:rect l="l" t="t" r="r" b="b"/>
            <a:pathLst>
              <a:path w="5486400" h="7980897">
                <a:moveTo>
                  <a:pt x="0" y="0"/>
                </a:moveTo>
                <a:lnTo>
                  <a:pt x="5486400" y="0"/>
                </a:lnTo>
                <a:lnTo>
                  <a:pt x="5486400" y="7980897"/>
                </a:lnTo>
                <a:lnTo>
                  <a:pt x="0" y="7980897"/>
                </a:lnTo>
                <a:lnTo>
                  <a:pt x="0" y="0"/>
                </a:lnTo>
                <a:close/>
              </a:path>
            </a:pathLst>
          </a:custGeom>
          <a:blipFill>
            <a:blip r:embed="rId4"/>
            <a:stretch>
              <a:fillRect b="-3116"/>
            </a:stretch>
          </a:blipFill>
        </p:spPr>
      </p:sp>
      <p:sp>
        <p:nvSpPr>
          <p:cNvPr id="13" name="Freeform 13"/>
          <p:cNvSpPr/>
          <p:nvPr/>
        </p:nvSpPr>
        <p:spPr>
          <a:xfrm>
            <a:off x="11772900" y="1028700"/>
            <a:ext cx="5486400" cy="7980897"/>
          </a:xfrm>
          <a:custGeom>
            <a:avLst/>
            <a:gdLst/>
            <a:ahLst/>
            <a:cxnLst/>
            <a:rect l="l" t="t" r="r" b="b"/>
            <a:pathLst>
              <a:path w="5486400" h="7980897">
                <a:moveTo>
                  <a:pt x="0" y="0"/>
                </a:moveTo>
                <a:lnTo>
                  <a:pt x="5486400" y="0"/>
                </a:lnTo>
                <a:lnTo>
                  <a:pt x="5486400" y="7980897"/>
                </a:lnTo>
                <a:lnTo>
                  <a:pt x="0" y="7980897"/>
                </a:lnTo>
                <a:lnTo>
                  <a:pt x="0" y="0"/>
                </a:lnTo>
                <a:close/>
              </a:path>
            </a:pathLst>
          </a:custGeom>
          <a:blipFill>
            <a:blip r:embed="rId5"/>
            <a:stretch>
              <a:fillRect l="-4452" r="-4452"/>
            </a:stretch>
          </a:blipFill>
        </p:spPr>
      </p:sp>
      <p:sp>
        <p:nvSpPr>
          <p:cNvPr id="14" name="TextBox 14"/>
          <p:cNvSpPr txBox="1"/>
          <p:nvPr/>
        </p:nvSpPr>
        <p:spPr>
          <a:xfrm>
            <a:off x="3812628" y="1431266"/>
            <a:ext cx="7062476" cy="1227195"/>
          </a:xfrm>
          <a:prstGeom prst="rect">
            <a:avLst/>
          </a:prstGeom>
        </p:spPr>
        <p:txBody>
          <a:bodyPr wrap="square" lIns="0" tIns="0" rIns="0" bIns="0" rtlCol="0" anchor="t">
            <a:spAutoFit/>
          </a:bodyPr>
          <a:lstStyle/>
          <a:p>
            <a:pPr algn="l">
              <a:lnSpc>
                <a:spcPts val="5201"/>
              </a:lnSpc>
            </a:pPr>
            <a:r>
              <a:rPr lang="en-US" sz="3768" spc="369" dirty="0">
                <a:solidFill>
                  <a:srgbClr val="231F20"/>
                </a:solidFill>
                <a:latin typeface="Codec Pro ExtraBold"/>
                <a:ea typeface="Codec Pro ExtraBold"/>
                <a:cs typeface="Codec Pro ExtraBold"/>
                <a:sym typeface="Codec Pro ExtraBold"/>
              </a:rPr>
              <a:t>Loxwood’s Life List</a:t>
            </a:r>
          </a:p>
          <a:p>
            <a:pPr algn="l">
              <a:lnSpc>
                <a:spcPts val="5201"/>
              </a:lnSpc>
            </a:pPr>
            <a:r>
              <a:rPr lang="en-US" spc="369" dirty="0">
                <a:solidFill>
                  <a:srgbClr val="231F20"/>
                </a:solidFill>
                <a:latin typeface="Codec Pro ExtraBold"/>
                <a:ea typeface="Codec Pro ExtraBold"/>
                <a:cs typeface="Codec Pro ExtraBold"/>
                <a:sym typeface="Codec Pro ExtraBold"/>
              </a:rPr>
              <a:t>Experiences beyond the curriculum include;</a:t>
            </a:r>
          </a:p>
        </p:txBody>
      </p:sp>
      <p:sp>
        <p:nvSpPr>
          <p:cNvPr id="15" name="TextBox 15"/>
          <p:cNvSpPr txBox="1"/>
          <p:nvPr/>
        </p:nvSpPr>
        <p:spPr>
          <a:xfrm>
            <a:off x="4024659" y="3168035"/>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01</a:t>
            </a:r>
          </a:p>
        </p:txBody>
      </p:sp>
      <p:sp>
        <p:nvSpPr>
          <p:cNvPr id="16" name="TextBox 16"/>
          <p:cNvSpPr txBox="1"/>
          <p:nvPr/>
        </p:nvSpPr>
        <p:spPr>
          <a:xfrm>
            <a:off x="4024659" y="3965154"/>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02</a:t>
            </a:r>
          </a:p>
        </p:txBody>
      </p:sp>
      <p:sp>
        <p:nvSpPr>
          <p:cNvPr id="17" name="TextBox 17"/>
          <p:cNvSpPr txBox="1"/>
          <p:nvPr/>
        </p:nvSpPr>
        <p:spPr>
          <a:xfrm>
            <a:off x="4024659" y="4846311"/>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03</a:t>
            </a:r>
          </a:p>
        </p:txBody>
      </p:sp>
      <p:sp>
        <p:nvSpPr>
          <p:cNvPr id="18" name="TextBox 18"/>
          <p:cNvSpPr txBox="1"/>
          <p:nvPr/>
        </p:nvSpPr>
        <p:spPr>
          <a:xfrm>
            <a:off x="4024659" y="5643430"/>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04</a:t>
            </a:r>
          </a:p>
        </p:txBody>
      </p:sp>
      <p:sp>
        <p:nvSpPr>
          <p:cNvPr id="19" name="TextBox 19"/>
          <p:cNvSpPr txBox="1"/>
          <p:nvPr/>
        </p:nvSpPr>
        <p:spPr>
          <a:xfrm>
            <a:off x="4044260" y="6435807"/>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05</a:t>
            </a:r>
          </a:p>
        </p:txBody>
      </p:sp>
      <p:sp>
        <p:nvSpPr>
          <p:cNvPr id="20" name="TextBox 20"/>
          <p:cNvSpPr txBox="1"/>
          <p:nvPr/>
        </p:nvSpPr>
        <p:spPr>
          <a:xfrm>
            <a:off x="4044260" y="7266771"/>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06</a:t>
            </a:r>
          </a:p>
        </p:txBody>
      </p:sp>
      <p:sp>
        <p:nvSpPr>
          <p:cNvPr id="21" name="TextBox 21"/>
          <p:cNvSpPr txBox="1"/>
          <p:nvPr/>
        </p:nvSpPr>
        <p:spPr>
          <a:xfrm>
            <a:off x="4044260" y="8117064"/>
            <a:ext cx="937219" cy="714375"/>
          </a:xfrm>
          <a:prstGeom prst="rect">
            <a:avLst/>
          </a:prstGeom>
        </p:spPr>
        <p:txBody>
          <a:bodyPr lIns="0" tIns="0" rIns="0" bIns="0" rtlCol="0" anchor="t">
            <a:spAutoFit/>
          </a:bodyPr>
          <a:lstStyle/>
          <a:p>
            <a:pPr algn="ctr">
              <a:lnSpc>
                <a:spcPts val="5126"/>
              </a:lnSpc>
            </a:pPr>
            <a:r>
              <a:rPr lang="en-US" sz="4271" i="1" spc="350" dirty="0">
                <a:solidFill>
                  <a:srgbClr val="FFFFFF"/>
                </a:solidFill>
                <a:latin typeface="Codec Pro ExtraBold"/>
                <a:ea typeface="Codec Pro ExtraBold"/>
                <a:cs typeface="Codec Pro ExtraBold"/>
                <a:sym typeface="Codec Pro ExtraBold"/>
              </a:rPr>
              <a:t>07</a:t>
            </a:r>
          </a:p>
        </p:txBody>
      </p:sp>
      <p:sp>
        <p:nvSpPr>
          <p:cNvPr id="22" name="TextBox 22"/>
          <p:cNvSpPr txBox="1"/>
          <p:nvPr/>
        </p:nvSpPr>
        <p:spPr>
          <a:xfrm>
            <a:off x="5400737" y="3333137"/>
            <a:ext cx="5790503" cy="418548"/>
          </a:xfrm>
          <a:prstGeom prst="rect">
            <a:avLst/>
          </a:prstGeom>
        </p:spPr>
        <p:txBody>
          <a:bodyPr lIns="0" tIns="0" rIns="0" bIns="0" rtlCol="0" anchor="t">
            <a:spAutoFit/>
          </a:bodyPr>
          <a:lstStyle/>
          <a:p>
            <a:pPr algn="l">
              <a:lnSpc>
                <a:spcPts val="3483"/>
              </a:lnSpc>
            </a:pPr>
            <a:r>
              <a:rPr lang="en-US" sz="2524" spc="247" dirty="0">
                <a:solidFill>
                  <a:srgbClr val="231F20"/>
                </a:solidFill>
                <a:latin typeface="Open Sauce"/>
                <a:ea typeface="Open Sauce"/>
                <a:cs typeface="Open Sauce"/>
                <a:sym typeface="Open Sauce"/>
              </a:rPr>
              <a:t>Visiting the canal</a:t>
            </a:r>
          </a:p>
        </p:txBody>
      </p:sp>
      <p:sp>
        <p:nvSpPr>
          <p:cNvPr id="23" name="TextBox 23"/>
          <p:cNvSpPr txBox="1"/>
          <p:nvPr/>
        </p:nvSpPr>
        <p:spPr>
          <a:xfrm>
            <a:off x="5400737" y="4127355"/>
            <a:ext cx="6076629" cy="418548"/>
          </a:xfrm>
          <a:prstGeom prst="rect">
            <a:avLst/>
          </a:prstGeom>
        </p:spPr>
        <p:txBody>
          <a:bodyPr lIns="0" tIns="0" rIns="0" bIns="0" rtlCol="0" anchor="t">
            <a:spAutoFit/>
          </a:bodyPr>
          <a:lstStyle/>
          <a:p>
            <a:pPr algn="l">
              <a:lnSpc>
                <a:spcPts val="3483"/>
              </a:lnSpc>
            </a:pPr>
            <a:r>
              <a:rPr lang="en-US" sz="2524" spc="247" dirty="0">
                <a:solidFill>
                  <a:srgbClr val="231F20"/>
                </a:solidFill>
                <a:latin typeface="Open Sauce"/>
                <a:ea typeface="Open Sauce"/>
                <a:cs typeface="Open Sauce"/>
                <a:sym typeface="Open Sauce"/>
              </a:rPr>
              <a:t>Enjoying a pantomime</a:t>
            </a:r>
          </a:p>
        </p:txBody>
      </p:sp>
      <p:sp>
        <p:nvSpPr>
          <p:cNvPr id="24" name="TextBox 24"/>
          <p:cNvSpPr txBox="1"/>
          <p:nvPr/>
        </p:nvSpPr>
        <p:spPr>
          <a:xfrm>
            <a:off x="5400737" y="5047445"/>
            <a:ext cx="6029263" cy="411010"/>
          </a:xfrm>
          <a:prstGeom prst="rect">
            <a:avLst/>
          </a:prstGeom>
        </p:spPr>
        <p:txBody>
          <a:bodyPr wrap="square" lIns="0" tIns="0" rIns="0" bIns="0" rtlCol="0" anchor="t">
            <a:spAutoFit/>
          </a:bodyPr>
          <a:lstStyle/>
          <a:p>
            <a:pPr marL="0" lvl="0" indent="0" algn="l">
              <a:lnSpc>
                <a:spcPts val="3483"/>
              </a:lnSpc>
              <a:spcBef>
                <a:spcPct val="0"/>
              </a:spcBef>
            </a:pPr>
            <a:r>
              <a:rPr lang="en-US" sz="2524" spc="247" dirty="0">
                <a:solidFill>
                  <a:srgbClr val="231F20"/>
                </a:solidFill>
                <a:latin typeface="Open Sauce"/>
                <a:ea typeface="Open Sauce"/>
                <a:cs typeface="Open Sauce"/>
                <a:sym typeface="Open Sauce"/>
              </a:rPr>
              <a:t>Going on a residential in year 6  </a:t>
            </a:r>
          </a:p>
        </p:txBody>
      </p:sp>
      <p:sp>
        <p:nvSpPr>
          <p:cNvPr id="25" name="TextBox 25"/>
          <p:cNvSpPr txBox="1"/>
          <p:nvPr/>
        </p:nvSpPr>
        <p:spPr>
          <a:xfrm>
            <a:off x="5400737" y="5841663"/>
            <a:ext cx="6076629" cy="418548"/>
          </a:xfrm>
          <a:prstGeom prst="rect">
            <a:avLst/>
          </a:prstGeom>
        </p:spPr>
        <p:txBody>
          <a:bodyPr lIns="0" tIns="0" rIns="0" bIns="0" rtlCol="0" anchor="t">
            <a:spAutoFit/>
          </a:bodyPr>
          <a:lstStyle/>
          <a:p>
            <a:pPr marL="0" lvl="0" indent="0" algn="l">
              <a:lnSpc>
                <a:spcPts val="3483"/>
              </a:lnSpc>
              <a:spcBef>
                <a:spcPct val="0"/>
              </a:spcBef>
            </a:pPr>
            <a:r>
              <a:rPr lang="en-US" sz="2524" spc="247" dirty="0">
                <a:solidFill>
                  <a:srgbClr val="231F20"/>
                </a:solidFill>
                <a:latin typeface="Open Sauce"/>
                <a:ea typeface="Open Sauce"/>
                <a:cs typeface="Open Sauce"/>
                <a:sym typeface="Open Sauce"/>
              </a:rPr>
              <a:t>Performing on stage</a:t>
            </a:r>
          </a:p>
        </p:txBody>
      </p:sp>
      <p:sp>
        <p:nvSpPr>
          <p:cNvPr id="26" name="TextBox 26"/>
          <p:cNvSpPr txBox="1"/>
          <p:nvPr/>
        </p:nvSpPr>
        <p:spPr>
          <a:xfrm>
            <a:off x="5400737" y="6642507"/>
            <a:ext cx="6076629" cy="418548"/>
          </a:xfrm>
          <a:prstGeom prst="rect">
            <a:avLst/>
          </a:prstGeom>
        </p:spPr>
        <p:txBody>
          <a:bodyPr lIns="0" tIns="0" rIns="0" bIns="0" rtlCol="0" anchor="t">
            <a:spAutoFit/>
          </a:bodyPr>
          <a:lstStyle/>
          <a:p>
            <a:pPr marL="0" lvl="0" indent="0" algn="l">
              <a:lnSpc>
                <a:spcPts val="3483"/>
              </a:lnSpc>
              <a:spcBef>
                <a:spcPct val="0"/>
              </a:spcBef>
            </a:pPr>
            <a:r>
              <a:rPr lang="en-US" sz="2524" spc="247" dirty="0">
                <a:solidFill>
                  <a:srgbClr val="231F20"/>
                </a:solidFill>
                <a:latin typeface="Open Sauce"/>
                <a:ea typeface="Open Sauce"/>
                <a:cs typeface="Open Sauce"/>
                <a:sym typeface="Open Sauce"/>
              </a:rPr>
              <a:t>Learning to swim</a:t>
            </a:r>
          </a:p>
        </p:txBody>
      </p:sp>
      <p:sp>
        <p:nvSpPr>
          <p:cNvPr id="27" name="TextBox 27"/>
          <p:cNvSpPr txBox="1"/>
          <p:nvPr/>
        </p:nvSpPr>
        <p:spPr>
          <a:xfrm>
            <a:off x="5400737" y="7434884"/>
            <a:ext cx="5790503" cy="418548"/>
          </a:xfrm>
          <a:prstGeom prst="rect">
            <a:avLst/>
          </a:prstGeom>
        </p:spPr>
        <p:txBody>
          <a:bodyPr lIns="0" tIns="0" rIns="0" bIns="0" rtlCol="0" anchor="t">
            <a:spAutoFit/>
          </a:bodyPr>
          <a:lstStyle/>
          <a:p>
            <a:pPr marL="0" lvl="0" indent="0" algn="l">
              <a:lnSpc>
                <a:spcPts val="3483"/>
              </a:lnSpc>
              <a:spcBef>
                <a:spcPct val="0"/>
              </a:spcBef>
            </a:pPr>
            <a:r>
              <a:rPr lang="en-US" sz="2524" spc="247" dirty="0">
                <a:solidFill>
                  <a:srgbClr val="231F20"/>
                </a:solidFill>
                <a:latin typeface="Open Sauce"/>
                <a:ea typeface="Open Sauce"/>
                <a:cs typeface="Open Sauce"/>
                <a:sym typeface="Open Sauce"/>
              </a:rPr>
              <a:t>Camping on the field</a:t>
            </a:r>
          </a:p>
        </p:txBody>
      </p:sp>
      <p:sp>
        <p:nvSpPr>
          <p:cNvPr id="28" name="TextBox 28"/>
          <p:cNvSpPr txBox="1"/>
          <p:nvPr/>
        </p:nvSpPr>
        <p:spPr>
          <a:xfrm>
            <a:off x="5400737" y="8279265"/>
            <a:ext cx="6076629" cy="418548"/>
          </a:xfrm>
          <a:prstGeom prst="rect">
            <a:avLst/>
          </a:prstGeom>
        </p:spPr>
        <p:txBody>
          <a:bodyPr lIns="0" tIns="0" rIns="0" bIns="0" rtlCol="0" anchor="t">
            <a:spAutoFit/>
          </a:bodyPr>
          <a:lstStyle/>
          <a:p>
            <a:pPr marL="0" lvl="0" indent="0" algn="l">
              <a:lnSpc>
                <a:spcPts val="3483"/>
              </a:lnSpc>
              <a:spcBef>
                <a:spcPct val="0"/>
              </a:spcBef>
            </a:pPr>
            <a:r>
              <a:rPr lang="en-US" sz="2524" spc="247" dirty="0">
                <a:solidFill>
                  <a:srgbClr val="231F20"/>
                </a:solidFill>
                <a:latin typeface="Open Sauce"/>
                <a:ea typeface="Open Sauce"/>
                <a:cs typeface="Open Sauce"/>
                <a:sym typeface="Open Sauce"/>
              </a:rPr>
              <a:t>Supporting a charity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8757864" y="2547270"/>
            <a:ext cx="6306960" cy="6309618"/>
            <a:chOff x="0" y="0"/>
            <a:chExt cx="6832800" cy="6835680"/>
          </a:xfrm>
        </p:grpSpPr>
        <p:sp>
          <p:nvSpPr>
            <p:cNvPr id="3" name="Freeform 3"/>
            <p:cNvSpPr/>
            <p:nvPr/>
          </p:nvSpPr>
          <p:spPr>
            <a:xfrm>
              <a:off x="0" y="508"/>
              <a:ext cx="6832726" cy="6835140"/>
            </a:xfrm>
            <a:custGeom>
              <a:avLst/>
              <a:gdLst/>
              <a:ahLst/>
              <a:cxnLst/>
              <a:rect l="l" t="t" r="r" b="b"/>
              <a:pathLst>
                <a:path w="6832726" h="683514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p:spPr>
        </p:sp>
      </p:grpSp>
      <p:grpSp>
        <p:nvGrpSpPr>
          <p:cNvPr id="4" name="Group 4"/>
          <p:cNvGrpSpPr/>
          <p:nvPr/>
        </p:nvGrpSpPr>
        <p:grpSpPr>
          <a:xfrm>
            <a:off x="15035582" y="2145857"/>
            <a:ext cx="2223718" cy="2218402"/>
            <a:chOff x="0" y="0"/>
            <a:chExt cx="2409120" cy="2403360"/>
          </a:xfrm>
        </p:grpSpPr>
        <p:sp>
          <p:nvSpPr>
            <p:cNvPr id="5" name="Freeform 5"/>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397D5A"/>
            </a:solidFill>
          </p:spPr>
        </p:sp>
      </p:grpSp>
      <p:grpSp>
        <p:nvGrpSpPr>
          <p:cNvPr id="6" name="Group 6"/>
          <p:cNvGrpSpPr/>
          <p:nvPr/>
        </p:nvGrpSpPr>
        <p:grpSpPr>
          <a:xfrm>
            <a:off x="14372985" y="3913002"/>
            <a:ext cx="507082" cy="515722"/>
            <a:chOff x="0" y="0"/>
            <a:chExt cx="549360" cy="558720"/>
          </a:xfrm>
        </p:grpSpPr>
        <p:sp>
          <p:nvSpPr>
            <p:cNvPr id="7" name="Freeform 7"/>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8" name="Freeform 8"/>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id="9" name="Group 9"/>
          <p:cNvGrpSpPr/>
          <p:nvPr/>
        </p:nvGrpSpPr>
        <p:grpSpPr>
          <a:xfrm>
            <a:off x="15035582" y="7039898"/>
            <a:ext cx="2223718" cy="2218402"/>
            <a:chOff x="0" y="0"/>
            <a:chExt cx="2409120" cy="2403360"/>
          </a:xfrm>
        </p:grpSpPr>
        <p:sp>
          <p:nvSpPr>
            <p:cNvPr id="10" name="Freeform 10"/>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397D5A"/>
            </a:solidFill>
          </p:spPr>
        </p:sp>
      </p:grpSp>
      <p:grpSp>
        <p:nvGrpSpPr>
          <p:cNvPr id="11" name="Group 11"/>
          <p:cNvGrpSpPr/>
          <p:nvPr/>
        </p:nvGrpSpPr>
        <p:grpSpPr>
          <a:xfrm>
            <a:off x="14372985" y="6975433"/>
            <a:ext cx="507082" cy="515722"/>
            <a:chOff x="0" y="0"/>
            <a:chExt cx="549360" cy="558720"/>
          </a:xfrm>
        </p:grpSpPr>
        <p:sp>
          <p:nvSpPr>
            <p:cNvPr id="12" name="Freeform 12"/>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13" name="Freeform 13"/>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id="14" name="Group 14"/>
          <p:cNvGrpSpPr/>
          <p:nvPr/>
        </p:nvGrpSpPr>
        <p:grpSpPr>
          <a:xfrm>
            <a:off x="14513878" y="7124966"/>
            <a:ext cx="219315" cy="216656"/>
            <a:chOff x="0" y="0"/>
            <a:chExt cx="237600" cy="234720"/>
          </a:xfrm>
        </p:grpSpPr>
        <p:sp>
          <p:nvSpPr>
            <p:cNvPr id="15" name="Freeform 15"/>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sp>
      </p:grpSp>
      <p:grpSp>
        <p:nvGrpSpPr>
          <p:cNvPr id="16" name="Group 16"/>
          <p:cNvGrpSpPr/>
          <p:nvPr/>
        </p:nvGrpSpPr>
        <p:grpSpPr>
          <a:xfrm>
            <a:off x="6562723" y="7039898"/>
            <a:ext cx="2224383" cy="2218402"/>
            <a:chOff x="0" y="0"/>
            <a:chExt cx="2409840" cy="2403360"/>
          </a:xfrm>
        </p:grpSpPr>
        <p:sp>
          <p:nvSpPr>
            <p:cNvPr id="17" name="Freeform 17"/>
            <p:cNvSpPr/>
            <p:nvPr/>
          </p:nvSpPr>
          <p:spPr>
            <a:xfrm>
              <a:off x="0"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397D5A"/>
            </a:solidFill>
          </p:spPr>
        </p:sp>
      </p:grpSp>
      <p:grpSp>
        <p:nvGrpSpPr>
          <p:cNvPr id="18" name="Group 18"/>
          <p:cNvGrpSpPr/>
          <p:nvPr/>
        </p:nvGrpSpPr>
        <p:grpSpPr>
          <a:xfrm>
            <a:off x="8942620" y="6975433"/>
            <a:ext cx="507082" cy="515722"/>
            <a:chOff x="0" y="0"/>
            <a:chExt cx="549360" cy="558720"/>
          </a:xfrm>
        </p:grpSpPr>
        <p:sp>
          <p:nvSpPr>
            <p:cNvPr id="19" name="Freeform 19"/>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20" name="Freeform 20"/>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id="21" name="Group 21"/>
          <p:cNvGrpSpPr/>
          <p:nvPr/>
        </p:nvGrpSpPr>
        <p:grpSpPr>
          <a:xfrm>
            <a:off x="9088830" y="7124966"/>
            <a:ext cx="219979" cy="216656"/>
            <a:chOff x="0" y="0"/>
            <a:chExt cx="238320" cy="234720"/>
          </a:xfrm>
        </p:grpSpPr>
        <p:sp>
          <p:nvSpPr>
            <p:cNvPr id="22" name="Freeform 22"/>
            <p:cNvSpPr/>
            <p:nvPr/>
          </p:nvSpPr>
          <p:spPr>
            <a:xfrm>
              <a:off x="0" y="0"/>
              <a:ext cx="238252" cy="234696"/>
            </a:xfrm>
            <a:custGeom>
              <a:avLst/>
              <a:gdLst/>
              <a:ahLst/>
              <a:cxnLst/>
              <a:rect l="l" t="t" r="r" b="b"/>
              <a:pathLst>
                <a:path w="238252" h="234696">
                  <a:moveTo>
                    <a:pt x="0" y="117348"/>
                  </a:moveTo>
                  <a:cubicBezTo>
                    <a:pt x="0" y="52578"/>
                    <a:pt x="53340" y="0"/>
                    <a:pt x="119126" y="0"/>
                  </a:cubicBezTo>
                  <a:cubicBezTo>
                    <a:pt x="184912" y="0"/>
                    <a:pt x="238252" y="52578"/>
                    <a:pt x="238252" y="117348"/>
                  </a:cubicBezTo>
                  <a:cubicBezTo>
                    <a:pt x="238252" y="182118"/>
                    <a:pt x="184912" y="234696"/>
                    <a:pt x="119126" y="234696"/>
                  </a:cubicBezTo>
                  <a:cubicBezTo>
                    <a:pt x="53340" y="234696"/>
                    <a:pt x="0" y="182118"/>
                    <a:pt x="0" y="117348"/>
                  </a:cubicBezTo>
                  <a:close/>
                </a:path>
              </a:pathLst>
            </a:custGeom>
            <a:solidFill>
              <a:srgbClr val="397D5A"/>
            </a:solidFill>
          </p:spPr>
        </p:sp>
      </p:grpSp>
      <p:grpSp>
        <p:nvGrpSpPr>
          <p:cNvPr id="23" name="Group 23"/>
          <p:cNvGrpSpPr/>
          <p:nvPr/>
        </p:nvGrpSpPr>
        <p:grpSpPr>
          <a:xfrm>
            <a:off x="6562723" y="2145857"/>
            <a:ext cx="2224383" cy="2218402"/>
            <a:chOff x="0" y="0"/>
            <a:chExt cx="2409840" cy="2403360"/>
          </a:xfrm>
        </p:grpSpPr>
        <p:sp>
          <p:nvSpPr>
            <p:cNvPr id="24" name="Freeform 24"/>
            <p:cNvSpPr/>
            <p:nvPr/>
          </p:nvSpPr>
          <p:spPr>
            <a:xfrm>
              <a:off x="0"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397D5A"/>
            </a:solidFill>
          </p:spPr>
        </p:sp>
      </p:grpSp>
      <p:grpSp>
        <p:nvGrpSpPr>
          <p:cNvPr id="25" name="Group 25"/>
          <p:cNvGrpSpPr/>
          <p:nvPr/>
        </p:nvGrpSpPr>
        <p:grpSpPr>
          <a:xfrm>
            <a:off x="8942620" y="3913002"/>
            <a:ext cx="507082" cy="515722"/>
            <a:chOff x="0" y="0"/>
            <a:chExt cx="549360" cy="558720"/>
          </a:xfrm>
        </p:grpSpPr>
        <p:sp>
          <p:nvSpPr>
            <p:cNvPr id="26" name="Freeform 26"/>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27" name="Freeform 27"/>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sp>
      </p:grpSp>
      <p:grpSp>
        <p:nvGrpSpPr>
          <p:cNvPr id="28" name="Group 28"/>
          <p:cNvGrpSpPr/>
          <p:nvPr/>
        </p:nvGrpSpPr>
        <p:grpSpPr>
          <a:xfrm>
            <a:off x="14516869" y="4062535"/>
            <a:ext cx="219315" cy="216656"/>
            <a:chOff x="0" y="0"/>
            <a:chExt cx="237600" cy="234720"/>
          </a:xfrm>
        </p:grpSpPr>
        <p:sp>
          <p:nvSpPr>
            <p:cNvPr id="29" name="Freeform 29"/>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sp>
      </p:grpSp>
      <p:grpSp>
        <p:nvGrpSpPr>
          <p:cNvPr id="30" name="Group 30"/>
          <p:cNvGrpSpPr/>
          <p:nvPr/>
        </p:nvGrpSpPr>
        <p:grpSpPr>
          <a:xfrm>
            <a:off x="9089494" y="4062535"/>
            <a:ext cx="219315" cy="216656"/>
            <a:chOff x="0" y="0"/>
            <a:chExt cx="237600" cy="234720"/>
          </a:xfrm>
        </p:grpSpPr>
        <p:sp>
          <p:nvSpPr>
            <p:cNvPr id="31" name="Freeform 31"/>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sp>
      </p:grpSp>
      <p:grpSp>
        <p:nvGrpSpPr>
          <p:cNvPr id="32" name="Group 32"/>
          <p:cNvGrpSpPr/>
          <p:nvPr/>
        </p:nvGrpSpPr>
        <p:grpSpPr>
          <a:xfrm>
            <a:off x="9655291" y="3446026"/>
            <a:ext cx="4512106" cy="4512106"/>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0" cap="sq">
              <a:solidFill>
                <a:srgbClr val="397D5A"/>
              </a:solidFill>
              <a:prstDash val="solid"/>
              <a:miter/>
            </a:ln>
          </p:spPr>
        </p:sp>
        <p:sp>
          <p:nvSpPr>
            <p:cNvPr id="34" name="TextBox 3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35" name="TextBox 35"/>
          <p:cNvSpPr txBox="1"/>
          <p:nvPr/>
        </p:nvSpPr>
        <p:spPr>
          <a:xfrm>
            <a:off x="1482178" y="1449530"/>
            <a:ext cx="5150121" cy="1063707"/>
          </a:xfrm>
          <a:prstGeom prst="rect">
            <a:avLst/>
          </a:prstGeom>
        </p:spPr>
        <p:txBody>
          <a:bodyPr lIns="0" tIns="0" rIns="0" bIns="0" rtlCol="0" anchor="t">
            <a:spAutoFit/>
          </a:bodyPr>
          <a:lstStyle/>
          <a:p>
            <a:pPr marL="0" lvl="0" indent="0" algn="l">
              <a:lnSpc>
                <a:spcPts val="7956"/>
              </a:lnSpc>
              <a:spcBef>
                <a:spcPct val="0"/>
              </a:spcBef>
            </a:pPr>
            <a:r>
              <a:rPr lang="en-US" sz="5765" spc="565">
                <a:solidFill>
                  <a:srgbClr val="231F20"/>
                </a:solidFill>
                <a:latin typeface="Codec Pro ExtraBold"/>
                <a:ea typeface="Codec Pro ExtraBold"/>
                <a:cs typeface="Codec Pro ExtraBold"/>
                <a:sym typeface="Codec Pro ExtraBold"/>
              </a:rPr>
              <a:t>Our Values</a:t>
            </a:r>
          </a:p>
        </p:txBody>
      </p:sp>
      <p:sp>
        <p:nvSpPr>
          <p:cNvPr id="36" name="Freeform 36"/>
          <p:cNvSpPr/>
          <p:nvPr/>
        </p:nvSpPr>
        <p:spPr>
          <a:xfrm>
            <a:off x="11285417" y="4601281"/>
            <a:ext cx="1251853" cy="1303541"/>
          </a:xfrm>
          <a:custGeom>
            <a:avLst/>
            <a:gdLst/>
            <a:ahLst/>
            <a:cxnLst/>
            <a:rect l="l" t="t" r="r" b="b"/>
            <a:pathLst>
              <a:path w="1251853" h="1303541">
                <a:moveTo>
                  <a:pt x="0" y="0"/>
                </a:moveTo>
                <a:lnTo>
                  <a:pt x="1251853" y="0"/>
                </a:lnTo>
                <a:lnTo>
                  <a:pt x="1251853" y="1303541"/>
                </a:lnTo>
                <a:lnTo>
                  <a:pt x="0" y="13035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7" name="Freeform 37"/>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8" name="Freeform 38"/>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9" name="Freeform 39"/>
          <p:cNvSpPr/>
          <p:nvPr/>
        </p:nvSpPr>
        <p:spPr>
          <a:xfrm>
            <a:off x="6632300" y="4505108"/>
            <a:ext cx="11100978" cy="2060751"/>
          </a:xfrm>
          <a:custGeom>
            <a:avLst/>
            <a:gdLst/>
            <a:ahLst/>
            <a:cxnLst/>
            <a:rect l="l" t="t" r="r" b="b"/>
            <a:pathLst>
              <a:path w="11100978" h="2060751">
                <a:moveTo>
                  <a:pt x="0" y="0"/>
                </a:moveTo>
                <a:lnTo>
                  <a:pt x="11100978" y="0"/>
                </a:lnTo>
                <a:lnTo>
                  <a:pt x="11100978" y="2060750"/>
                </a:lnTo>
                <a:lnTo>
                  <a:pt x="0" y="2060750"/>
                </a:lnTo>
                <a:lnTo>
                  <a:pt x="0" y="0"/>
                </a:lnTo>
                <a:close/>
              </a:path>
            </a:pathLst>
          </a:custGeom>
          <a:blipFill>
            <a:blip r:embed="rId6"/>
            <a:stretch>
              <a:fillRect/>
            </a:stretch>
          </a:blipFill>
        </p:spPr>
      </p:sp>
      <p:sp>
        <p:nvSpPr>
          <p:cNvPr id="44" name="TextBox 44"/>
          <p:cNvSpPr txBox="1"/>
          <p:nvPr/>
        </p:nvSpPr>
        <p:spPr>
          <a:xfrm>
            <a:off x="1386038" y="3183765"/>
            <a:ext cx="4482343" cy="580509"/>
          </a:xfrm>
          <a:prstGeom prst="rect">
            <a:avLst/>
          </a:prstGeom>
        </p:spPr>
        <p:txBody>
          <a:bodyPr lIns="0" tIns="0" rIns="0" bIns="0" rtlCol="0" anchor="t">
            <a:spAutoFit/>
          </a:bodyPr>
          <a:lstStyle/>
          <a:p>
            <a:pPr marL="0" lvl="0" indent="0" algn="l">
              <a:lnSpc>
                <a:spcPts val="2331"/>
              </a:lnSpc>
              <a:spcBef>
                <a:spcPct val="0"/>
              </a:spcBef>
            </a:pPr>
            <a:r>
              <a:rPr lang="en-US" sz="1689" spc="165">
                <a:solidFill>
                  <a:srgbClr val="231F20"/>
                </a:solidFill>
                <a:latin typeface="Open Sauce"/>
                <a:ea typeface="Open Sauce"/>
                <a:cs typeface="Open Sauce"/>
                <a:sym typeface="Open Sauce"/>
              </a:rPr>
              <a:t>Kindness is at the heart of everything we do.</a:t>
            </a:r>
          </a:p>
        </p:txBody>
      </p:sp>
      <p:sp>
        <p:nvSpPr>
          <p:cNvPr id="45" name="TextBox 45"/>
          <p:cNvSpPr txBox="1"/>
          <p:nvPr/>
        </p:nvSpPr>
        <p:spPr>
          <a:xfrm>
            <a:off x="1386038" y="2783643"/>
            <a:ext cx="3465904" cy="376507"/>
          </a:xfrm>
          <a:prstGeom prst="rect">
            <a:avLst/>
          </a:prstGeom>
        </p:spPr>
        <p:txBody>
          <a:bodyPr lIns="0" tIns="0" rIns="0" bIns="0" rtlCol="0" anchor="t">
            <a:spAutoFit/>
          </a:bodyPr>
          <a:lstStyle/>
          <a:p>
            <a:pPr marL="0" lvl="0" indent="0" algn="l">
              <a:lnSpc>
                <a:spcPts val="3199"/>
              </a:lnSpc>
              <a:spcBef>
                <a:spcPct val="0"/>
              </a:spcBef>
            </a:pPr>
            <a:r>
              <a:rPr lang="en-US" sz="2318" b="1" spc="227">
                <a:solidFill>
                  <a:srgbClr val="397D5A"/>
                </a:solidFill>
                <a:latin typeface="Open Sauce Bold"/>
                <a:ea typeface="Open Sauce Bold"/>
                <a:cs typeface="Open Sauce Bold"/>
                <a:sym typeface="Open Sauce Bold"/>
              </a:rPr>
              <a:t>Kindness</a:t>
            </a:r>
          </a:p>
        </p:txBody>
      </p:sp>
      <p:sp>
        <p:nvSpPr>
          <p:cNvPr id="46" name="TextBox 46"/>
          <p:cNvSpPr txBox="1"/>
          <p:nvPr/>
        </p:nvSpPr>
        <p:spPr>
          <a:xfrm>
            <a:off x="1386038" y="5537674"/>
            <a:ext cx="4482343" cy="875784"/>
          </a:xfrm>
          <a:prstGeom prst="rect">
            <a:avLst/>
          </a:prstGeom>
        </p:spPr>
        <p:txBody>
          <a:bodyPr lIns="0" tIns="0" rIns="0" bIns="0" rtlCol="0" anchor="t">
            <a:spAutoFit/>
          </a:bodyPr>
          <a:lstStyle/>
          <a:p>
            <a:pPr marL="0" lvl="0" indent="0" algn="l">
              <a:lnSpc>
                <a:spcPts val="2331"/>
              </a:lnSpc>
              <a:spcBef>
                <a:spcPct val="0"/>
              </a:spcBef>
            </a:pPr>
            <a:r>
              <a:rPr lang="en-US" sz="1689" spc="165" dirty="0">
                <a:solidFill>
                  <a:srgbClr val="231F20"/>
                </a:solidFill>
                <a:latin typeface="Open Sauce"/>
                <a:ea typeface="Open Sauce"/>
                <a:cs typeface="Open Sauce"/>
                <a:sym typeface="Open Sauce"/>
              </a:rPr>
              <a:t>We teach children to respect themselves, those around them and the environment. </a:t>
            </a:r>
          </a:p>
        </p:txBody>
      </p:sp>
      <p:sp>
        <p:nvSpPr>
          <p:cNvPr id="47" name="TextBox 47"/>
          <p:cNvSpPr txBox="1"/>
          <p:nvPr/>
        </p:nvSpPr>
        <p:spPr>
          <a:xfrm>
            <a:off x="1386038" y="5114925"/>
            <a:ext cx="3465904" cy="376507"/>
          </a:xfrm>
          <a:prstGeom prst="rect">
            <a:avLst/>
          </a:prstGeom>
        </p:spPr>
        <p:txBody>
          <a:bodyPr lIns="0" tIns="0" rIns="0" bIns="0" rtlCol="0" anchor="t">
            <a:spAutoFit/>
          </a:bodyPr>
          <a:lstStyle/>
          <a:p>
            <a:pPr marL="0" lvl="0" indent="0" algn="l">
              <a:lnSpc>
                <a:spcPts val="3199"/>
              </a:lnSpc>
              <a:spcBef>
                <a:spcPct val="0"/>
              </a:spcBef>
            </a:pPr>
            <a:r>
              <a:rPr lang="en-US" sz="2318" b="1" spc="227">
                <a:solidFill>
                  <a:srgbClr val="397D5A"/>
                </a:solidFill>
                <a:latin typeface="Open Sauce Bold"/>
                <a:ea typeface="Open Sauce Bold"/>
                <a:cs typeface="Open Sauce Bold"/>
                <a:sym typeface="Open Sauce Bold"/>
              </a:rPr>
              <a:t>Respect</a:t>
            </a:r>
          </a:p>
        </p:txBody>
      </p:sp>
      <p:sp>
        <p:nvSpPr>
          <p:cNvPr id="48" name="TextBox 48"/>
          <p:cNvSpPr txBox="1"/>
          <p:nvPr/>
        </p:nvSpPr>
        <p:spPr>
          <a:xfrm>
            <a:off x="1386038" y="6885215"/>
            <a:ext cx="4482343" cy="580509"/>
          </a:xfrm>
          <a:prstGeom prst="rect">
            <a:avLst/>
          </a:prstGeom>
        </p:spPr>
        <p:txBody>
          <a:bodyPr lIns="0" tIns="0" rIns="0" bIns="0" rtlCol="0" anchor="t">
            <a:spAutoFit/>
          </a:bodyPr>
          <a:lstStyle/>
          <a:p>
            <a:pPr marL="0" lvl="0" indent="0" algn="l">
              <a:lnSpc>
                <a:spcPts val="2331"/>
              </a:lnSpc>
              <a:spcBef>
                <a:spcPct val="0"/>
              </a:spcBef>
            </a:pPr>
            <a:r>
              <a:rPr lang="en-US" sz="1689" spc="165">
                <a:solidFill>
                  <a:srgbClr val="231F20"/>
                </a:solidFill>
                <a:latin typeface="Open Sauce"/>
                <a:ea typeface="Open Sauce"/>
                <a:cs typeface="Open Sauce"/>
                <a:sym typeface="Open Sauce"/>
              </a:rPr>
              <a:t>We prepare children for secondary school and beyond.</a:t>
            </a:r>
          </a:p>
        </p:txBody>
      </p:sp>
      <p:sp>
        <p:nvSpPr>
          <p:cNvPr id="49" name="TextBox 49"/>
          <p:cNvSpPr txBox="1"/>
          <p:nvPr/>
        </p:nvSpPr>
        <p:spPr>
          <a:xfrm>
            <a:off x="1386038" y="6537283"/>
            <a:ext cx="3465904" cy="376507"/>
          </a:xfrm>
          <a:prstGeom prst="rect">
            <a:avLst/>
          </a:prstGeom>
        </p:spPr>
        <p:txBody>
          <a:bodyPr lIns="0" tIns="0" rIns="0" bIns="0" rtlCol="0" anchor="t">
            <a:spAutoFit/>
          </a:bodyPr>
          <a:lstStyle/>
          <a:p>
            <a:pPr marL="0" lvl="0" indent="0" algn="l">
              <a:lnSpc>
                <a:spcPts val="3199"/>
              </a:lnSpc>
              <a:spcBef>
                <a:spcPct val="0"/>
              </a:spcBef>
            </a:pPr>
            <a:r>
              <a:rPr lang="en-US" sz="2318" b="1" spc="227">
                <a:solidFill>
                  <a:srgbClr val="397D5A"/>
                </a:solidFill>
                <a:latin typeface="Open Sauce Bold"/>
                <a:ea typeface="Open Sauce Bold"/>
                <a:cs typeface="Open Sauce Bold"/>
                <a:sym typeface="Open Sauce Bold"/>
              </a:rPr>
              <a:t>Independence</a:t>
            </a:r>
          </a:p>
        </p:txBody>
      </p:sp>
      <p:sp>
        <p:nvSpPr>
          <p:cNvPr id="50" name="TextBox 50"/>
          <p:cNvSpPr txBox="1"/>
          <p:nvPr/>
        </p:nvSpPr>
        <p:spPr>
          <a:xfrm>
            <a:off x="1386038" y="8413184"/>
            <a:ext cx="4482343" cy="875784"/>
          </a:xfrm>
          <a:prstGeom prst="rect">
            <a:avLst/>
          </a:prstGeom>
        </p:spPr>
        <p:txBody>
          <a:bodyPr lIns="0" tIns="0" rIns="0" bIns="0" rtlCol="0" anchor="t">
            <a:spAutoFit/>
          </a:bodyPr>
          <a:lstStyle/>
          <a:p>
            <a:pPr marL="0" lvl="0" indent="0" algn="l">
              <a:lnSpc>
                <a:spcPts val="2331"/>
              </a:lnSpc>
              <a:spcBef>
                <a:spcPct val="0"/>
              </a:spcBef>
            </a:pPr>
            <a:r>
              <a:rPr lang="en-US" sz="1689" spc="165">
                <a:solidFill>
                  <a:srgbClr val="231F20"/>
                </a:solidFill>
                <a:latin typeface="Open Sauce"/>
                <a:ea typeface="Open Sauce"/>
                <a:cs typeface="Open Sauce"/>
                <a:sym typeface="Open Sauce"/>
              </a:rPr>
              <a:t>We encourage children to make mistakes in a safe environment and to have the confidence to try again.</a:t>
            </a:r>
          </a:p>
        </p:txBody>
      </p:sp>
      <p:sp>
        <p:nvSpPr>
          <p:cNvPr id="51" name="TextBox 51"/>
          <p:cNvSpPr txBox="1"/>
          <p:nvPr/>
        </p:nvSpPr>
        <p:spPr>
          <a:xfrm>
            <a:off x="1386038" y="7664327"/>
            <a:ext cx="3465904" cy="777432"/>
          </a:xfrm>
          <a:prstGeom prst="rect">
            <a:avLst/>
          </a:prstGeom>
        </p:spPr>
        <p:txBody>
          <a:bodyPr lIns="0" tIns="0" rIns="0" bIns="0" rtlCol="0" anchor="t">
            <a:spAutoFit/>
          </a:bodyPr>
          <a:lstStyle/>
          <a:p>
            <a:pPr marL="0" lvl="0" indent="0" algn="l">
              <a:lnSpc>
                <a:spcPts val="3199"/>
              </a:lnSpc>
              <a:spcBef>
                <a:spcPct val="0"/>
              </a:spcBef>
            </a:pPr>
            <a:r>
              <a:rPr lang="en-US" sz="2318" b="1" spc="227">
                <a:solidFill>
                  <a:srgbClr val="397D5A"/>
                </a:solidFill>
                <a:latin typeface="Open Sauce Bold"/>
                <a:ea typeface="Open Sauce Bold"/>
                <a:cs typeface="Open Sauce Bold"/>
                <a:sym typeface="Open Sauce Bold"/>
              </a:rPr>
              <a:t>Resilience &amp; Growth Mindset</a:t>
            </a:r>
          </a:p>
        </p:txBody>
      </p:sp>
      <p:sp>
        <p:nvSpPr>
          <p:cNvPr id="52" name="TextBox 52"/>
          <p:cNvSpPr txBox="1"/>
          <p:nvPr/>
        </p:nvSpPr>
        <p:spPr>
          <a:xfrm>
            <a:off x="1386038" y="3888099"/>
            <a:ext cx="3465904" cy="376507"/>
          </a:xfrm>
          <a:prstGeom prst="rect">
            <a:avLst/>
          </a:prstGeom>
        </p:spPr>
        <p:txBody>
          <a:bodyPr lIns="0" tIns="0" rIns="0" bIns="0" rtlCol="0" anchor="t">
            <a:spAutoFit/>
          </a:bodyPr>
          <a:lstStyle/>
          <a:p>
            <a:pPr marL="0" lvl="0" indent="0" algn="l">
              <a:lnSpc>
                <a:spcPts val="3199"/>
              </a:lnSpc>
              <a:spcBef>
                <a:spcPct val="0"/>
              </a:spcBef>
            </a:pPr>
            <a:r>
              <a:rPr lang="en-US" sz="2318" b="1" spc="227">
                <a:solidFill>
                  <a:srgbClr val="397D5A"/>
                </a:solidFill>
                <a:latin typeface="Open Sauce Bold"/>
                <a:ea typeface="Open Sauce Bold"/>
                <a:cs typeface="Open Sauce Bold"/>
                <a:sym typeface="Open Sauce Bold"/>
              </a:rPr>
              <a:t>Curiosity</a:t>
            </a:r>
          </a:p>
        </p:txBody>
      </p:sp>
      <p:sp>
        <p:nvSpPr>
          <p:cNvPr id="53" name="TextBox 53"/>
          <p:cNvSpPr txBox="1"/>
          <p:nvPr/>
        </p:nvSpPr>
        <p:spPr>
          <a:xfrm>
            <a:off x="1360135" y="4314262"/>
            <a:ext cx="4482343" cy="565989"/>
          </a:xfrm>
          <a:prstGeom prst="rect">
            <a:avLst/>
          </a:prstGeom>
        </p:spPr>
        <p:txBody>
          <a:bodyPr lIns="0" tIns="0" rIns="0" bIns="0" rtlCol="0" anchor="t">
            <a:spAutoFit/>
          </a:bodyPr>
          <a:lstStyle/>
          <a:p>
            <a:pPr marL="0" lvl="0" indent="0" algn="l">
              <a:lnSpc>
                <a:spcPts val="2331"/>
              </a:lnSpc>
              <a:spcBef>
                <a:spcPct val="0"/>
              </a:spcBef>
            </a:pPr>
            <a:r>
              <a:rPr lang="en-US" sz="1689" spc="165" dirty="0">
                <a:solidFill>
                  <a:srgbClr val="231F20"/>
                </a:solidFill>
                <a:latin typeface="Open Sauce"/>
                <a:ea typeface="Open Sauce"/>
                <a:cs typeface="Open Sauce"/>
                <a:sym typeface="Open Sauce"/>
              </a:rPr>
              <a:t>We like children to ask questions about the world around them.</a:t>
            </a:r>
          </a:p>
        </p:txBody>
      </p:sp>
      <p:pic>
        <p:nvPicPr>
          <p:cNvPr id="55" name="Picture 54">
            <a:extLst>
              <a:ext uri="{FF2B5EF4-FFF2-40B4-BE49-F238E27FC236}">
                <a16:creationId xmlns:a16="http://schemas.microsoft.com/office/drawing/2014/main" id="{1DC7D1C1-7052-4576-8DBD-B458841218BD}"/>
              </a:ext>
            </a:extLst>
          </p:cNvPr>
          <p:cNvPicPr>
            <a:picLocks noChangeAspect="1"/>
          </p:cNvPicPr>
          <p:nvPr/>
        </p:nvPicPr>
        <p:blipFill>
          <a:blip r:embed="rId7"/>
          <a:stretch>
            <a:fillRect/>
          </a:stretch>
        </p:blipFill>
        <p:spPr>
          <a:xfrm>
            <a:off x="15188409" y="2075889"/>
            <a:ext cx="1947303" cy="2358326"/>
          </a:xfrm>
          <a:prstGeom prst="rect">
            <a:avLst/>
          </a:prstGeom>
        </p:spPr>
      </p:pic>
      <p:pic>
        <p:nvPicPr>
          <p:cNvPr id="56" name="Picture 55">
            <a:extLst>
              <a:ext uri="{FF2B5EF4-FFF2-40B4-BE49-F238E27FC236}">
                <a16:creationId xmlns:a16="http://schemas.microsoft.com/office/drawing/2014/main" id="{AE5E60DF-13D6-40C4-9035-D1C8FAC83969}"/>
              </a:ext>
            </a:extLst>
          </p:cNvPr>
          <p:cNvPicPr>
            <a:picLocks noChangeAspect="1"/>
          </p:cNvPicPr>
          <p:nvPr/>
        </p:nvPicPr>
        <p:blipFill>
          <a:blip r:embed="rId8"/>
          <a:stretch>
            <a:fillRect/>
          </a:stretch>
        </p:blipFill>
        <p:spPr>
          <a:xfrm>
            <a:off x="6758900" y="6980453"/>
            <a:ext cx="1843488" cy="2373989"/>
          </a:xfrm>
          <a:prstGeom prst="rect">
            <a:avLst/>
          </a:prstGeom>
        </p:spPr>
      </p:pic>
      <p:pic>
        <p:nvPicPr>
          <p:cNvPr id="57" name="Picture 56">
            <a:extLst>
              <a:ext uri="{FF2B5EF4-FFF2-40B4-BE49-F238E27FC236}">
                <a16:creationId xmlns:a16="http://schemas.microsoft.com/office/drawing/2014/main" id="{BA526EA4-B814-44BF-82C7-326A2337BCED}"/>
              </a:ext>
            </a:extLst>
          </p:cNvPr>
          <p:cNvPicPr>
            <a:picLocks noChangeAspect="1"/>
          </p:cNvPicPr>
          <p:nvPr/>
        </p:nvPicPr>
        <p:blipFill>
          <a:blip r:embed="rId9"/>
          <a:stretch>
            <a:fillRect/>
          </a:stretch>
        </p:blipFill>
        <p:spPr>
          <a:xfrm>
            <a:off x="15162204" y="6975433"/>
            <a:ext cx="1989175" cy="2432754"/>
          </a:xfrm>
          <a:prstGeom prst="rect">
            <a:avLst/>
          </a:prstGeom>
        </p:spPr>
      </p:pic>
      <p:pic>
        <p:nvPicPr>
          <p:cNvPr id="58" name="Picture 57">
            <a:extLst>
              <a:ext uri="{FF2B5EF4-FFF2-40B4-BE49-F238E27FC236}">
                <a16:creationId xmlns:a16="http://schemas.microsoft.com/office/drawing/2014/main" id="{136B5314-7E65-426E-ADE0-76C5ACB11C49}"/>
              </a:ext>
            </a:extLst>
          </p:cNvPr>
          <p:cNvPicPr>
            <a:picLocks noChangeAspect="1"/>
          </p:cNvPicPr>
          <p:nvPr/>
        </p:nvPicPr>
        <p:blipFill>
          <a:blip r:embed="rId10"/>
          <a:stretch>
            <a:fillRect/>
          </a:stretch>
        </p:blipFill>
        <p:spPr>
          <a:xfrm>
            <a:off x="10615134" y="6541584"/>
            <a:ext cx="2781300" cy="3409950"/>
          </a:xfrm>
          <a:prstGeom prst="rect">
            <a:avLst/>
          </a:prstGeom>
        </p:spPr>
      </p:pic>
      <p:pic>
        <p:nvPicPr>
          <p:cNvPr id="43" name="Picture 42">
            <a:extLst>
              <a:ext uri="{FF2B5EF4-FFF2-40B4-BE49-F238E27FC236}">
                <a16:creationId xmlns:a16="http://schemas.microsoft.com/office/drawing/2014/main" id="{FF6F1004-ADEC-455D-A305-870A29C007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62801" y="2133274"/>
            <a:ext cx="1779532" cy="221406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50079"/>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TextBox 3"/>
          <p:cNvSpPr txBox="1"/>
          <p:nvPr/>
        </p:nvSpPr>
        <p:spPr>
          <a:xfrm>
            <a:off x="2567834" y="6137774"/>
            <a:ext cx="7118322" cy="2109738"/>
          </a:xfrm>
          <a:prstGeom prst="rect">
            <a:avLst/>
          </a:prstGeom>
        </p:spPr>
        <p:txBody>
          <a:bodyPr lIns="0" tIns="0" rIns="0" bIns="0" rtlCol="0" anchor="t">
            <a:spAutoFit/>
          </a:bodyPr>
          <a:lstStyle/>
          <a:p>
            <a:pPr marL="0" lvl="0" indent="0" algn="ctr">
              <a:lnSpc>
                <a:spcPts val="7602"/>
              </a:lnSpc>
            </a:pPr>
            <a:r>
              <a:rPr lang="en-US" sz="8174" spc="882" dirty="0">
                <a:solidFill>
                  <a:srgbClr val="231F20"/>
                </a:solidFill>
                <a:latin typeface="Codec Pro ExtraBold"/>
                <a:ea typeface="Codec Pro ExtraBold"/>
                <a:cs typeface="Codec Pro ExtraBold"/>
                <a:sym typeface="Codec Pro ExtraBold"/>
              </a:rPr>
              <a:t>WOODLAND LEARNING</a:t>
            </a:r>
          </a:p>
        </p:txBody>
      </p:sp>
      <p:grpSp>
        <p:nvGrpSpPr>
          <p:cNvPr id="4" name="Group 4"/>
          <p:cNvGrpSpPr/>
          <p:nvPr/>
        </p:nvGrpSpPr>
        <p:grpSpPr>
          <a:xfrm>
            <a:off x="9684427" y="0"/>
            <a:ext cx="8603573" cy="10287000"/>
            <a:chOff x="0" y="0"/>
            <a:chExt cx="8603361" cy="10286746"/>
          </a:xfrm>
        </p:grpSpPr>
        <p:sp>
          <p:nvSpPr>
            <p:cNvPr id="5" name="Freeform 5"/>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3"/>
              <a:stretch>
                <a:fillRect t="-3870" b="-3870"/>
              </a:stretch>
            </a:blipFill>
          </p:spPr>
        </p:sp>
      </p:grpSp>
      <p:grpSp>
        <p:nvGrpSpPr>
          <p:cNvPr id="6" name="Group 6"/>
          <p:cNvGrpSpPr/>
          <p:nvPr/>
        </p:nvGrpSpPr>
        <p:grpSpPr>
          <a:xfrm rot="826432">
            <a:off x="-19323304" y="-3739318"/>
            <a:ext cx="21026341" cy="12831921"/>
            <a:chOff x="0" y="0"/>
            <a:chExt cx="5537802" cy="3379601"/>
          </a:xfrm>
        </p:grpSpPr>
        <p:sp>
          <p:nvSpPr>
            <p:cNvPr id="7" name="Freeform 7"/>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1C5739"/>
            </a:solidFill>
          </p:spPr>
        </p:sp>
        <p:sp>
          <p:nvSpPr>
            <p:cNvPr id="8" name="TextBox 8"/>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rot="773821">
            <a:off x="10036024" y="4365564"/>
            <a:ext cx="313833" cy="8482349"/>
            <a:chOff x="0" y="0"/>
            <a:chExt cx="82656" cy="2234034"/>
          </a:xfrm>
        </p:grpSpPr>
        <p:sp>
          <p:nvSpPr>
            <p:cNvPr id="10" name="Freeform 10"/>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C5739"/>
            </a:solidFill>
          </p:spPr>
        </p:sp>
        <p:sp>
          <p:nvSpPr>
            <p:cNvPr id="11" name="TextBox 11"/>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rot="773821">
            <a:off x="3005495" y="-4911633"/>
            <a:ext cx="313833" cy="8482349"/>
            <a:chOff x="0" y="0"/>
            <a:chExt cx="82656" cy="2234034"/>
          </a:xfrm>
        </p:grpSpPr>
        <p:sp>
          <p:nvSpPr>
            <p:cNvPr id="13" name="Freeform 13"/>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sp>
        <p:sp>
          <p:nvSpPr>
            <p:cNvPr id="14" name="TextBox 14"/>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grpSp>
        <p:nvGrpSpPr>
          <p:cNvPr id="15" name="Group 15"/>
          <p:cNvGrpSpPr>
            <a:grpSpLocks noChangeAspect="1"/>
          </p:cNvGrpSpPr>
          <p:nvPr/>
        </p:nvGrpSpPr>
        <p:grpSpPr>
          <a:xfrm>
            <a:off x="-2847075" y="3079627"/>
            <a:ext cx="5167885" cy="5167885"/>
            <a:chOff x="0" y="0"/>
            <a:chExt cx="6350000" cy="6350000"/>
          </a:xfrm>
        </p:grpSpPr>
        <p:sp>
          <p:nvSpPr>
            <p:cNvPr id="16" name="Freeform 16"/>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11524" r="-11524"/>
              </a:stretch>
            </a:blipFill>
          </p:spPr>
        </p:sp>
        <p:sp>
          <p:nvSpPr>
            <p:cNvPr id="17" name="Freeform 17"/>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97D5A"/>
            </a:solidFill>
          </p:spPr>
        </p:sp>
      </p:grpSp>
      <p:sp>
        <p:nvSpPr>
          <p:cNvPr id="18" name="TextBox 17">
            <a:extLst>
              <a:ext uri="{FF2B5EF4-FFF2-40B4-BE49-F238E27FC236}">
                <a16:creationId xmlns:a16="http://schemas.microsoft.com/office/drawing/2014/main" id="{7C86A538-7B83-4730-AFF0-0D4CCDB643E7}"/>
              </a:ext>
            </a:extLst>
          </p:cNvPr>
          <p:cNvSpPr txBox="1"/>
          <p:nvPr/>
        </p:nvSpPr>
        <p:spPr>
          <a:xfrm>
            <a:off x="2819400" y="647699"/>
            <a:ext cx="8473126" cy="3970318"/>
          </a:xfrm>
          <a:prstGeom prst="rect">
            <a:avLst/>
          </a:prstGeom>
          <a:noFill/>
        </p:spPr>
        <p:txBody>
          <a:bodyPr wrap="square" rtlCol="0">
            <a:spAutoFit/>
          </a:bodyPr>
          <a:lstStyle/>
          <a:p>
            <a:r>
              <a:rPr lang="en-GB" sz="2800" dirty="0"/>
              <a:t>We use our extensive grounds and local environment to bring the children’s learning to life. In addition to every class taking part in woodland learning every other week, each class will spend time learning outside, making their lessons focused, real life and most of all exciting. We have a specialist teacher who teaches the children new skills, such as cooking and knife skills, as well as confidence, independence and physical strength. We also have a pond. Our school is a fun place to be!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452784" y="400976"/>
            <a:ext cx="7376308" cy="9460058"/>
          </a:xfrm>
          <a:custGeom>
            <a:avLst/>
            <a:gdLst/>
            <a:ahLst/>
            <a:cxnLst/>
            <a:rect l="l" t="t" r="r" b="b"/>
            <a:pathLst>
              <a:path w="7376308" h="9460058">
                <a:moveTo>
                  <a:pt x="0" y="0"/>
                </a:moveTo>
                <a:lnTo>
                  <a:pt x="7376308" y="0"/>
                </a:lnTo>
                <a:lnTo>
                  <a:pt x="7376308" y="9460058"/>
                </a:lnTo>
                <a:lnTo>
                  <a:pt x="0" y="9460058"/>
                </a:lnTo>
                <a:lnTo>
                  <a:pt x="0" y="0"/>
                </a:lnTo>
                <a:close/>
              </a:path>
            </a:pathLst>
          </a:custGeom>
          <a:blipFill>
            <a:blip r:embed="rId2"/>
            <a:stretch>
              <a:fillRect l="-52176" r="-40197"/>
            </a:stretch>
          </a:blipFill>
        </p:spPr>
      </p:sp>
      <p:sp>
        <p:nvSpPr>
          <p:cNvPr id="3" name="Freeform 3"/>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8106360" y="3845092"/>
            <a:ext cx="5589466" cy="5589466"/>
          </a:xfrm>
          <a:custGeom>
            <a:avLst/>
            <a:gdLst/>
            <a:ahLst/>
            <a:cxnLst/>
            <a:rect l="l" t="t" r="r" b="b"/>
            <a:pathLst>
              <a:path w="5589466" h="5589466">
                <a:moveTo>
                  <a:pt x="0" y="0"/>
                </a:moveTo>
                <a:lnTo>
                  <a:pt x="5589466" y="0"/>
                </a:lnTo>
                <a:lnTo>
                  <a:pt x="5589466" y="5589466"/>
                </a:lnTo>
                <a:lnTo>
                  <a:pt x="0" y="55894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452784" y="400976"/>
            <a:ext cx="7444348" cy="9460058"/>
          </a:xfrm>
          <a:custGeom>
            <a:avLst/>
            <a:gdLst/>
            <a:ahLst/>
            <a:cxnLst/>
            <a:rect l="l" t="t" r="r" b="b"/>
            <a:pathLst>
              <a:path w="7444348" h="9460058">
                <a:moveTo>
                  <a:pt x="0" y="0"/>
                </a:moveTo>
                <a:lnTo>
                  <a:pt x="7444348" y="0"/>
                </a:lnTo>
                <a:lnTo>
                  <a:pt x="7444348" y="9460058"/>
                </a:lnTo>
                <a:lnTo>
                  <a:pt x="0" y="9460058"/>
                </a:lnTo>
                <a:lnTo>
                  <a:pt x="0" y="0"/>
                </a:lnTo>
                <a:close/>
              </a:path>
            </a:pathLst>
          </a:custGeom>
          <a:blipFill>
            <a:blip r:embed="rId9"/>
            <a:stretch>
              <a:fillRect l="-3806" r="-4891"/>
            </a:stretch>
          </a:blipFill>
        </p:spPr>
      </p:sp>
      <p:sp>
        <p:nvSpPr>
          <p:cNvPr id="7" name="Freeform 7"/>
          <p:cNvSpPr/>
          <p:nvPr/>
        </p:nvSpPr>
        <p:spPr>
          <a:xfrm>
            <a:off x="8463037" y="5131005"/>
            <a:ext cx="4876111" cy="2791528"/>
          </a:xfrm>
          <a:custGeom>
            <a:avLst/>
            <a:gdLst/>
            <a:ahLst/>
            <a:cxnLst/>
            <a:rect l="l" t="t" r="r" b="b"/>
            <a:pathLst>
              <a:path w="4876111" h="2791528">
                <a:moveTo>
                  <a:pt x="0" y="0"/>
                </a:moveTo>
                <a:lnTo>
                  <a:pt x="4876111" y="0"/>
                </a:lnTo>
                <a:lnTo>
                  <a:pt x="4876111" y="2791528"/>
                </a:lnTo>
                <a:lnTo>
                  <a:pt x="0" y="2791528"/>
                </a:lnTo>
                <a:lnTo>
                  <a:pt x="0" y="0"/>
                </a:lnTo>
                <a:close/>
              </a:path>
            </a:pathLst>
          </a:custGeom>
          <a:blipFill>
            <a:blip r:embed="rId10"/>
            <a:stretch>
              <a:fillRect/>
            </a:stretch>
          </a:blipFill>
        </p:spPr>
      </p:sp>
      <p:sp>
        <p:nvSpPr>
          <p:cNvPr id="8" name="TextBox 8"/>
          <p:cNvSpPr txBox="1"/>
          <p:nvPr/>
        </p:nvSpPr>
        <p:spPr>
          <a:xfrm>
            <a:off x="8106360" y="564444"/>
            <a:ext cx="6246725" cy="957087"/>
          </a:xfrm>
          <a:prstGeom prst="rect">
            <a:avLst/>
          </a:prstGeom>
        </p:spPr>
        <p:txBody>
          <a:bodyPr lIns="0" tIns="0" rIns="0" bIns="0" rtlCol="0" anchor="t">
            <a:spAutoFit/>
          </a:bodyPr>
          <a:lstStyle/>
          <a:p>
            <a:pPr algn="l">
              <a:lnSpc>
                <a:spcPts val="6405"/>
              </a:lnSpc>
            </a:pPr>
            <a:r>
              <a:rPr lang="en-US" sz="6470" spc="226">
                <a:solidFill>
                  <a:srgbClr val="040506"/>
                </a:solidFill>
                <a:latin typeface="Codec Pro ExtraBold"/>
                <a:ea typeface="Codec Pro ExtraBold"/>
                <a:cs typeface="Codec Pro ExtraBold"/>
                <a:sym typeface="Codec Pro ExtraBold"/>
              </a:rPr>
              <a:t>Sports</a:t>
            </a:r>
          </a:p>
        </p:txBody>
      </p:sp>
      <p:sp>
        <p:nvSpPr>
          <p:cNvPr id="9" name="TextBox 9"/>
          <p:cNvSpPr txBox="1"/>
          <p:nvPr/>
        </p:nvSpPr>
        <p:spPr>
          <a:xfrm>
            <a:off x="8106360" y="1492956"/>
            <a:ext cx="9114840" cy="2201372"/>
          </a:xfrm>
          <a:prstGeom prst="rect">
            <a:avLst/>
          </a:prstGeom>
        </p:spPr>
        <p:txBody>
          <a:bodyPr wrap="square" lIns="0" tIns="0" rIns="0" bIns="0" rtlCol="0" anchor="t">
            <a:spAutoFit/>
          </a:bodyPr>
          <a:lstStyle/>
          <a:p>
            <a:pPr>
              <a:lnSpc>
                <a:spcPts val="2945"/>
              </a:lnSpc>
            </a:pPr>
            <a:r>
              <a:rPr lang="en-US" sz="2134" spc="209" dirty="0">
                <a:solidFill>
                  <a:srgbClr val="231F20"/>
                </a:solidFill>
                <a:latin typeface="Open Sauce"/>
                <a:ea typeface="Open Sauce"/>
                <a:cs typeface="Open Sauce"/>
                <a:sym typeface="Open Sauce"/>
              </a:rPr>
              <a:t>We love sport and are proud to have achieved the Platinum Sports Award for another year. The children get to try a wide range of sports, including attending events such as the Weald inclusive sports event. We have a sports specialist teacher who teaches across the school every Wednesday.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38445" y="2129192"/>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8435419" y="3691729"/>
            <a:ext cx="9322085" cy="5982617"/>
          </a:xfrm>
          <a:custGeom>
            <a:avLst/>
            <a:gdLst/>
            <a:ahLst/>
            <a:cxnLst/>
            <a:rect l="l" t="t" r="r" b="b"/>
            <a:pathLst>
              <a:path w="9322085" h="5982617">
                <a:moveTo>
                  <a:pt x="0" y="0"/>
                </a:moveTo>
                <a:lnTo>
                  <a:pt x="9322085" y="0"/>
                </a:lnTo>
                <a:lnTo>
                  <a:pt x="9322085" y="5982618"/>
                </a:lnTo>
                <a:lnTo>
                  <a:pt x="0" y="5982618"/>
                </a:lnTo>
                <a:lnTo>
                  <a:pt x="0" y="0"/>
                </a:lnTo>
                <a:close/>
              </a:path>
            </a:pathLst>
          </a:custGeom>
          <a:blipFill>
            <a:blip r:embed="rId3"/>
            <a:stretch>
              <a:fillRect l="-85631" t="-34905" b="-57927"/>
            </a:stretch>
          </a:blipFill>
        </p:spPr>
      </p:sp>
      <p:grpSp>
        <p:nvGrpSpPr>
          <p:cNvPr id="4" name="Group 4"/>
          <p:cNvGrpSpPr/>
          <p:nvPr/>
        </p:nvGrpSpPr>
        <p:grpSpPr>
          <a:xfrm>
            <a:off x="9105555" y="3510346"/>
            <a:ext cx="380297" cy="362766"/>
            <a:chOff x="0" y="0"/>
            <a:chExt cx="587326" cy="560252"/>
          </a:xfrm>
        </p:grpSpPr>
        <p:sp>
          <p:nvSpPr>
            <p:cNvPr id="5" name="Freeform 5"/>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id="6" name="Group 6"/>
          <p:cNvGrpSpPr/>
          <p:nvPr/>
        </p:nvGrpSpPr>
        <p:grpSpPr>
          <a:xfrm>
            <a:off x="8435419" y="1355253"/>
            <a:ext cx="1720101" cy="2064402"/>
            <a:chOff x="0" y="0"/>
            <a:chExt cx="2656504" cy="3188238"/>
          </a:xfrm>
        </p:grpSpPr>
        <p:sp>
          <p:nvSpPr>
            <p:cNvPr id="7" name="Freeform 7"/>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grpSp>
        <p:nvGrpSpPr>
          <p:cNvPr id="8" name="Group 8"/>
          <p:cNvGrpSpPr/>
          <p:nvPr/>
        </p:nvGrpSpPr>
        <p:grpSpPr>
          <a:xfrm>
            <a:off x="11474751" y="3510346"/>
            <a:ext cx="380297" cy="362766"/>
            <a:chOff x="0" y="0"/>
            <a:chExt cx="587326" cy="560252"/>
          </a:xfrm>
        </p:grpSpPr>
        <p:sp>
          <p:nvSpPr>
            <p:cNvPr id="9" name="Freeform 9"/>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id="10" name="Group 10"/>
          <p:cNvGrpSpPr/>
          <p:nvPr/>
        </p:nvGrpSpPr>
        <p:grpSpPr>
          <a:xfrm>
            <a:off x="10804615" y="1355253"/>
            <a:ext cx="1720101" cy="2064402"/>
            <a:chOff x="0" y="0"/>
            <a:chExt cx="2656504" cy="3188238"/>
          </a:xfrm>
        </p:grpSpPr>
        <p:sp>
          <p:nvSpPr>
            <p:cNvPr id="11" name="Freeform 11"/>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grpSp>
        <p:nvGrpSpPr>
          <p:cNvPr id="12" name="Group 12"/>
          <p:cNvGrpSpPr/>
          <p:nvPr/>
        </p:nvGrpSpPr>
        <p:grpSpPr>
          <a:xfrm>
            <a:off x="13842043" y="3510346"/>
            <a:ext cx="380297" cy="362766"/>
            <a:chOff x="0" y="0"/>
            <a:chExt cx="587326" cy="560252"/>
          </a:xfrm>
        </p:grpSpPr>
        <p:sp>
          <p:nvSpPr>
            <p:cNvPr id="13" name="Freeform 13"/>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id="14" name="Group 14"/>
          <p:cNvGrpSpPr/>
          <p:nvPr/>
        </p:nvGrpSpPr>
        <p:grpSpPr>
          <a:xfrm>
            <a:off x="13171907" y="1355253"/>
            <a:ext cx="1720101" cy="2064402"/>
            <a:chOff x="0" y="0"/>
            <a:chExt cx="2656504" cy="3188238"/>
          </a:xfrm>
        </p:grpSpPr>
        <p:sp>
          <p:nvSpPr>
            <p:cNvPr id="15" name="Freeform 15"/>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grpSp>
        <p:nvGrpSpPr>
          <p:cNvPr id="16" name="Group 16"/>
          <p:cNvGrpSpPr/>
          <p:nvPr/>
        </p:nvGrpSpPr>
        <p:grpSpPr>
          <a:xfrm>
            <a:off x="16209335" y="3510346"/>
            <a:ext cx="380297" cy="362766"/>
            <a:chOff x="0" y="0"/>
            <a:chExt cx="587326" cy="560252"/>
          </a:xfrm>
        </p:grpSpPr>
        <p:sp>
          <p:nvSpPr>
            <p:cNvPr id="17" name="Freeform 17"/>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id="18" name="Group 18"/>
          <p:cNvGrpSpPr/>
          <p:nvPr/>
        </p:nvGrpSpPr>
        <p:grpSpPr>
          <a:xfrm>
            <a:off x="15539199" y="1355253"/>
            <a:ext cx="1720101" cy="2064402"/>
            <a:chOff x="0" y="0"/>
            <a:chExt cx="2656504" cy="3188238"/>
          </a:xfrm>
        </p:grpSpPr>
        <p:sp>
          <p:nvSpPr>
            <p:cNvPr id="19" name="Freeform 19"/>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sp>
        <p:nvSpPr>
          <p:cNvPr id="20" name="TextBox 20"/>
          <p:cNvSpPr txBox="1"/>
          <p:nvPr/>
        </p:nvSpPr>
        <p:spPr>
          <a:xfrm>
            <a:off x="530496" y="1596132"/>
            <a:ext cx="7471011" cy="2099293"/>
          </a:xfrm>
          <a:prstGeom prst="rect">
            <a:avLst/>
          </a:prstGeom>
        </p:spPr>
        <p:txBody>
          <a:bodyPr wrap="square" lIns="0" tIns="0" rIns="0" bIns="0" rtlCol="0" anchor="t">
            <a:spAutoFit/>
          </a:bodyPr>
          <a:lstStyle/>
          <a:p>
            <a:pPr marL="0" lvl="0" indent="0" algn="ctr">
              <a:spcBef>
                <a:spcPct val="0"/>
              </a:spcBef>
            </a:pPr>
            <a:r>
              <a:rPr lang="en-US" sz="5921" spc="207" dirty="0">
                <a:solidFill>
                  <a:srgbClr val="040506"/>
                </a:solidFill>
                <a:latin typeface="Codec Pro ExtraBold"/>
                <a:ea typeface="Codec Pro ExtraBold"/>
                <a:cs typeface="Codec Pro ExtraBold"/>
                <a:sym typeface="Codec Pro ExtraBold"/>
              </a:rPr>
              <a:t>Well-being Team</a:t>
            </a:r>
          </a:p>
          <a:p>
            <a:pPr marL="0" lvl="0" indent="0" algn="ctr">
              <a:spcBef>
                <a:spcPct val="0"/>
              </a:spcBef>
            </a:pPr>
            <a:r>
              <a:rPr lang="en-US" sz="5921" spc="207" dirty="0">
                <a:solidFill>
                  <a:srgbClr val="040506"/>
                </a:solidFill>
                <a:latin typeface="Codec Pro ExtraBold"/>
                <a:ea typeface="Codec Pro ExtraBold"/>
                <a:cs typeface="Codec Pro ExtraBold"/>
                <a:sym typeface="Codec Pro ExtraBold"/>
              </a:rPr>
              <a:t> </a:t>
            </a:r>
            <a:r>
              <a:rPr lang="en-US" spc="207" dirty="0">
                <a:solidFill>
                  <a:srgbClr val="040506"/>
                </a:solidFill>
                <a:latin typeface="Codec Pro ExtraBold"/>
                <a:ea typeface="Codec Pro ExtraBold"/>
                <a:cs typeface="Codec Pro ExtraBold"/>
                <a:sym typeface="Codec Pro ExtraBold"/>
              </a:rPr>
              <a:t>We have a large team of staff and children who actively promote and support well being at </a:t>
            </a:r>
            <a:r>
              <a:rPr lang="en-US" spc="207" dirty="0" err="1">
                <a:solidFill>
                  <a:srgbClr val="040506"/>
                </a:solidFill>
                <a:latin typeface="Codec Pro ExtraBold"/>
                <a:ea typeface="Codec Pro ExtraBold"/>
                <a:cs typeface="Codec Pro ExtraBold"/>
                <a:sym typeface="Codec Pro ExtraBold"/>
              </a:rPr>
              <a:t>Loxwood</a:t>
            </a:r>
            <a:r>
              <a:rPr lang="en-US" spc="207" dirty="0">
                <a:solidFill>
                  <a:srgbClr val="040506"/>
                </a:solidFill>
                <a:latin typeface="Codec Pro ExtraBold"/>
                <a:ea typeface="Codec Pro ExtraBold"/>
                <a:cs typeface="Codec Pro ExtraBold"/>
                <a:sym typeface="Codec Pro ExtraBold"/>
              </a:rPr>
              <a:t>.</a:t>
            </a:r>
          </a:p>
        </p:txBody>
      </p:sp>
      <p:sp>
        <p:nvSpPr>
          <p:cNvPr id="21" name="Freeform 21"/>
          <p:cNvSpPr/>
          <p:nvPr/>
        </p:nvSpPr>
        <p:spPr>
          <a:xfrm rot="-10800000">
            <a:off x="-566040" y="-437649"/>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8438250" y="3718716"/>
            <a:ext cx="9319253" cy="5933029"/>
          </a:xfrm>
          <a:custGeom>
            <a:avLst/>
            <a:gdLst/>
            <a:ahLst/>
            <a:cxnLst/>
            <a:rect l="l" t="t" r="r" b="b"/>
            <a:pathLst>
              <a:path w="9319253" h="5933029">
                <a:moveTo>
                  <a:pt x="0" y="0"/>
                </a:moveTo>
                <a:lnTo>
                  <a:pt x="9319254" y="0"/>
                </a:lnTo>
                <a:lnTo>
                  <a:pt x="9319254" y="5933029"/>
                </a:lnTo>
                <a:lnTo>
                  <a:pt x="0" y="5933029"/>
                </a:lnTo>
                <a:lnTo>
                  <a:pt x="0" y="0"/>
                </a:lnTo>
                <a:close/>
              </a:path>
            </a:pathLst>
          </a:custGeom>
          <a:blipFill>
            <a:blip r:embed="rId6"/>
            <a:stretch>
              <a:fillRect t="-15619" b="-15619"/>
            </a:stretch>
          </a:blipFill>
        </p:spPr>
      </p:sp>
      <p:sp>
        <p:nvSpPr>
          <p:cNvPr id="23" name="Freeform 23"/>
          <p:cNvSpPr/>
          <p:nvPr/>
        </p:nvSpPr>
        <p:spPr>
          <a:xfrm>
            <a:off x="8648645" y="1463639"/>
            <a:ext cx="1293649" cy="1417487"/>
          </a:xfrm>
          <a:custGeom>
            <a:avLst/>
            <a:gdLst/>
            <a:ahLst/>
            <a:cxnLst/>
            <a:rect l="l" t="t" r="r" b="b"/>
            <a:pathLst>
              <a:path w="1293649" h="1293649">
                <a:moveTo>
                  <a:pt x="0" y="0"/>
                </a:moveTo>
                <a:lnTo>
                  <a:pt x="1293649" y="0"/>
                </a:lnTo>
                <a:lnTo>
                  <a:pt x="1293649" y="1293649"/>
                </a:lnTo>
                <a:lnTo>
                  <a:pt x="0" y="1293649"/>
                </a:lnTo>
                <a:lnTo>
                  <a:pt x="0" y="0"/>
                </a:lnTo>
                <a:close/>
              </a:path>
            </a:pathLst>
          </a:custGeom>
          <a:blipFill>
            <a:blip r:embed="rId7"/>
            <a:stretch>
              <a:fillRect/>
            </a:stretch>
          </a:blipFill>
        </p:spPr>
      </p:sp>
      <p:sp>
        <p:nvSpPr>
          <p:cNvPr id="24" name="Freeform 24"/>
          <p:cNvSpPr/>
          <p:nvPr/>
        </p:nvSpPr>
        <p:spPr>
          <a:xfrm>
            <a:off x="13411200" y="1463640"/>
            <a:ext cx="1366120" cy="1476446"/>
          </a:xfrm>
          <a:custGeom>
            <a:avLst/>
            <a:gdLst/>
            <a:ahLst/>
            <a:cxnLst/>
            <a:rect l="l" t="t" r="r" b="b"/>
            <a:pathLst>
              <a:path w="1350524" h="1350524">
                <a:moveTo>
                  <a:pt x="0" y="0"/>
                </a:moveTo>
                <a:lnTo>
                  <a:pt x="1350524" y="0"/>
                </a:lnTo>
                <a:lnTo>
                  <a:pt x="1350524" y="1350524"/>
                </a:lnTo>
                <a:lnTo>
                  <a:pt x="0" y="1350524"/>
                </a:lnTo>
                <a:lnTo>
                  <a:pt x="0" y="0"/>
                </a:lnTo>
                <a:close/>
              </a:path>
            </a:pathLst>
          </a:custGeom>
          <a:blipFill>
            <a:blip r:embed="rId8"/>
            <a:stretch>
              <a:fillRect/>
            </a:stretch>
          </a:blipFill>
        </p:spPr>
      </p:sp>
      <p:sp>
        <p:nvSpPr>
          <p:cNvPr id="25" name="Freeform 25"/>
          <p:cNvSpPr/>
          <p:nvPr/>
        </p:nvSpPr>
        <p:spPr>
          <a:xfrm>
            <a:off x="15709926" y="1437548"/>
            <a:ext cx="1378699" cy="1502537"/>
          </a:xfrm>
          <a:custGeom>
            <a:avLst/>
            <a:gdLst/>
            <a:ahLst/>
            <a:cxnLst/>
            <a:rect l="l" t="t" r="r" b="b"/>
            <a:pathLst>
              <a:path w="1378699" h="1378699">
                <a:moveTo>
                  <a:pt x="0" y="0"/>
                </a:moveTo>
                <a:lnTo>
                  <a:pt x="1378699" y="0"/>
                </a:lnTo>
                <a:lnTo>
                  <a:pt x="1378699" y="1378699"/>
                </a:lnTo>
                <a:lnTo>
                  <a:pt x="0" y="1378699"/>
                </a:lnTo>
                <a:lnTo>
                  <a:pt x="0" y="0"/>
                </a:lnTo>
                <a:close/>
              </a:path>
            </a:pathLst>
          </a:custGeom>
          <a:blipFill>
            <a:blip r:embed="rId9"/>
            <a:stretch>
              <a:fillRect/>
            </a:stretch>
          </a:blipFill>
        </p:spPr>
      </p:sp>
      <p:sp>
        <p:nvSpPr>
          <p:cNvPr id="27" name="TextBox 27"/>
          <p:cNvSpPr txBox="1"/>
          <p:nvPr/>
        </p:nvSpPr>
        <p:spPr>
          <a:xfrm>
            <a:off x="834789" y="4330316"/>
            <a:ext cx="7471011" cy="1196866"/>
          </a:xfrm>
          <a:prstGeom prst="rect">
            <a:avLst/>
          </a:prstGeom>
        </p:spPr>
        <p:txBody>
          <a:bodyPr wrap="square" lIns="0" tIns="0" rIns="0" bIns="0" rtlCol="0" anchor="t">
            <a:spAutoFit/>
          </a:bodyPr>
          <a:lstStyle/>
          <a:p>
            <a:pPr marL="0" lvl="0" indent="0" algn="l">
              <a:lnSpc>
                <a:spcPts val="3199"/>
              </a:lnSpc>
              <a:spcBef>
                <a:spcPct val="0"/>
              </a:spcBef>
            </a:pPr>
            <a:r>
              <a:rPr lang="en-US" sz="2318" b="1" spc="227" dirty="0" err="1">
                <a:solidFill>
                  <a:srgbClr val="397D5A"/>
                </a:solidFill>
                <a:latin typeface="Open Sauce Bold"/>
                <a:ea typeface="Open Sauce Bold"/>
                <a:cs typeface="Open Sauce Bold"/>
                <a:sym typeface="Open Sauce Bold"/>
              </a:rPr>
              <a:t>Mrs</a:t>
            </a:r>
            <a:r>
              <a:rPr lang="en-US" sz="2318" b="1" spc="227" dirty="0">
                <a:solidFill>
                  <a:srgbClr val="397D5A"/>
                </a:solidFill>
                <a:latin typeface="Open Sauce Bold"/>
                <a:ea typeface="Open Sauce Bold"/>
                <a:cs typeface="Open Sauce Bold"/>
                <a:sym typeface="Open Sauce Bold"/>
              </a:rPr>
              <a:t> Swann - </a:t>
            </a:r>
            <a:r>
              <a:rPr lang="en-US" sz="2318" spc="227" dirty="0">
                <a:solidFill>
                  <a:srgbClr val="397D5A"/>
                </a:solidFill>
                <a:latin typeface="Open Sauce Bold"/>
                <a:ea typeface="Open Sauce Bold"/>
                <a:cs typeface="Open Sauce Bold"/>
                <a:sym typeface="Open Sauce Bold"/>
              </a:rPr>
              <a:t>Learning Mentor, Wellbeing Ambassadors Lead and Mental Health Lead</a:t>
            </a:r>
          </a:p>
        </p:txBody>
      </p:sp>
      <p:sp>
        <p:nvSpPr>
          <p:cNvPr id="28" name="TextBox 28"/>
          <p:cNvSpPr txBox="1"/>
          <p:nvPr/>
        </p:nvSpPr>
        <p:spPr>
          <a:xfrm>
            <a:off x="834788" y="5750321"/>
            <a:ext cx="7108579" cy="786497"/>
          </a:xfrm>
          <a:prstGeom prst="rect">
            <a:avLst/>
          </a:prstGeom>
        </p:spPr>
        <p:txBody>
          <a:bodyPr wrap="square" lIns="0" tIns="0" rIns="0" bIns="0" rtlCol="0" anchor="t">
            <a:spAutoFit/>
          </a:bodyPr>
          <a:lstStyle/>
          <a:p>
            <a:pPr marL="0" lvl="0" indent="0" algn="l">
              <a:lnSpc>
                <a:spcPts val="3199"/>
              </a:lnSpc>
              <a:spcBef>
                <a:spcPct val="0"/>
              </a:spcBef>
            </a:pPr>
            <a:r>
              <a:rPr lang="en-US" sz="2318" b="1" spc="227" dirty="0" err="1">
                <a:solidFill>
                  <a:srgbClr val="397D5A"/>
                </a:solidFill>
                <a:latin typeface="Open Sauce Bold"/>
                <a:ea typeface="Open Sauce Bold"/>
                <a:cs typeface="Open Sauce Bold"/>
                <a:sym typeface="Open Sauce Bold"/>
              </a:rPr>
              <a:t>Mrs</a:t>
            </a:r>
            <a:r>
              <a:rPr lang="en-US" sz="2318" b="1" spc="227" dirty="0">
                <a:solidFill>
                  <a:srgbClr val="397D5A"/>
                </a:solidFill>
                <a:latin typeface="Open Sauce Bold"/>
                <a:ea typeface="Open Sauce Bold"/>
                <a:cs typeface="Open Sauce Bold"/>
                <a:sym typeface="Open Sauce Bold"/>
              </a:rPr>
              <a:t> Green – Emotional Literacy Support Assistant (ELSA)</a:t>
            </a:r>
          </a:p>
        </p:txBody>
      </p:sp>
      <p:sp>
        <p:nvSpPr>
          <p:cNvPr id="29" name="TextBox 29"/>
          <p:cNvSpPr txBox="1"/>
          <p:nvPr/>
        </p:nvSpPr>
        <p:spPr>
          <a:xfrm>
            <a:off x="834788" y="6793334"/>
            <a:ext cx="7108579" cy="786497"/>
          </a:xfrm>
          <a:prstGeom prst="rect">
            <a:avLst/>
          </a:prstGeom>
        </p:spPr>
        <p:txBody>
          <a:bodyPr wrap="square" lIns="0" tIns="0" rIns="0" bIns="0" rtlCol="0" anchor="t">
            <a:spAutoFit/>
          </a:bodyPr>
          <a:lstStyle/>
          <a:p>
            <a:pPr marL="0" lvl="0" indent="0" algn="l">
              <a:lnSpc>
                <a:spcPts val="3199"/>
              </a:lnSpc>
              <a:spcBef>
                <a:spcPct val="0"/>
              </a:spcBef>
            </a:pPr>
            <a:r>
              <a:rPr lang="en-US" sz="2318" b="1" spc="227" dirty="0" err="1">
                <a:solidFill>
                  <a:srgbClr val="397D5A"/>
                </a:solidFill>
                <a:latin typeface="Open Sauce Bold"/>
                <a:ea typeface="Open Sauce Bold"/>
                <a:cs typeface="Open Sauce Bold"/>
                <a:sym typeface="Open Sauce Bold"/>
              </a:rPr>
              <a:t>Mrs</a:t>
            </a:r>
            <a:r>
              <a:rPr lang="en-US" sz="2318" b="1" spc="227" dirty="0">
                <a:solidFill>
                  <a:srgbClr val="397D5A"/>
                </a:solidFill>
                <a:latin typeface="Open Sauce Bold"/>
                <a:ea typeface="Open Sauce Bold"/>
                <a:cs typeface="Open Sauce Bold"/>
                <a:sym typeface="Open Sauce Bold"/>
              </a:rPr>
              <a:t> Mellors - Mental Health Lead and Mental Health First Aider </a:t>
            </a:r>
          </a:p>
        </p:txBody>
      </p:sp>
      <p:sp>
        <p:nvSpPr>
          <p:cNvPr id="30" name="TextBox 30"/>
          <p:cNvSpPr txBox="1"/>
          <p:nvPr/>
        </p:nvSpPr>
        <p:spPr>
          <a:xfrm>
            <a:off x="834788" y="7688677"/>
            <a:ext cx="7108579" cy="786497"/>
          </a:xfrm>
          <a:prstGeom prst="rect">
            <a:avLst/>
          </a:prstGeom>
        </p:spPr>
        <p:txBody>
          <a:bodyPr wrap="square" lIns="0" tIns="0" rIns="0" bIns="0" rtlCol="0" anchor="t">
            <a:spAutoFit/>
          </a:bodyPr>
          <a:lstStyle/>
          <a:p>
            <a:pPr marL="0" lvl="0" indent="0" algn="l">
              <a:lnSpc>
                <a:spcPts val="3199"/>
              </a:lnSpc>
              <a:spcBef>
                <a:spcPct val="0"/>
              </a:spcBef>
            </a:pPr>
            <a:r>
              <a:rPr lang="en-US" sz="2318" b="1" spc="227" dirty="0">
                <a:solidFill>
                  <a:srgbClr val="397D5A"/>
                </a:solidFill>
                <a:latin typeface="Open Sauce Bold"/>
                <a:ea typeface="Open Sauce Bold"/>
                <a:cs typeface="Open Sauce Bold"/>
                <a:sym typeface="Open Sauce Bold"/>
              </a:rPr>
              <a:t>Miss Price – Special Educational Needs Coordinator </a:t>
            </a:r>
          </a:p>
        </p:txBody>
      </p:sp>
      <p:pic>
        <p:nvPicPr>
          <p:cNvPr id="31" name="Picture 30">
            <a:extLst>
              <a:ext uri="{FF2B5EF4-FFF2-40B4-BE49-F238E27FC236}">
                <a16:creationId xmlns:a16="http://schemas.microsoft.com/office/drawing/2014/main" id="{047D3530-4881-4A9A-B470-89DDD3B77B0D}"/>
              </a:ext>
            </a:extLst>
          </p:cNvPr>
          <p:cNvPicPr>
            <a:picLocks noChangeAspect="1"/>
          </p:cNvPicPr>
          <p:nvPr/>
        </p:nvPicPr>
        <p:blipFill>
          <a:blip r:embed="rId10"/>
          <a:stretch>
            <a:fillRect/>
          </a:stretch>
        </p:blipFill>
        <p:spPr>
          <a:xfrm>
            <a:off x="11020953" y="1435552"/>
            <a:ext cx="1409700" cy="1550670"/>
          </a:xfrm>
          <a:prstGeom prst="rect">
            <a:avLst/>
          </a:prstGeom>
        </p:spPr>
      </p:pic>
      <p:sp>
        <p:nvSpPr>
          <p:cNvPr id="32" name="TextBox 31">
            <a:extLst>
              <a:ext uri="{FF2B5EF4-FFF2-40B4-BE49-F238E27FC236}">
                <a16:creationId xmlns:a16="http://schemas.microsoft.com/office/drawing/2014/main" id="{5F4DCC4F-6518-492E-AB8F-21F7AD0816BA}"/>
              </a:ext>
            </a:extLst>
          </p:cNvPr>
          <p:cNvSpPr txBox="1"/>
          <p:nvPr/>
        </p:nvSpPr>
        <p:spPr>
          <a:xfrm>
            <a:off x="834788" y="8690868"/>
            <a:ext cx="6861412" cy="878830"/>
          </a:xfrm>
          <a:prstGeom prst="rect">
            <a:avLst/>
          </a:prstGeom>
          <a:noFill/>
        </p:spPr>
        <p:txBody>
          <a:bodyPr wrap="square" rtlCol="0">
            <a:spAutoFit/>
          </a:bodyPr>
          <a:lstStyle/>
          <a:p>
            <a:pPr lvl="0">
              <a:lnSpc>
                <a:spcPts val="3199"/>
              </a:lnSpc>
              <a:spcBef>
                <a:spcPct val="0"/>
              </a:spcBef>
            </a:pPr>
            <a:r>
              <a:rPr lang="en-US" sz="2318" b="1" spc="227" dirty="0">
                <a:solidFill>
                  <a:srgbClr val="397D5A"/>
                </a:solidFill>
                <a:latin typeface="Open Sauce Bold"/>
                <a:ea typeface="Open Sauce Bold"/>
                <a:cs typeface="Open Sauce Bold"/>
                <a:sym typeface="Open Sauce Bold"/>
              </a:rPr>
              <a:t>Wellbeing Ambassadors Team of children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1156" y="190500"/>
            <a:ext cx="18288000" cy="1037261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TextBox 3"/>
          <p:cNvSpPr txBox="1"/>
          <p:nvPr/>
        </p:nvSpPr>
        <p:spPr>
          <a:xfrm>
            <a:off x="3200400" y="296282"/>
            <a:ext cx="13792200" cy="2198615"/>
          </a:xfrm>
          <a:prstGeom prst="rect">
            <a:avLst/>
          </a:prstGeom>
        </p:spPr>
        <p:txBody>
          <a:bodyPr wrap="square" lIns="0" tIns="0" rIns="0" bIns="0" rtlCol="0" anchor="t">
            <a:spAutoFit/>
          </a:bodyPr>
          <a:lstStyle/>
          <a:p>
            <a:pPr marL="0" lvl="0" indent="0" algn="ctr">
              <a:lnSpc>
                <a:spcPts val="2859"/>
              </a:lnSpc>
            </a:pPr>
            <a:r>
              <a:rPr lang="en-US" sz="3074" spc="332" dirty="0">
                <a:solidFill>
                  <a:srgbClr val="231F20"/>
                </a:solidFill>
                <a:latin typeface="Codec Pro ExtraBold"/>
                <a:ea typeface="Codec Pro ExtraBold"/>
                <a:cs typeface="Codec Pro ExtraBold"/>
                <a:sym typeface="Codec Pro ExtraBold"/>
              </a:rPr>
              <a:t>ANTI-BULLYING AMBASSADORS</a:t>
            </a:r>
          </a:p>
          <a:p>
            <a:pPr marL="0" lvl="0" indent="0" algn="ctr">
              <a:lnSpc>
                <a:spcPts val="2859"/>
              </a:lnSpc>
            </a:pPr>
            <a:endParaRPr lang="en-US" sz="3074" spc="332" dirty="0">
              <a:solidFill>
                <a:srgbClr val="231F20"/>
              </a:solidFill>
              <a:latin typeface="Codec Pro ExtraBold"/>
              <a:ea typeface="Codec Pro ExtraBold"/>
              <a:cs typeface="Codec Pro ExtraBold"/>
              <a:sym typeface="Codec Pro ExtraBold"/>
            </a:endParaRPr>
          </a:p>
          <a:p>
            <a:pPr marL="0" lvl="0" indent="0">
              <a:lnSpc>
                <a:spcPts val="2859"/>
              </a:lnSpc>
            </a:pPr>
            <a:r>
              <a:rPr lang="en-US" spc="332" dirty="0" err="1">
                <a:solidFill>
                  <a:srgbClr val="231F20"/>
                </a:solidFill>
                <a:latin typeface="Codec Pro ExtraBold"/>
                <a:ea typeface="Codec Pro ExtraBold"/>
                <a:cs typeface="Codec Pro ExtraBold"/>
                <a:sym typeface="Codec Pro ExtraBold"/>
              </a:rPr>
              <a:t>Mrs</a:t>
            </a:r>
            <a:r>
              <a:rPr lang="en-US" spc="332" dirty="0">
                <a:solidFill>
                  <a:srgbClr val="231F20"/>
                </a:solidFill>
                <a:latin typeface="Codec Pro ExtraBold"/>
                <a:ea typeface="Codec Pro ExtraBold"/>
                <a:cs typeface="Codec Pro ExtraBold"/>
                <a:sym typeface="Codec Pro ExtraBold"/>
              </a:rPr>
              <a:t> Swann leads the anti-bullying ambassadors team, they are trained by the Diana Award and actively work towards key badges throughout the year. They help to support key weeks such as anti-bullying week and on the playground. They help to write and review our antibullying policy. They help to promote our values.</a:t>
            </a:r>
          </a:p>
        </p:txBody>
      </p:sp>
      <p:grpSp>
        <p:nvGrpSpPr>
          <p:cNvPr id="4" name="Group 4"/>
          <p:cNvGrpSpPr/>
          <p:nvPr/>
        </p:nvGrpSpPr>
        <p:grpSpPr>
          <a:xfrm>
            <a:off x="3390420" y="2625332"/>
            <a:ext cx="14916808" cy="8697985"/>
            <a:chOff x="0" y="0"/>
            <a:chExt cx="14916440" cy="10286746"/>
          </a:xfrm>
        </p:grpSpPr>
        <p:sp>
          <p:nvSpPr>
            <p:cNvPr id="5" name="Freeform 5"/>
            <p:cNvSpPr/>
            <p:nvPr/>
          </p:nvSpPr>
          <p:spPr>
            <a:xfrm>
              <a:off x="-2794" y="-127"/>
              <a:ext cx="14919234" cy="10286873"/>
            </a:xfrm>
            <a:custGeom>
              <a:avLst/>
              <a:gdLst/>
              <a:ahLst/>
              <a:cxnLst/>
              <a:rect l="l" t="t" r="r" b="b"/>
              <a:pathLst>
                <a:path w="14919234" h="10286873">
                  <a:moveTo>
                    <a:pt x="14919234" y="10251440"/>
                  </a:moveTo>
                  <a:cubicBezTo>
                    <a:pt x="14919234" y="10284587"/>
                    <a:pt x="14900737" y="10286873"/>
                    <a:pt x="14852515" y="10286873"/>
                  </a:cubicBezTo>
                  <a:cubicBezTo>
                    <a:pt x="9903268" y="10286238"/>
                    <a:pt x="4954243" y="10286238"/>
                    <a:pt x="4996" y="10286238"/>
                  </a:cubicBezTo>
                  <a:cubicBezTo>
                    <a:pt x="0" y="10272395"/>
                    <a:pt x="8959" y="10259822"/>
                    <a:pt x="14024" y="10246995"/>
                  </a:cubicBezTo>
                  <a:cubicBezTo>
                    <a:pt x="231573" y="9685401"/>
                    <a:pt x="449343" y="9123934"/>
                    <a:pt x="667553" y="8562467"/>
                  </a:cubicBezTo>
                  <a:cubicBezTo>
                    <a:pt x="978683" y="7761986"/>
                    <a:pt x="1290475" y="6961632"/>
                    <a:pt x="1601385" y="6161151"/>
                  </a:cubicBezTo>
                  <a:cubicBezTo>
                    <a:pt x="1985399" y="5172583"/>
                    <a:pt x="2368533" y="4184015"/>
                    <a:pt x="2752327" y="3195574"/>
                  </a:cubicBezTo>
                  <a:cubicBezTo>
                    <a:pt x="3142286" y="2191385"/>
                    <a:pt x="3532465" y="1187323"/>
                    <a:pt x="3923526" y="183261"/>
                  </a:cubicBezTo>
                  <a:cubicBezTo>
                    <a:pt x="3947306" y="122174"/>
                    <a:pt x="3962500" y="59690"/>
                    <a:pt x="4001033" y="635"/>
                  </a:cubicBezTo>
                  <a:cubicBezTo>
                    <a:pt x="7618341" y="635"/>
                    <a:pt x="11235649" y="635"/>
                    <a:pt x="14852956" y="0"/>
                  </a:cubicBezTo>
                  <a:cubicBezTo>
                    <a:pt x="14902060" y="0"/>
                    <a:pt x="14918792" y="3429"/>
                    <a:pt x="14918792" y="35814"/>
                  </a:cubicBezTo>
                  <a:cubicBezTo>
                    <a:pt x="14917471" y="3441065"/>
                    <a:pt x="14917471" y="6846316"/>
                    <a:pt x="14919234" y="10251440"/>
                  </a:cubicBezTo>
                  <a:close/>
                </a:path>
              </a:pathLst>
            </a:custGeom>
            <a:blipFill>
              <a:blip r:embed="rId3"/>
              <a:stretch>
                <a:fillRect l="-5" t="-4323" b="-4323"/>
              </a:stretch>
            </a:blipFill>
          </p:spPr>
        </p:sp>
      </p:grpSp>
      <p:grpSp>
        <p:nvGrpSpPr>
          <p:cNvPr id="6" name="Group 6"/>
          <p:cNvGrpSpPr/>
          <p:nvPr/>
        </p:nvGrpSpPr>
        <p:grpSpPr>
          <a:xfrm rot="826432">
            <a:off x="-19277568" y="-3586918"/>
            <a:ext cx="21026341" cy="12831921"/>
            <a:chOff x="0" y="0"/>
            <a:chExt cx="5537802" cy="3379601"/>
          </a:xfrm>
        </p:grpSpPr>
        <p:sp>
          <p:nvSpPr>
            <p:cNvPr id="7" name="Freeform 7"/>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1C5739"/>
            </a:solidFill>
          </p:spPr>
        </p:sp>
        <p:sp>
          <p:nvSpPr>
            <p:cNvPr id="8" name="TextBox 8"/>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rot="773821">
            <a:off x="10036024" y="4365564"/>
            <a:ext cx="313833" cy="8482349"/>
            <a:chOff x="0" y="0"/>
            <a:chExt cx="82656" cy="2234034"/>
          </a:xfrm>
        </p:grpSpPr>
        <p:sp>
          <p:nvSpPr>
            <p:cNvPr id="10" name="Freeform 10"/>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C5739"/>
            </a:solidFill>
          </p:spPr>
        </p:sp>
        <p:sp>
          <p:nvSpPr>
            <p:cNvPr id="11" name="TextBox 11"/>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rot="773821">
            <a:off x="2998849" y="-4758268"/>
            <a:ext cx="313833" cy="8482349"/>
            <a:chOff x="0" y="0"/>
            <a:chExt cx="82656" cy="2234034"/>
          </a:xfrm>
        </p:grpSpPr>
        <p:sp>
          <p:nvSpPr>
            <p:cNvPr id="13" name="Freeform 13"/>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sp>
        <p:sp>
          <p:nvSpPr>
            <p:cNvPr id="14" name="TextBox 14"/>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grpSp>
        <p:nvGrpSpPr>
          <p:cNvPr id="15" name="Group 15"/>
          <p:cNvGrpSpPr>
            <a:grpSpLocks noChangeAspect="1"/>
          </p:cNvGrpSpPr>
          <p:nvPr/>
        </p:nvGrpSpPr>
        <p:grpSpPr>
          <a:xfrm>
            <a:off x="841959" y="6036641"/>
            <a:ext cx="2801925" cy="2801925"/>
            <a:chOff x="0" y="0"/>
            <a:chExt cx="6350000" cy="6350000"/>
          </a:xfrm>
        </p:grpSpPr>
        <p:sp>
          <p:nvSpPr>
            <p:cNvPr id="16" name="Freeform 16"/>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t="-14516" b="-14516"/>
              </a:stretch>
            </a:blipFill>
          </p:spPr>
        </p:sp>
        <p:sp>
          <p:nvSpPr>
            <p:cNvPr id="17" name="Freeform 17"/>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97D5A"/>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633448" y="374453"/>
            <a:ext cx="17021103" cy="3970203"/>
            <a:chOff x="0" y="0"/>
            <a:chExt cx="4482924" cy="1045650"/>
          </a:xfrm>
        </p:grpSpPr>
        <p:sp>
          <p:nvSpPr>
            <p:cNvPr id="4" name="Freeform 4"/>
            <p:cNvSpPr/>
            <p:nvPr/>
          </p:nvSpPr>
          <p:spPr>
            <a:xfrm>
              <a:off x="0" y="0"/>
              <a:ext cx="4482924" cy="1045650"/>
            </a:xfrm>
            <a:custGeom>
              <a:avLst/>
              <a:gdLst/>
              <a:ahLst/>
              <a:cxnLst/>
              <a:rect l="l" t="t" r="r" b="b"/>
              <a:pathLst>
                <a:path w="4482924" h="1045650">
                  <a:moveTo>
                    <a:pt x="0" y="0"/>
                  </a:moveTo>
                  <a:lnTo>
                    <a:pt x="4482924" y="0"/>
                  </a:lnTo>
                  <a:lnTo>
                    <a:pt x="4482924" y="1045650"/>
                  </a:lnTo>
                  <a:lnTo>
                    <a:pt x="0" y="1045650"/>
                  </a:lnTo>
                  <a:close/>
                </a:path>
              </a:pathLst>
            </a:custGeom>
            <a:solidFill>
              <a:srgbClr val="1C5739"/>
            </a:solidFill>
          </p:spPr>
        </p:sp>
        <p:sp>
          <p:nvSpPr>
            <p:cNvPr id="5" name="TextBox 5"/>
            <p:cNvSpPr txBox="1"/>
            <p:nvPr/>
          </p:nvSpPr>
          <p:spPr>
            <a:xfrm>
              <a:off x="0" y="-19050"/>
              <a:ext cx="4482924" cy="1064700"/>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6" name="Freeform 6"/>
          <p:cNvSpPr/>
          <p:nvPr/>
        </p:nvSpPr>
        <p:spPr>
          <a:xfrm>
            <a:off x="3209948" y="4923675"/>
            <a:ext cx="1770793" cy="906370"/>
          </a:xfrm>
          <a:custGeom>
            <a:avLst/>
            <a:gdLst/>
            <a:ahLst/>
            <a:cxnLst/>
            <a:rect l="l" t="t" r="r" b="b"/>
            <a:pathLst>
              <a:path w="1770793" h="906370">
                <a:moveTo>
                  <a:pt x="0" y="0"/>
                </a:moveTo>
                <a:lnTo>
                  <a:pt x="1770793" y="0"/>
                </a:lnTo>
                <a:lnTo>
                  <a:pt x="1770793" y="906370"/>
                </a:lnTo>
                <a:lnTo>
                  <a:pt x="0" y="9063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3600679" y="4923675"/>
            <a:ext cx="1183955" cy="1136738"/>
          </a:xfrm>
          <a:custGeom>
            <a:avLst/>
            <a:gdLst/>
            <a:ahLst/>
            <a:cxnLst/>
            <a:rect l="l" t="t" r="r" b="b"/>
            <a:pathLst>
              <a:path w="1183955" h="1136738">
                <a:moveTo>
                  <a:pt x="0" y="0"/>
                </a:moveTo>
                <a:lnTo>
                  <a:pt x="1183954" y="0"/>
                </a:lnTo>
                <a:lnTo>
                  <a:pt x="1183954" y="1136738"/>
                </a:lnTo>
                <a:lnTo>
                  <a:pt x="0" y="11367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667020" y="395051"/>
            <a:ext cx="16933642" cy="3949605"/>
          </a:xfrm>
          <a:custGeom>
            <a:avLst/>
            <a:gdLst/>
            <a:ahLst/>
            <a:cxnLst/>
            <a:rect l="l" t="t" r="r" b="b"/>
            <a:pathLst>
              <a:path w="16933642" h="3949605">
                <a:moveTo>
                  <a:pt x="0" y="0"/>
                </a:moveTo>
                <a:lnTo>
                  <a:pt x="16933643" y="0"/>
                </a:lnTo>
                <a:lnTo>
                  <a:pt x="16933643" y="3949605"/>
                </a:lnTo>
                <a:lnTo>
                  <a:pt x="0" y="3949605"/>
                </a:lnTo>
                <a:lnTo>
                  <a:pt x="0" y="0"/>
                </a:lnTo>
                <a:close/>
              </a:path>
            </a:pathLst>
          </a:custGeom>
          <a:blipFill>
            <a:blip r:embed="rId7">
              <a:alphaModFix amt="18000"/>
            </a:blip>
            <a:stretch>
              <a:fillRect t="-92914" b="-92914"/>
            </a:stretch>
          </a:blipFill>
        </p:spPr>
      </p:sp>
      <p:grpSp>
        <p:nvGrpSpPr>
          <p:cNvPr id="9" name="Group 9"/>
          <p:cNvGrpSpPr/>
          <p:nvPr/>
        </p:nvGrpSpPr>
        <p:grpSpPr>
          <a:xfrm>
            <a:off x="6596044" y="4621028"/>
            <a:ext cx="47625" cy="4637272"/>
            <a:chOff x="0" y="0"/>
            <a:chExt cx="12543" cy="1221339"/>
          </a:xfrm>
        </p:grpSpPr>
        <p:sp>
          <p:nvSpPr>
            <p:cNvPr id="10" name="Freeform 10"/>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9245"/>
            </a:solidFill>
          </p:spPr>
        </p:sp>
        <p:sp>
          <p:nvSpPr>
            <p:cNvPr id="11" name="TextBox 11"/>
            <p:cNvSpPr txBox="1"/>
            <p:nvPr/>
          </p:nvSpPr>
          <p:spPr>
            <a:xfrm>
              <a:off x="0" y="-19050"/>
              <a:ext cx="12543" cy="1240389"/>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1644331" y="4621028"/>
            <a:ext cx="47625" cy="4637272"/>
            <a:chOff x="0" y="0"/>
            <a:chExt cx="12543" cy="1221339"/>
          </a:xfrm>
        </p:grpSpPr>
        <p:sp>
          <p:nvSpPr>
            <p:cNvPr id="13" name="Freeform 13"/>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9245"/>
            </a:solidFill>
          </p:spPr>
        </p:sp>
        <p:sp>
          <p:nvSpPr>
            <p:cNvPr id="14" name="TextBox 14"/>
            <p:cNvSpPr txBox="1"/>
            <p:nvPr/>
          </p:nvSpPr>
          <p:spPr>
            <a:xfrm>
              <a:off x="0" y="-19050"/>
              <a:ext cx="12543" cy="1240389"/>
            </a:xfrm>
            <a:prstGeom prst="rect">
              <a:avLst/>
            </a:prstGeom>
          </p:spPr>
          <p:txBody>
            <a:bodyPr lIns="50800" tIns="50800" rIns="50800" bIns="50800" rtlCol="0" anchor="ctr"/>
            <a:lstStyle/>
            <a:p>
              <a:pPr algn="ctr">
                <a:lnSpc>
                  <a:spcPts val="2859"/>
                </a:lnSpc>
              </a:pPr>
              <a:endParaRPr/>
            </a:p>
          </p:txBody>
        </p:sp>
      </p:grpSp>
      <p:sp>
        <p:nvSpPr>
          <p:cNvPr id="16" name="TextBox 16"/>
          <p:cNvSpPr txBox="1"/>
          <p:nvPr/>
        </p:nvSpPr>
        <p:spPr>
          <a:xfrm>
            <a:off x="3646061" y="585424"/>
            <a:ext cx="9954618" cy="1741759"/>
          </a:xfrm>
          <a:prstGeom prst="rect">
            <a:avLst/>
          </a:prstGeom>
        </p:spPr>
        <p:txBody>
          <a:bodyPr lIns="0" tIns="0" rIns="0" bIns="0" rtlCol="0" anchor="t">
            <a:spAutoFit/>
          </a:bodyPr>
          <a:lstStyle/>
          <a:p>
            <a:pPr marL="0" lvl="0" indent="0" algn="ctr">
              <a:lnSpc>
                <a:spcPts val="7047"/>
              </a:lnSpc>
              <a:spcBef>
                <a:spcPct val="0"/>
              </a:spcBef>
            </a:pPr>
            <a:r>
              <a:rPr lang="en-US" sz="5106" spc="500" dirty="0">
                <a:solidFill>
                  <a:srgbClr val="FFFFFF"/>
                </a:solidFill>
                <a:latin typeface="Codec Pro ExtraBold"/>
                <a:ea typeface="Codec Pro ExtraBold"/>
                <a:cs typeface="Codec Pro ExtraBold"/>
                <a:sym typeface="Codec Pro ExtraBold"/>
              </a:rPr>
              <a:t> OUR WRAPAROUND CARE  (WOODPECKERS)</a:t>
            </a:r>
          </a:p>
        </p:txBody>
      </p:sp>
      <p:sp>
        <p:nvSpPr>
          <p:cNvPr id="17" name="TextBox 17"/>
          <p:cNvSpPr txBox="1"/>
          <p:nvPr/>
        </p:nvSpPr>
        <p:spPr>
          <a:xfrm>
            <a:off x="2729028" y="6264509"/>
            <a:ext cx="2732632" cy="390855"/>
          </a:xfrm>
          <a:prstGeom prst="rect">
            <a:avLst/>
          </a:prstGeom>
        </p:spPr>
        <p:txBody>
          <a:bodyPr lIns="0" tIns="0" rIns="0" bIns="0" rtlCol="0" anchor="t">
            <a:spAutoFit/>
          </a:bodyPr>
          <a:lstStyle/>
          <a:p>
            <a:pPr algn="ctr">
              <a:lnSpc>
                <a:spcPts val="3231"/>
              </a:lnSpc>
            </a:pPr>
            <a:r>
              <a:rPr lang="en-US" sz="2341" b="1" spc="229">
                <a:solidFill>
                  <a:srgbClr val="231F20"/>
                </a:solidFill>
                <a:latin typeface="Open Sauce Bold"/>
                <a:ea typeface="Open Sauce Bold"/>
                <a:cs typeface="Open Sauce Bold"/>
                <a:sym typeface="Open Sauce Bold"/>
              </a:rPr>
              <a:t>Breakfast Club</a:t>
            </a:r>
          </a:p>
        </p:txBody>
      </p:sp>
      <p:sp>
        <p:nvSpPr>
          <p:cNvPr id="18" name="TextBox 18"/>
          <p:cNvSpPr txBox="1"/>
          <p:nvPr/>
        </p:nvSpPr>
        <p:spPr>
          <a:xfrm>
            <a:off x="12826340" y="6373854"/>
            <a:ext cx="2732632" cy="390855"/>
          </a:xfrm>
          <a:prstGeom prst="rect">
            <a:avLst/>
          </a:prstGeom>
        </p:spPr>
        <p:txBody>
          <a:bodyPr lIns="0" tIns="0" rIns="0" bIns="0" rtlCol="0" anchor="t">
            <a:spAutoFit/>
          </a:bodyPr>
          <a:lstStyle/>
          <a:p>
            <a:pPr algn="ctr">
              <a:lnSpc>
                <a:spcPts val="3231"/>
              </a:lnSpc>
            </a:pPr>
            <a:r>
              <a:rPr lang="en-US" sz="2341" b="1" spc="229">
                <a:solidFill>
                  <a:srgbClr val="231F20"/>
                </a:solidFill>
                <a:latin typeface="Open Sauce Bold"/>
                <a:ea typeface="Open Sauce Bold"/>
                <a:cs typeface="Open Sauce Bold"/>
                <a:sym typeface="Open Sauce Bold"/>
              </a:rPr>
              <a:t>After School </a:t>
            </a:r>
          </a:p>
        </p:txBody>
      </p:sp>
      <p:sp>
        <p:nvSpPr>
          <p:cNvPr id="19" name="TextBox 19"/>
          <p:cNvSpPr txBox="1"/>
          <p:nvPr/>
        </p:nvSpPr>
        <p:spPr>
          <a:xfrm>
            <a:off x="1861344" y="7367151"/>
            <a:ext cx="4468000" cy="615062"/>
          </a:xfrm>
          <a:prstGeom prst="rect">
            <a:avLst/>
          </a:prstGeom>
        </p:spPr>
        <p:txBody>
          <a:bodyPr lIns="0" tIns="0" rIns="0" bIns="0" rtlCol="0" anchor="t">
            <a:spAutoFit/>
          </a:bodyPr>
          <a:lstStyle/>
          <a:p>
            <a:pPr algn="ctr">
              <a:lnSpc>
                <a:spcPts val="2545"/>
              </a:lnSpc>
            </a:pPr>
            <a:r>
              <a:rPr lang="en-US" sz="1844" spc="180">
                <a:solidFill>
                  <a:srgbClr val="231F20"/>
                </a:solidFill>
                <a:latin typeface="Open Sauce"/>
                <a:ea typeface="Open Sauce"/>
                <a:cs typeface="Open Sauce"/>
                <a:sym typeface="Open Sauce"/>
              </a:rPr>
              <a:t>7.30 - 8.30</a:t>
            </a:r>
          </a:p>
          <a:p>
            <a:pPr algn="ctr">
              <a:lnSpc>
                <a:spcPts val="2545"/>
              </a:lnSpc>
            </a:pPr>
            <a:r>
              <a:rPr lang="en-US" sz="1844" spc="180">
                <a:solidFill>
                  <a:srgbClr val="231F20"/>
                </a:solidFill>
                <a:latin typeface="Open Sauce"/>
                <a:ea typeface="Open Sauce"/>
                <a:cs typeface="Open Sauce"/>
                <a:sym typeface="Open Sauce"/>
              </a:rPr>
              <a:t>Breakfast &amp; games</a:t>
            </a:r>
          </a:p>
        </p:txBody>
      </p:sp>
      <p:sp>
        <p:nvSpPr>
          <p:cNvPr id="20" name="TextBox 20"/>
          <p:cNvSpPr txBox="1"/>
          <p:nvPr/>
        </p:nvSpPr>
        <p:spPr>
          <a:xfrm>
            <a:off x="11958656" y="7367151"/>
            <a:ext cx="4468000" cy="1243712"/>
          </a:xfrm>
          <a:prstGeom prst="rect">
            <a:avLst/>
          </a:prstGeom>
        </p:spPr>
        <p:txBody>
          <a:bodyPr lIns="0" tIns="0" rIns="0" bIns="0" rtlCol="0" anchor="t">
            <a:spAutoFit/>
          </a:bodyPr>
          <a:lstStyle/>
          <a:p>
            <a:pPr algn="ctr">
              <a:lnSpc>
                <a:spcPts val="2545"/>
              </a:lnSpc>
            </a:pPr>
            <a:r>
              <a:rPr lang="en-US" sz="1844" spc="180">
                <a:solidFill>
                  <a:srgbClr val="231F20"/>
                </a:solidFill>
                <a:latin typeface="Open Sauce"/>
                <a:ea typeface="Open Sauce"/>
                <a:cs typeface="Open Sauce"/>
                <a:sym typeface="Open Sauce"/>
              </a:rPr>
              <a:t>3.15 -5.30</a:t>
            </a:r>
          </a:p>
          <a:p>
            <a:pPr algn="ctr">
              <a:lnSpc>
                <a:spcPts val="2545"/>
              </a:lnSpc>
            </a:pPr>
            <a:r>
              <a:rPr lang="en-US" sz="1844" spc="180">
                <a:solidFill>
                  <a:srgbClr val="231F20"/>
                </a:solidFill>
                <a:latin typeface="Open Sauce"/>
                <a:ea typeface="Open Sauce"/>
                <a:cs typeface="Open Sauce"/>
                <a:sym typeface="Open Sauce"/>
              </a:rPr>
              <a:t>Snack &amp; drink</a:t>
            </a:r>
          </a:p>
          <a:p>
            <a:pPr algn="ctr">
              <a:lnSpc>
                <a:spcPts val="2545"/>
              </a:lnSpc>
            </a:pPr>
            <a:r>
              <a:rPr lang="en-US" sz="1844" spc="180">
                <a:solidFill>
                  <a:srgbClr val="231F20"/>
                </a:solidFill>
                <a:latin typeface="Open Sauce"/>
                <a:ea typeface="Open Sauce"/>
                <a:cs typeface="Open Sauce"/>
                <a:sym typeface="Open Sauce"/>
              </a:rPr>
              <a:t>Games, chill, outside games, cooking, colouring. </a:t>
            </a:r>
          </a:p>
        </p:txBody>
      </p:sp>
      <p:pic>
        <p:nvPicPr>
          <p:cNvPr id="21" name="Picture 20">
            <a:extLst>
              <a:ext uri="{FF2B5EF4-FFF2-40B4-BE49-F238E27FC236}">
                <a16:creationId xmlns:a16="http://schemas.microsoft.com/office/drawing/2014/main" id="{70DBB767-458C-458A-9204-3B862DCF5FC5}"/>
              </a:ext>
            </a:extLst>
          </p:cNvPr>
          <p:cNvPicPr>
            <a:picLocks noChangeAspect="1"/>
          </p:cNvPicPr>
          <p:nvPr/>
        </p:nvPicPr>
        <p:blipFill>
          <a:blip r:embed="rId8"/>
          <a:stretch>
            <a:fillRect/>
          </a:stretch>
        </p:blipFill>
        <p:spPr>
          <a:xfrm>
            <a:off x="6960464" y="4820278"/>
            <a:ext cx="4493025" cy="24955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TotalTime>
  <Words>580</Words>
  <Application>Microsoft Office PowerPoint</Application>
  <PresentationFormat>Custom</PresentationFormat>
  <Paragraphs>66</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Calibri</vt:lpstr>
      <vt:lpstr>Arial</vt:lpstr>
      <vt:lpstr>Codec Pro ExtraBold</vt:lpstr>
      <vt:lpstr>Montserrat Light</vt:lpstr>
      <vt:lpstr>Open Sauce Bold</vt:lpstr>
      <vt:lpstr>Open Sauce</vt:lpstr>
      <vt:lpstr>Open Sauce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2024</dc:title>
  <dc:creator>Head</dc:creator>
  <cp:lastModifiedBy>Head</cp:lastModifiedBy>
  <cp:revision>18</cp:revision>
  <dcterms:created xsi:type="dcterms:W3CDTF">2006-08-16T00:00:00Z</dcterms:created>
  <dcterms:modified xsi:type="dcterms:W3CDTF">2025-01-16T14:12:39Z</dcterms:modified>
  <dc:identifier>DAGRAxehWRs</dc:identifier>
</cp:coreProperties>
</file>