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86" r:id="rId4"/>
    <p:sldId id="280" r:id="rId5"/>
    <p:sldId id="281" r:id="rId6"/>
    <p:sldId id="269" r:id="rId7"/>
    <p:sldId id="287" r:id="rId8"/>
    <p:sldId id="274" r:id="rId9"/>
    <p:sldId id="272" r:id="rId10"/>
    <p:sldId id="278" r:id="rId11"/>
    <p:sldId id="288" r:id="rId12"/>
    <p:sldId id="290" r:id="rId13"/>
    <p:sldId id="291" r:id="rId14"/>
    <p:sldId id="283" r:id="rId15"/>
    <p:sldId id="273" r:id="rId16"/>
    <p:sldId id="275" r:id="rId17"/>
    <p:sldId id="267" r:id="rId18"/>
    <p:sldId id="262" r:id="rId19"/>
    <p:sldId id="276" r:id="rId20"/>
    <p:sldId id="277" r:id="rId21"/>
    <p:sldId id="284" r:id="rId22"/>
    <p:sldId id="292" r:id="rId23"/>
    <p:sldId id="264" r:id="rId24"/>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4660"/>
  </p:normalViewPr>
  <p:slideViewPr>
    <p:cSldViewPr snapToGrid="0">
      <p:cViewPr varScale="1">
        <p:scale>
          <a:sx n="69" d="100"/>
          <a:sy n="69" d="100"/>
        </p:scale>
        <p:origin x="88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Price" userId="0fe46fcfa071e0a5" providerId="LiveId" clId="{60C71384-979E-484D-BF0A-5FA58240A446}"/>
    <pc:docChg chg="custSel addSld modSld">
      <pc:chgData name="Daisy Price" userId="0fe46fcfa071e0a5" providerId="LiveId" clId="{60C71384-979E-484D-BF0A-5FA58240A446}" dt="2019-09-04T19:39:14.215" v="70" actId="20577"/>
      <pc:docMkLst>
        <pc:docMk/>
      </pc:docMkLst>
      <pc:sldChg chg="modSp">
        <pc:chgData name="Daisy Price" userId="0fe46fcfa071e0a5" providerId="LiveId" clId="{60C71384-979E-484D-BF0A-5FA58240A446}" dt="2019-09-04T19:35:21.621" v="30" actId="1076"/>
        <pc:sldMkLst>
          <pc:docMk/>
          <pc:sldMk cId="3876393370" sldId="260"/>
        </pc:sldMkLst>
        <pc:spChg chg="mod">
          <ac:chgData name="Daisy Price" userId="0fe46fcfa071e0a5" providerId="LiveId" clId="{60C71384-979E-484D-BF0A-5FA58240A446}" dt="2019-09-04T19:35:21.621" v="30" actId="1076"/>
          <ac:spMkLst>
            <pc:docMk/>
            <pc:sldMk cId="3876393370" sldId="260"/>
            <ac:spMk id="5" creationId="{00000000-0000-0000-0000-000000000000}"/>
          </ac:spMkLst>
        </pc:spChg>
      </pc:sldChg>
      <pc:sldChg chg="modSp">
        <pc:chgData name="Daisy Price" userId="0fe46fcfa071e0a5" providerId="LiveId" clId="{60C71384-979E-484D-BF0A-5FA58240A446}" dt="2019-09-04T19:39:14.215" v="70" actId="20577"/>
        <pc:sldMkLst>
          <pc:docMk/>
          <pc:sldMk cId="1732668544" sldId="263"/>
        </pc:sldMkLst>
        <pc:spChg chg="mod">
          <ac:chgData name="Daisy Price" userId="0fe46fcfa071e0a5" providerId="LiveId" clId="{60C71384-979E-484D-BF0A-5FA58240A446}" dt="2019-09-04T19:39:14.215" v="70" actId="20577"/>
          <ac:spMkLst>
            <pc:docMk/>
            <pc:sldMk cId="1732668544" sldId="263"/>
            <ac:spMk id="6" creationId="{E0FCD461-2D26-2646-BB38-F2576ACD07DF}"/>
          </ac:spMkLst>
        </pc:spChg>
      </pc:sldChg>
      <pc:sldChg chg="addSp delSp modSp">
        <pc:chgData name="Daisy Price" userId="0fe46fcfa071e0a5" providerId="LiveId" clId="{60C71384-979E-484D-BF0A-5FA58240A446}" dt="2019-09-04T19:35:56.669" v="31" actId="1076"/>
        <pc:sldMkLst>
          <pc:docMk/>
          <pc:sldMk cId="1212431261" sldId="267"/>
        </pc:sldMkLst>
        <pc:spChg chg="mod">
          <ac:chgData name="Daisy Price" userId="0fe46fcfa071e0a5" providerId="LiveId" clId="{60C71384-979E-484D-BF0A-5FA58240A446}" dt="2019-09-04T19:35:05.002" v="28" actId="1076"/>
          <ac:spMkLst>
            <pc:docMk/>
            <pc:sldMk cId="1212431261" sldId="267"/>
            <ac:spMk id="11" creationId="{F916716A-989F-B645-AE30-D2F233E2C51C}"/>
          </ac:spMkLst>
        </pc:spChg>
        <pc:spChg chg="add del mod">
          <ac:chgData name="Daisy Price" userId="0fe46fcfa071e0a5" providerId="LiveId" clId="{60C71384-979E-484D-BF0A-5FA58240A446}" dt="2019-09-04T19:34:40.026" v="19" actId="478"/>
          <ac:spMkLst>
            <pc:docMk/>
            <pc:sldMk cId="1212431261" sldId="267"/>
            <ac:spMk id="12" creationId="{504786FE-9290-DD4C-86EC-33692FA35344}"/>
          </ac:spMkLst>
        </pc:spChg>
        <pc:spChg chg="add del mod">
          <ac:chgData name="Daisy Price" userId="0fe46fcfa071e0a5" providerId="LiveId" clId="{60C71384-979E-484D-BF0A-5FA58240A446}" dt="2019-09-04T19:35:02.013" v="27"/>
          <ac:spMkLst>
            <pc:docMk/>
            <pc:sldMk cId="1212431261" sldId="267"/>
            <ac:spMk id="14" creationId="{49E7580E-CCD9-E149-A0AC-39277ADD0002}"/>
          </ac:spMkLst>
        </pc:spChg>
        <pc:picChg chg="mod">
          <ac:chgData name="Daisy Price" userId="0fe46fcfa071e0a5" providerId="LiveId" clId="{60C71384-979E-484D-BF0A-5FA58240A446}" dt="2019-09-04T19:35:56.669" v="31" actId="1076"/>
          <ac:picMkLst>
            <pc:docMk/>
            <pc:sldMk cId="1212431261" sldId="267"/>
            <ac:picMk id="10" creationId="{1679893E-566E-5B4F-9E06-8FA9C1FBD5F6}"/>
          </ac:picMkLst>
        </pc:picChg>
        <pc:picChg chg="add del mod">
          <ac:chgData name="Daisy Price" userId="0fe46fcfa071e0a5" providerId="LiveId" clId="{60C71384-979E-484D-BF0A-5FA58240A446}" dt="2019-09-04T19:34:37.871" v="18" actId="478"/>
          <ac:picMkLst>
            <pc:docMk/>
            <pc:sldMk cId="1212431261" sldId="267"/>
            <ac:picMk id="13" creationId="{5D35E5F3-D93C-E74F-8126-0B4E88624309}"/>
          </ac:picMkLst>
        </pc:picChg>
      </pc:sldChg>
      <pc:sldChg chg="delSp modSp add">
        <pc:chgData name="Daisy Price" userId="0fe46fcfa071e0a5" providerId="LiveId" clId="{60C71384-979E-484D-BF0A-5FA58240A446}" dt="2019-09-04T19:34:34.223" v="17" actId="1076"/>
        <pc:sldMkLst>
          <pc:docMk/>
          <pc:sldMk cId="915534592" sldId="268"/>
        </pc:sldMkLst>
        <pc:spChg chg="del">
          <ac:chgData name="Daisy Price" userId="0fe46fcfa071e0a5" providerId="LiveId" clId="{60C71384-979E-484D-BF0A-5FA58240A446}" dt="2019-09-04T19:34:19.889" v="15" actId="478"/>
          <ac:spMkLst>
            <pc:docMk/>
            <pc:sldMk cId="915534592" sldId="268"/>
            <ac:spMk id="11" creationId="{F916716A-989F-B645-AE30-D2F233E2C51C}"/>
          </ac:spMkLst>
        </pc:spChg>
        <pc:spChg chg="mod">
          <ac:chgData name="Daisy Price" userId="0fe46fcfa071e0a5" providerId="LiveId" clId="{60C71384-979E-484D-BF0A-5FA58240A446}" dt="2019-09-04T19:34:34.223" v="17" actId="1076"/>
          <ac:spMkLst>
            <pc:docMk/>
            <pc:sldMk cId="915534592" sldId="268"/>
            <ac:spMk id="12" creationId="{504786FE-9290-DD4C-86EC-33692FA35344}"/>
          </ac:spMkLst>
        </pc:spChg>
        <pc:picChg chg="del">
          <ac:chgData name="Daisy Price" userId="0fe46fcfa071e0a5" providerId="LiveId" clId="{60C71384-979E-484D-BF0A-5FA58240A446}" dt="2019-09-04T19:34:16.699" v="14" actId="478"/>
          <ac:picMkLst>
            <pc:docMk/>
            <pc:sldMk cId="915534592" sldId="268"/>
            <ac:picMk id="6" creationId="{83A52377-6186-A54C-8EDF-428970D5DC2B}"/>
          </ac:picMkLst>
        </pc:picChg>
        <pc:picChg chg="del">
          <ac:chgData name="Daisy Price" userId="0fe46fcfa071e0a5" providerId="LiveId" clId="{60C71384-979E-484D-BF0A-5FA58240A446}" dt="2019-09-04T19:34:13.431" v="13" actId="478"/>
          <ac:picMkLst>
            <pc:docMk/>
            <pc:sldMk cId="915534592" sldId="268"/>
            <ac:picMk id="10" creationId="{1679893E-566E-5B4F-9E06-8FA9C1FBD5F6}"/>
          </ac:picMkLst>
        </pc:picChg>
        <pc:picChg chg="mod">
          <ac:chgData name="Daisy Price" userId="0fe46fcfa071e0a5" providerId="LiveId" clId="{60C71384-979E-484D-BF0A-5FA58240A446}" dt="2019-09-04T19:34:23.338" v="16" actId="1076"/>
          <ac:picMkLst>
            <pc:docMk/>
            <pc:sldMk cId="915534592" sldId="268"/>
            <ac:picMk id="13" creationId="{5D35E5F3-D93C-E74F-8126-0B4E8862430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0"/>
            <a:ext cx="2887913" cy="496888"/>
          </a:xfrm>
          <a:prstGeom prst="rect">
            <a:avLst/>
          </a:prstGeom>
        </p:spPr>
        <p:txBody>
          <a:bodyPr vert="horz" lIns="91440" tIns="45720" rIns="91440" bIns="45720" rtlCol="0"/>
          <a:lstStyle>
            <a:lvl1pPr algn="r">
              <a:defRPr sz="1200"/>
            </a:lvl1pPr>
          </a:lstStyle>
          <a:p>
            <a:fld id="{3BFD10F9-0FCC-45AC-B2D8-A620CFD40BAC}" type="datetimeFigureOut">
              <a:rPr lang="en-GB" smtClean="0"/>
              <a:t>11/09/2024</a:t>
            </a:fld>
            <a:endParaRPr lang="en-GB"/>
          </a:p>
        </p:txBody>
      </p:sp>
      <p:sp>
        <p:nvSpPr>
          <p:cNvPr id="4" name="Footer Placeholder 3"/>
          <p:cNvSpPr>
            <a:spLocks noGrp="1"/>
          </p:cNvSpPr>
          <p:nvPr>
            <p:ph type="ftr" sz="quarter" idx="2"/>
          </p:nvPr>
        </p:nvSpPr>
        <p:spPr>
          <a:xfrm>
            <a:off x="0" y="9429750"/>
            <a:ext cx="28879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9750"/>
            <a:ext cx="2887913" cy="496888"/>
          </a:xfrm>
          <a:prstGeom prst="rect">
            <a:avLst/>
          </a:prstGeom>
        </p:spPr>
        <p:txBody>
          <a:bodyPr vert="horz" lIns="91440" tIns="45720" rIns="91440" bIns="45720" rtlCol="0" anchor="b"/>
          <a:lstStyle>
            <a:lvl1pPr algn="r">
              <a:defRPr sz="1200"/>
            </a:lvl1pPr>
          </a:lstStyle>
          <a:p>
            <a:fld id="{01787110-3C65-452A-A24D-CA9289FCB958}" type="slidenum">
              <a:rPr lang="en-GB" smtClean="0"/>
              <a:t>‹#›</a:t>
            </a:fld>
            <a:endParaRPr lang="en-GB"/>
          </a:p>
        </p:txBody>
      </p:sp>
    </p:spTree>
    <p:extLst>
      <p:ext uri="{BB962C8B-B14F-4D97-AF65-F5344CB8AC3E}">
        <p14:creationId xmlns:p14="http://schemas.microsoft.com/office/powerpoint/2010/main" val="293293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1" y="0"/>
            <a:ext cx="2887186" cy="498056"/>
          </a:xfrm>
          <a:prstGeom prst="rect">
            <a:avLst/>
          </a:prstGeom>
        </p:spPr>
        <p:txBody>
          <a:bodyPr vert="horz" lIns="91440" tIns="45720" rIns="91440" bIns="45720" rtlCol="0"/>
          <a:lstStyle>
            <a:lvl1pPr algn="r">
              <a:defRPr sz="1200"/>
            </a:lvl1pPr>
          </a:lstStyle>
          <a:p>
            <a:fld id="{1777092D-631B-4246-8AB1-11FD7DE951C7}" type="datetimeFigureOut">
              <a:rPr lang="en-GB" smtClean="0"/>
              <a:t>11/09/2024</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1" y="9428585"/>
            <a:ext cx="2887186" cy="498055"/>
          </a:xfrm>
          <a:prstGeom prst="rect">
            <a:avLst/>
          </a:prstGeom>
        </p:spPr>
        <p:txBody>
          <a:bodyPr vert="horz" lIns="91440" tIns="45720" rIns="91440" bIns="45720" rtlCol="0" anchor="b"/>
          <a:lstStyle>
            <a:lvl1pPr algn="r">
              <a:defRPr sz="1200"/>
            </a:lvl1pPr>
          </a:lstStyle>
          <a:p>
            <a:fld id="{0E0E3B19-ADDA-422F-9627-0FC3607E53F1}" type="slidenum">
              <a:rPr lang="en-GB" smtClean="0"/>
              <a:t>‹#›</a:t>
            </a:fld>
            <a:endParaRPr lang="en-GB"/>
          </a:p>
        </p:txBody>
      </p:sp>
    </p:spTree>
    <p:extLst>
      <p:ext uri="{BB962C8B-B14F-4D97-AF65-F5344CB8AC3E}">
        <p14:creationId xmlns:p14="http://schemas.microsoft.com/office/powerpoint/2010/main" val="116048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E450645-7337-4E3D-AF8C-780ED77457DC}" type="slidenum">
              <a:rPr lang="en-GB"/>
              <a:pPr/>
              <a:t>8</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a:t>Need trainers – not plimsolls.</a:t>
            </a:r>
          </a:p>
          <a:p>
            <a:pPr eaLnBrk="1" hangingPunct="1"/>
            <a:r>
              <a:rPr lang="en-GB"/>
              <a:t>No need for shin pads/football boots – using soft balls and plastic hockey sticks.</a:t>
            </a:r>
          </a:p>
        </p:txBody>
      </p:sp>
    </p:spTree>
    <p:extLst>
      <p:ext uri="{BB962C8B-B14F-4D97-AF65-F5344CB8AC3E}">
        <p14:creationId xmlns:p14="http://schemas.microsoft.com/office/powerpoint/2010/main" val="273245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B131D-D85E-4FE5-AB74-189F159F79F3}" type="slidenum">
              <a:rPr lang="en-GB"/>
              <a:pPr>
                <a:defRPr/>
              </a:pPr>
              <a:t>9</a:t>
            </a:fld>
            <a:endParaRPr lang="en-GB"/>
          </a:p>
        </p:txBody>
      </p:sp>
    </p:spTree>
    <p:extLst>
      <p:ext uri="{BB962C8B-B14F-4D97-AF65-F5344CB8AC3E}">
        <p14:creationId xmlns:p14="http://schemas.microsoft.com/office/powerpoint/2010/main" val="328798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0E3B19-ADDA-422F-9627-0FC3607E53F1}" type="slidenum">
              <a:rPr lang="en-GB" smtClean="0"/>
              <a:t>17</a:t>
            </a:fld>
            <a:endParaRPr lang="en-GB"/>
          </a:p>
        </p:txBody>
      </p:sp>
    </p:spTree>
    <p:extLst>
      <p:ext uri="{BB962C8B-B14F-4D97-AF65-F5344CB8AC3E}">
        <p14:creationId xmlns:p14="http://schemas.microsoft.com/office/powerpoint/2010/main" val="44047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B131D-D85E-4FE5-AB74-189F159F79F3}" type="slidenum">
              <a:rPr lang="en-GB"/>
              <a:pPr>
                <a:defRPr/>
              </a:pPr>
              <a:t>20</a:t>
            </a:fld>
            <a:endParaRPr lang="en-GB"/>
          </a:p>
        </p:txBody>
      </p:sp>
    </p:spTree>
    <p:extLst>
      <p:ext uri="{BB962C8B-B14F-4D97-AF65-F5344CB8AC3E}">
        <p14:creationId xmlns:p14="http://schemas.microsoft.com/office/powerpoint/2010/main" val="302974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514993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226551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7767631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2251619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4DEC9-9870-4D37-B835-7A5976F39E8B}"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3510245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B4DEC9-9870-4D37-B835-7A5976F39E8B}"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40272130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B4DEC9-9870-4D37-B835-7A5976F39E8B}"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7635356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B4DEC9-9870-4D37-B835-7A5976F39E8B}" type="datetimeFigureOut">
              <a:rPr lang="en-GB" smtClean="0"/>
              <a:t>11/09/2024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9841409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4DEC9-9870-4D37-B835-7A5976F39E8B}" type="datetimeFigureOut">
              <a:rPr lang="en-GB" smtClean="0"/>
              <a:t>11/09/2024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0840875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1944926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2092619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4DEC9-9870-4D37-B835-7A5976F39E8B}" type="datetimeFigureOut">
              <a:rPr lang="en-GB" smtClean="0"/>
              <a:t>11/09/2024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CB638-F8C1-4CFD-ABCE-92C0857049DC}" type="slidenum">
              <a:rPr lang="en-GB" smtClean="0"/>
              <a:t>‹#›</a:t>
            </a:fld>
            <a:endParaRPr lang="en-GB"/>
          </a:p>
        </p:txBody>
      </p:sp>
    </p:spTree>
    <p:extLst>
      <p:ext uri="{BB962C8B-B14F-4D97-AF65-F5344CB8AC3E}">
        <p14:creationId xmlns:p14="http://schemas.microsoft.com/office/powerpoint/2010/main" val="189538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topmarks.co.uk/maths-games/7-11-years/times-tables" TargetMode="External"/><Relationship Id="rId7" Type="http://schemas.openxmlformats.org/officeDocument/2006/relationships/image" Target="../media/image26.jpeg"/><Relationship Id="rId2" Type="http://schemas.openxmlformats.org/officeDocument/2006/relationships/hyperlink" Target="https://play.ttrockstars.com/auth/school/student" TargetMode="External"/><Relationship Id="rId1" Type="http://schemas.openxmlformats.org/officeDocument/2006/relationships/slideLayout" Target="../slideLayouts/slideLayout2.xml"/><Relationship Id="rId6" Type="http://schemas.openxmlformats.org/officeDocument/2006/relationships/hyperlink" Target="http://www.percyparker.com/singyourtimestables/index.html" TargetMode="External"/><Relationship Id="rId5" Type="http://schemas.openxmlformats.org/officeDocument/2006/relationships/hyperlink" Target="http://www.teachingtables.co.uk/" TargetMode="External"/><Relationship Id="rId4" Type="http://schemas.openxmlformats.org/officeDocument/2006/relationships/hyperlink" Target="http://resources.woodlands-junior.kent.sch.uk/maths/timestable/" TargetMode="Externa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0748" y="3136491"/>
            <a:ext cx="7924800" cy="973240"/>
          </a:xfrm>
        </p:spPr>
        <p:txBody>
          <a:bodyPr/>
          <a:lstStyle/>
          <a:p>
            <a:r>
              <a:rPr lang="en-GB" b="1" dirty="0">
                <a:latin typeface="+mn-lt"/>
              </a:rPr>
              <a:t>‘Meet the Team’</a:t>
            </a:r>
          </a:p>
        </p:txBody>
      </p:sp>
      <p:pic>
        <p:nvPicPr>
          <p:cNvPr id="5" name="Picture 4">
            <a:extLst>
              <a:ext uri="{FF2B5EF4-FFF2-40B4-BE49-F238E27FC236}">
                <a16:creationId xmlns:a16="http://schemas.microsoft.com/office/drawing/2014/main" id="{AC0B604E-1553-734C-8226-03409B85CB34}"/>
              </a:ext>
            </a:extLst>
          </p:cNvPr>
          <p:cNvPicPr>
            <a:picLocks noChangeAspect="1"/>
          </p:cNvPicPr>
          <p:nvPr/>
        </p:nvPicPr>
        <p:blipFill>
          <a:blip r:embed="rId2"/>
          <a:stretch>
            <a:fillRect/>
          </a:stretch>
        </p:blipFill>
        <p:spPr>
          <a:xfrm>
            <a:off x="5100983" y="422413"/>
            <a:ext cx="2386496" cy="2432040"/>
          </a:xfrm>
          <a:prstGeom prst="rect">
            <a:avLst/>
          </a:prstGeom>
        </p:spPr>
      </p:pic>
    </p:spTree>
    <p:extLst>
      <p:ext uri="{BB962C8B-B14F-4D97-AF65-F5344CB8AC3E}">
        <p14:creationId xmlns:p14="http://schemas.microsoft.com/office/powerpoint/2010/main" val="33734729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2888" y="399627"/>
            <a:ext cx="9126224" cy="6058746"/>
          </a:xfrm>
          <a:prstGeom prst="rect">
            <a:avLst/>
          </a:prstGeom>
        </p:spPr>
      </p:pic>
    </p:spTree>
    <p:extLst>
      <p:ext uri="{BB962C8B-B14F-4D97-AF65-F5344CB8AC3E}">
        <p14:creationId xmlns:p14="http://schemas.microsoft.com/office/powerpoint/2010/main" val="25997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0120" y="-148781"/>
            <a:ext cx="10195560" cy="7006781"/>
          </a:xfrm>
          <a:prstGeom prst="rect">
            <a:avLst/>
          </a:prstGeom>
        </p:spPr>
      </p:pic>
    </p:spTree>
    <p:extLst>
      <p:ext uri="{BB962C8B-B14F-4D97-AF65-F5344CB8AC3E}">
        <p14:creationId xmlns:p14="http://schemas.microsoft.com/office/powerpoint/2010/main" val="398938803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700213"/>
            <a:ext cx="31686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3489" y="996950"/>
            <a:ext cx="26114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996950"/>
            <a:ext cx="262731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p:cNvSpPr txBox="1">
            <a:spLocks noChangeArrowheads="1"/>
          </p:cNvSpPr>
          <p:nvPr/>
        </p:nvSpPr>
        <p:spPr bwMode="auto">
          <a:xfrm>
            <a:off x="2406650" y="76200"/>
            <a:ext cx="82296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b="1">
                <a:solidFill>
                  <a:schemeClr val="tx2"/>
                </a:solidFill>
              </a:rPr>
              <a:t>Woodland Learning</a:t>
            </a:r>
            <a:endParaRPr lang="en-US" altLang="en-US" sz="6000" b="1">
              <a:solidFill>
                <a:schemeClr val="tx2"/>
              </a:solidFill>
            </a:endParaRPr>
          </a:p>
        </p:txBody>
      </p:sp>
      <p:pic>
        <p:nvPicPr>
          <p:cNvPr id="14342" name="Picture 2" descr="What is Forest School? 6 Amazing Benefits &amp; Key Practi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489" y="3848100"/>
            <a:ext cx="54435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9"/>
          <p:cNvSpPr>
            <a:spLocks noChangeArrowheads="1"/>
          </p:cNvSpPr>
          <p:nvPr/>
        </p:nvSpPr>
        <p:spPr bwMode="auto">
          <a:xfrm>
            <a:off x="5043489" y="2967038"/>
            <a:ext cx="5443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800" b="1">
                <a:solidFill>
                  <a:srgbClr val="385623"/>
                </a:solidFill>
                <a:latin typeface="Calibri" panose="020F0502020204030204" pitchFamily="34" charset="0"/>
                <a:ea typeface="Calibri" panose="020F0502020204030204" pitchFamily="34" charset="0"/>
                <a:cs typeface="Times New Roman" panose="02020603050405020304" pitchFamily="18" charset="0"/>
              </a:rPr>
              <a:t>We follows the ethos of Forest School and are supported by the work of the National Forest School Association</a:t>
            </a:r>
            <a:r>
              <a:rPr lang="en-GB" altLang="en-US" sz="1800" b="1" u="sng">
                <a:solidFill>
                  <a:srgbClr val="385623"/>
                </a:solidFill>
                <a:latin typeface="Calibri" panose="020F0502020204030204" pitchFamily="34" charset="0"/>
                <a:ea typeface="Calibri" panose="020F0502020204030204" pitchFamily="34" charset="0"/>
                <a:cs typeface="Times New Roman" panose="02020603050405020304" pitchFamily="18" charset="0"/>
              </a:rPr>
              <a:t/>
            </a:r>
            <a:br>
              <a:rPr lang="en-GB" altLang="en-US" sz="1800" b="1" u="sng">
                <a:solidFill>
                  <a:srgbClr val="385623"/>
                </a:solidFill>
                <a:latin typeface="Calibri" panose="020F0502020204030204" pitchFamily="34" charset="0"/>
                <a:ea typeface="Calibri" panose="020F0502020204030204" pitchFamily="34" charset="0"/>
                <a:cs typeface="Times New Roman" panose="02020603050405020304" pitchFamily="18" charset="0"/>
              </a:rPr>
            </a:br>
            <a:endParaRPr lang="en-GB" altLang="en-US" sz="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5158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2771" y="1771417"/>
            <a:ext cx="5058370" cy="4400782"/>
          </a:xfrm>
          <a:prstGeom prst="rect">
            <a:avLst/>
          </a:prstGeom>
        </p:spPr>
      </p:pic>
      <p:pic>
        <p:nvPicPr>
          <p:cNvPr id="5" name="Picture 4"/>
          <p:cNvPicPr>
            <a:picLocks noChangeAspect="1"/>
          </p:cNvPicPr>
          <p:nvPr/>
        </p:nvPicPr>
        <p:blipFill>
          <a:blip r:embed="rId3"/>
          <a:stretch>
            <a:fillRect/>
          </a:stretch>
        </p:blipFill>
        <p:spPr>
          <a:xfrm>
            <a:off x="5966273" y="1771417"/>
            <a:ext cx="4854127" cy="4420723"/>
          </a:xfrm>
          <a:prstGeom prst="rect">
            <a:avLst/>
          </a:prstGeom>
        </p:spPr>
      </p:pic>
      <p:sp>
        <p:nvSpPr>
          <p:cNvPr id="6" name="TextBox 5"/>
          <p:cNvSpPr txBox="1"/>
          <p:nvPr/>
        </p:nvSpPr>
        <p:spPr>
          <a:xfrm>
            <a:off x="2651760" y="1249680"/>
            <a:ext cx="1200393" cy="584775"/>
          </a:xfrm>
          <a:prstGeom prst="rect">
            <a:avLst/>
          </a:prstGeom>
          <a:noFill/>
        </p:spPr>
        <p:txBody>
          <a:bodyPr wrap="none" rtlCol="0">
            <a:spAutoFit/>
          </a:bodyPr>
          <a:lstStyle/>
          <a:p>
            <a:r>
              <a:rPr lang="en-GB" sz="3200" dirty="0" smtClean="0"/>
              <a:t>Year 3</a:t>
            </a:r>
            <a:endParaRPr lang="en-GB" sz="3200" dirty="0"/>
          </a:p>
        </p:txBody>
      </p:sp>
      <p:sp>
        <p:nvSpPr>
          <p:cNvPr id="7" name="TextBox 6"/>
          <p:cNvSpPr txBox="1"/>
          <p:nvPr/>
        </p:nvSpPr>
        <p:spPr>
          <a:xfrm>
            <a:off x="6826242" y="1249680"/>
            <a:ext cx="1920240" cy="584775"/>
          </a:xfrm>
          <a:prstGeom prst="rect">
            <a:avLst/>
          </a:prstGeom>
          <a:noFill/>
        </p:spPr>
        <p:txBody>
          <a:bodyPr wrap="square" rtlCol="0">
            <a:spAutoFit/>
          </a:bodyPr>
          <a:lstStyle/>
          <a:p>
            <a:r>
              <a:rPr lang="en-GB" sz="3200" dirty="0" smtClean="0"/>
              <a:t>Year 4 </a:t>
            </a:r>
            <a:endParaRPr lang="en-GB" sz="3200" dirty="0"/>
          </a:p>
        </p:txBody>
      </p:sp>
    </p:spTree>
    <p:extLst>
      <p:ext uri="{BB962C8B-B14F-4D97-AF65-F5344CB8AC3E}">
        <p14:creationId xmlns:p14="http://schemas.microsoft.com/office/powerpoint/2010/main" val="31649403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17" y="323906"/>
            <a:ext cx="18192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5291" y="1064510"/>
            <a:ext cx="10219545"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Spelling will be </a:t>
            </a:r>
            <a:r>
              <a:rPr lang="en-GB" sz="2400" dirty="0" smtClean="0"/>
              <a:t>no be tested formally. The children will be taught their spelling patterns and rules in class. </a:t>
            </a:r>
          </a:p>
          <a:p>
            <a:pPr marL="342900" indent="-342900">
              <a:buFont typeface="Arial" panose="020B0604020202020204" pitchFamily="34" charset="0"/>
              <a:buChar char="•"/>
            </a:pPr>
            <a:r>
              <a:rPr lang="en-GB" sz="2400" dirty="0" smtClean="0"/>
              <a:t>Year 4 will have their termly spellings, to practice if you wish too.</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Some children in Year 3 and Year 4 need to continue to practice their CEWs</a:t>
            </a:r>
            <a:endParaRPr lang="en-GB" sz="2400" dirty="0"/>
          </a:p>
        </p:txBody>
      </p:sp>
      <p:pic>
        <p:nvPicPr>
          <p:cNvPr id="3" name="Picture 2"/>
          <p:cNvPicPr>
            <a:picLocks noChangeAspect="1"/>
          </p:cNvPicPr>
          <p:nvPr/>
        </p:nvPicPr>
        <p:blipFill>
          <a:blip r:embed="rId3"/>
          <a:stretch>
            <a:fillRect/>
          </a:stretch>
        </p:blipFill>
        <p:spPr>
          <a:xfrm>
            <a:off x="199786" y="3988387"/>
            <a:ext cx="4480560" cy="255625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4680346" y="4115227"/>
            <a:ext cx="4439882" cy="263841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909011" y="139221"/>
            <a:ext cx="8181473" cy="923330"/>
          </a:xfrm>
          <a:prstGeom prst="rect">
            <a:avLst/>
          </a:prstGeom>
          <a:noFill/>
        </p:spPr>
        <p:txBody>
          <a:bodyPr wrap="squar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Spellings in </a:t>
            </a:r>
            <a:r>
              <a:rPr lang="en-US" sz="5400" b="1" cap="none" spc="0" dirty="0" smtClean="0">
                <a:ln w="0"/>
                <a:solidFill>
                  <a:schemeClr val="tx1"/>
                </a:solidFill>
                <a:effectLst>
                  <a:outerShdw blurRad="38100" dist="19050" dir="2700000" algn="tl" rotWithShape="0">
                    <a:schemeClr val="dk1">
                      <a:alpha val="40000"/>
                    </a:schemeClr>
                  </a:outerShdw>
                </a:effectLst>
              </a:rPr>
              <a:t>the Juniors</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13462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88640"/>
            <a:ext cx="5830416" cy="1800200"/>
          </a:xfrm>
        </p:spPr>
        <p:txBody>
          <a:bodyPr/>
          <a:lstStyle/>
          <a:p>
            <a:r>
              <a:rPr lang="en-GB" b="1" dirty="0">
                <a:latin typeface="+mn-lt"/>
              </a:rPr>
              <a:t>Times Tables</a:t>
            </a:r>
          </a:p>
        </p:txBody>
      </p:sp>
      <p:sp>
        <p:nvSpPr>
          <p:cNvPr id="3" name="Content Placeholder 2"/>
          <p:cNvSpPr>
            <a:spLocks noGrp="1"/>
          </p:cNvSpPr>
          <p:nvPr>
            <p:ph idx="1"/>
          </p:nvPr>
        </p:nvSpPr>
        <p:spPr>
          <a:xfrm>
            <a:off x="259358" y="2332437"/>
            <a:ext cx="8512496" cy="4114800"/>
          </a:xfrm>
        </p:spPr>
        <p:txBody>
          <a:bodyPr>
            <a:normAutofit fontScale="70000" lnSpcReduction="20000"/>
          </a:bodyPr>
          <a:lstStyle/>
          <a:p>
            <a:pPr marL="0" indent="0">
              <a:lnSpc>
                <a:spcPct val="150000"/>
              </a:lnSpc>
              <a:buNone/>
            </a:pPr>
            <a:endParaRPr lang="en-GB" sz="1600" dirty="0">
              <a:latin typeface="Comic Sans MS" panose="030F0702030302020204" pitchFamily="66" charset="0"/>
            </a:endParaRPr>
          </a:p>
          <a:p>
            <a:pPr marL="0" indent="0">
              <a:buNone/>
            </a:pPr>
            <a:r>
              <a:rPr lang="en-GB" sz="2000" dirty="0">
                <a:latin typeface="Calibri" panose="020F0502020204030204" pitchFamily="34" charset="0"/>
                <a:cs typeface="Calibri" panose="020F0502020204030204" pitchFamily="34" charset="0"/>
              </a:rPr>
              <a:t>Please ensure your child is learning their Times Tables, the children will be doing a weekly timetables test on a multiplication grid. They will initially have 15 minutes to fill out as much as they can, this is to show their personal progression throughout the year. This will decrease to 10 minutes later in the year, also with a mixed up grid.</a:t>
            </a:r>
            <a:endParaRPr lang="en-GB" sz="2000" dirty="0"/>
          </a:p>
          <a:p>
            <a:pPr marL="0" indent="0">
              <a:buNone/>
            </a:pPr>
            <a:r>
              <a:rPr lang="en-GB" sz="2000" dirty="0"/>
              <a:t>Children will be given a log in for Timetables </a:t>
            </a:r>
            <a:r>
              <a:rPr lang="en-GB" sz="2000" dirty="0" err="1"/>
              <a:t>Rockstars</a:t>
            </a:r>
            <a:r>
              <a:rPr lang="en-GB" sz="2000" dirty="0"/>
              <a:t> which they can use to help them practise their timetables. this is NOT compulsory and not part of the test, some children find this resource helpful to practice </a:t>
            </a:r>
            <a:r>
              <a:rPr lang="en-GB" sz="2000" dirty="0">
                <a:hlinkClick r:id="rId2"/>
              </a:rPr>
              <a:t>https://play.ttrockstars.com/auth/school/student</a:t>
            </a:r>
            <a:r>
              <a:rPr lang="en-GB" sz="2000" dirty="0"/>
              <a:t> </a:t>
            </a:r>
          </a:p>
          <a:p>
            <a:pPr marL="0" indent="0">
              <a:buNone/>
            </a:pPr>
            <a:r>
              <a:rPr lang="en-GB" sz="2000" dirty="0"/>
              <a:t>If they do not want to use this way to help practice there are alternative options below. </a:t>
            </a:r>
          </a:p>
          <a:p>
            <a:pPr marL="0" indent="0">
              <a:buNone/>
            </a:pPr>
            <a:r>
              <a:rPr lang="en-GB" sz="2000" dirty="0">
                <a:latin typeface="Calibri" panose="020F0502020204030204" pitchFamily="34" charset="0"/>
                <a:cs typeface="Calibri" panose="020F0502020204030204" pitchFamily="34" charset="0"/>
              </a:rPr>
              <a:t>There are a lot of Times Tables games online (I have attached some links which may help) and we will also</a:t>
            </a:r>
          </a:p>
          <a:p>
            <a:pPr marL="0" indent="0">
              <a:buNone/>
            </a:pPr>
            <a:r>
              <a:rPr lang="en-GB" sz="2000" dirty="0">
                <a:latin typeface="Calibri" panose="020F0502020204030204" pitchFamily="34" charset="0"/>
                <a:cs typeface="Calibri" panose="020F0502020204030204" pitchFamily="34" charset="0"/>
              </a:rPr>
              <a:t> practice weekly in class. </a:t>
            </a:r>
            <a:endParaRPr lang="en-GB" sz="2000" dirty="0"/>
          </a:p>
          <a:p>
            <a:pPr marL="800100" lvl="1" indent="-342900"/>
            <a:r>
              <a:rPr lang="en-GB" sz="2000" dirty="0"/>
              <a:t>Games / apps</a:t>
            </a:r>
          </a:p>
          <a:p>
            <a:pPr lvl="2"/>
            <a:r>
              <a:rPr lang="en-GB" dirty="0">
                <a:hlinkClick r:id="rId3"/>
              </a:rPr>
              <a:t>http://www.topmarks.co.uk/maths-games/7-11-years/times-tables</a:t>
            </a:r>
            <a:endParaRPr lang="en-GB" dirty="0"/>
          </a:p>
          <a:p>
            <a:pPr lvl="2"/>
            <a:r>
              <a:rPr lang="en-GB" dirty="0">
                <a:hlinkClick r:id="rId4"/>
              </a:rPr>
              <a:t>http://resources.woodlands-junior.kent.sch.uk/maths/timestable/</a:t>
            </a:r>
            <a:r>
              <a:rPr lang="en-GB" dirty="0"/>
              <a:t> </a:t>
            </a:r>
          </a:p>
          <a:p>
            <a:pPr lvl="2"/>
            <a:r>
              <a:rPr lang="en-GB" dirty="0">
                <a:hlinkClick r:id="rId5"/>
              </a:rPr>
              <a:t>http://www.teachingtables.co.uk/</a:t>
            </a:r>
            <a:endParaRPr lang="en-GB" dirty="0"/>
          </a:p>
          <a:p>
            <a:pPr marL="800100" lvl="1" indent="-342900"/>
            <a:r>
              <a:rPr lang="en-GB" sz="2000" dirty="0"/>
              <a:t>Songs</a:t>
            </a:r>
          </a:p>
          <a:p>
            <a:pPr marL="1257300" lvl="2" indent="-342900"/>
            <a:r>
              <a:rPr lang="en-GB" dirty="0"/>
              <a:t>Percy Parker </a:t>
            </a:r>
          </a:p>
          <a:p>
            <a:pPr lvl="2"/>
            <a:r>
              <a:rPr lang="en-GB" dirty="0"/>
              <a:t>   (App or CD </a:t>
            </a:r>
            <a:r>
              <a:rPr lang="en-GB" dirty="0">
                <a:hlinkClick r:id="rId6"/>
              </a:rPr>
              <a:t>http://www.percyparker.com/singyourtimestables/index.html</a:t>
            </a:r>
            <a:r>
              <a:rPr lang="en-GB" dirty="0"/>
              <a:t>) </a:t>
            </a:r>
          </a:p>
          <a:p>
            <a:pPr marL="0" indent="0">
              <a:lnSpc>
                <a:spcPct val="150000"/>
              </a:lnSpc>
              <a:buNone/>
            </a:pPr>
            <a:endParaRPr lang="en-GB" sz="1600" dirty="0">
              <a:latin typeface="Comic Sans MS" panose="030F0702030302020204" pitchFamily="66" charset="0"/>
            </a:endParaRPr>
          </a:p>
          <a:p>
            <a:pPr marL="0" indent="0">
              <a:lnSpc>
                <a:spcPct val="150000"/>
              </a:lnSpc>
              <a:buNone/>
            </a:pPr>
            <a:endParaRPr lang="en-GB" sz="16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15</a:t>
            </a:fld>
            <a:endParaRPr lang="en-GB"/>
          </a:p>
        </p:txBody>
      </p:sp>
      <p:sp>
        <p:nvSpPr>
          <p:cNvPr id="5" name="AutoShape 10" descr="Image result for times tables app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4" name="Picture 12" descr="Image result for times tables ap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358" y="218834"/>
            <a:ext cx="1884285" cy="188428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Times Tables Rock Stars: Pla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Times Tables Rock Stars: Pl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8"/>
          <a:stretch>
            <a:fillRect/>
          </a:stretch>
        </p:blipFill>
        <p:spPr>
          <a:xfrm>
            <a:off x="5361540" y="218834"/>
            <a:ext cx="2369296" cy="1778406"/>
          </a:xfrm>
          <a:prstGeom prst="rect">
            <a:avLst/>
          </a:prstGeom>
        </p:spPr>
      </p:pic>
      <p:pic>
        <p:nvPicPr>
          <p:cNvPr id="11" name="Picture 10"/>
          <p:cNvPicPr>
            <a:picLocks noChangeAspect="1"/>
          </p:cNvPicPr>
          <p:nvPr/>
        </p:nvPicPr>
        <p:blipFill>
          <a:blip r:embed="rId9"/>
          <a:stretch>
            <a:fillRect/>
          </a:stretch>
        </p:blipFill>
        <p:spPr>
          <a:xfrm>
            <a:off x="8543504" y="2138212"/>
            <a:ext cx="3565369" cy="3943900"/>
          </a:xfrm>
          <a:prstGeom prst="rect">
            <a:avLst/>
          </a:prstGeom>
        </p:spPr>
      </p:pic>
    </p:spTree>
    <p:extLst>
      <p:ext uri="{BB962C8B-B14F-4D97-AF65-F5344CB8AC3E}">
        <p14:creationId xmlns:p14="http://schemas.microsoft.com/office/powerpoint/2010/main" val="10728551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1663" y="1680900"/>
            <a:ext cx="8671389" cy="2564003"/>
          </a:xfrm>
        </p:spPr>
        <p:txBody>
          <a:bodyPr/>
          <a:lstStyle/>
          <a:p>
            <a:pPr algn="ctr">
              <a:defRPr/>
            </a:pPr>
            <a:r>
              <a:rPr lang="en-GB" sz="1400" dirty="0">
                <a:solidFill>
                  <a:schemeClr val="tx1"/>
                </a:solidFill>
                <a:latin typeface="+mn-lt"/>
              </a:rPr>
              <a:t>Now </a:t>
            </a:r>
            <a:r>
              <a:rPr lang="en-GB" sz="1400" dirty="0">
                <a:solidFill>
                  <a:schemeClr val="tx1"/>
                </a:solidFill>
              </a:rPr>
              <a:t>the children are in Key Stage 2 they will be using the Accelerated Reader programme to </a:t>
            </a:r>
            <a:r>
              <a:rPr lang="en-GB" sz="1400" dirty="0">
                <a:solidFill>
                  <a:schemeClr val="tx1"/>
                </a:solidFill>
                <a:latin typeface="+mn-lt"/>
              </a:rPr>
              <a:t>improve reading.  This is a reading program that helps teachers support and monitor </a:t>
            </a:r>
            <a:r>
              <a:rPr lang="en-GB" sz="1400" dirty="0">
                <a:solidFill>
                  <a:schemeClr val="tx1"/>
                </a:solidFill>
              </a:rPr>
              <a:t>the children's</a:t>
            </a:r>
            <a:r>
              <a:rPr lang="en-GB" sz="1400" dirty="0">
                <a:solidFill>
                  <a:schemeClr val="tx1"/>
                </a:solidFill>
                <a:latin typeface="+mn-lt"/>
              </a:rPr>
              <a:t> reading. They pick a book at their own level and read it at their own pace. This has proven to improve their reading comprehension and therefore improve their ability. </a:t>
            </a:r>
          </a:p>
          <a:p>
            <a:pPr algn="ctr">
              <a:defRPr/>
            </a:pPr>
            <a:endParaRPr lang="en-GB" sz="1400" dirty="0">
              <a:solidFill>
                <a:schemeClr val="tx1"/>
              </a:solidFill>
              <a:latin typeface="+mn-lt"/>
            </a:endParaRPr>
          </a:p>
          <a:p>
            <a:pPr algn="ctr">
              <a:defRPr/>
            </a:pPr>
            <a:r>
              <a:rPr lang="en-GB" sz="1400" dirty="0">
                <a:solidFill>
                  <a:schemeClr val="tx1"/>
                </a:solidFill>
              </a:rPr>
              <a:t>Most</a:t>
            </a:r>
            <a:r>
              <a:rPr lang="en-GB" sz="1400" dirty="0">
                <a:solidFill>
                  <a:schemeClr val="tx1"/>
                </a:solidFill>
                <a:latin typeface="+mn-lt"/>
              </a:rPr>
              <a:t> children take an online test used to measure their reading level. Once their child has their level they choose books within that level to read as their reading book (obviously they may have other books as well).</a:t>
            </a:r>
          </a:p>
          <a:p>
            <a:pPr algn="ctr">
              <a:defRPr/>
            </a:pPr>
            <a:r>
              <a:rPr lang="en-GB" sz="1400" dirty="0">
                <a:solidFill>
                  <a:schemeClr val="tx1"/>
                </a:solidFill>
                <a:latin typeface="+mn-lt"/>
              </a:rPr>
              <a:t>Accelerated Reader have BL a vast range of books and you can access any books BL via their app or website.</a:t>
            </a:r>
          </a:p>
        </p:txBody>
      </p:sp>
      <p:pic>
        <p:nvPicPr>
          <p:cNvPr id="1026" name="Picture 2" descr="C:\Users\coldfield\AppData\Local\Microsoft\Windows\Temporary Internet Files\Content.IE5\0VKV5QU0\o-CHILD-READING-facebook[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761" r="4754" b="5540"/>
          <a:stretch/>
        </p:blipFill>
        <p:spPr bwMode="auto">
          <a:xfrm>
            <a:off x="7968208" y="116632"/>
            <a:ext cx="254579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427" y="4208225"/>
            <a:ext cx="6849626" cy="233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199456" y="548680"/>
            <a:ext cx="7772400" cy="1143000"/>
          </a:xfrm>
        </p:spPr>
        <p:txBody>
          <a:bodyPr>
            <a:normAutofit/>
          </a:bodyPr>
          <a:lstStyle/>
          <a:p>
            <a:r>
              <a:rPr lang="en-GB" sz="5400" b="1" dirty="0">
                <a:latin typeface="+mn-lt"/>
              </a:rPr>
              <a:t>Accelerated Reader</a:t>
            </a:r>
          </a:p>
        </p:txBody>
      </p:sp>
    </p:spTree>
    <p:extLst>
      <p:ext uri="{BB962C8B-B14F-4D97-AF65-F5344CB8AC3E}">
        <p14:creationId xmlns:p14="http://schemas.microsoft.com/office/powerpoint/2010/main" val="26942627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52377-6186-A54C-8EDF-428970D5DC2B}"/>
              </a:ext>
            </a:extLst>
          </p:cNvPr>
          <p:cNvPicPr>
            <a:picLocks noChangeAspect="1"/>
          </p:cNvPicPr>
          <p:nvPr/>
        </p:nvPicPr>
        <p:blipFill>
          <a:blip r:embed="rId3"/>
          <a:stretch>
            <a:fillRect/>
          </a:stretch>
        </p:blipFill>
        <p:spPr>
          <a:xfrm>
            <a:off x="231059" y="209407"/>
            <a:ext cx="4013200" cy="939800"/>
          </a:xfrm>
          <a:prstGeom prst="rect">
            <a:avLst/>
          </a:prstGeom>
        </p:spPr>
      </p:pic>
      <p:pic>
        <p:nvPicPr>
          <p:cNvPr id="10" name="Picture 9">
            <a:extLst>
              <a:ext uri="{FF2B5EF4-FFF2-40B4-BE49-F238E27FC236}">
                <a16:creationId xmlns:a16="http://schemas.microsoft.com/office/drawing/2014/main" id="{1679893E-566E-5B4F-9E06-8FA9C1FBD5F6}"/>
              </a:ext>
            </a:extLst>
          </p:cNvPr>
          <p:cNvPicPr>
            <a:picLocks noChangeAspect="1"/>
          </p:cNvPicPr>
          <p:nvPr/>
        </p:nvPicPr>
        <p:blipFill>
          <a:blip r:embed="rId4"/>
          <a:stretch>
            <a:fillRect/>
          </a:stretch>
        </p:blipFill>
        <p:spPr>
          <a:xfrm>
            <a:off x="6930349" y="583807"/>
            <a:ext cx="4498535" cy="2472965"/>
          </a:xfrm>
          <a:prstGeom prst="rect">
            <a:avLst/>
          </a:prstGeom>
        </p:spPr>
      </p:pic>
      <p:sp>
        <p:nvSpPr>
          <p:cNvPr id="11" name="Rectangle 10">
            <a:extLst>
              <a:ext uri="{FF2B5EF4-FFF2-40B4-BE49-F238E27FC236}">
                <a16:creationId xmlns:a16="http://schemas.microsoft.com/office/drawing/2014/main" id="{F916716A-989F-B645-AE30-D2F233E2C51C}"/>
              </a:ext>
            </a:extLst>
          </p:cNvPr>
          <p:cNvSpPr/>
          <p:nvPr/>
        </p:nvSpPr>
        <p:spPr>
          <a:xfrm>
            <a:off x="231059" y="6365343"/>
            <a:ext cx="10900650" cy="461665"/>
          </a:xfrm>
          <a:prstGeom prst="rect">
            <a:avLst/>
          </a:prstGeom>
        </p:spPr>
        <p:txBody>
          <a:bodyPr wrap="square">
            <a:spAutoFit/>
          </a:bodyPr>
          <a:lstStyle/>
          <a:p>
            <a:r>
              <a:rPr lang="en-US" sz="2400" dirty="0"/>
              <a:t>https://</a:t>
            </a:r>
            <a:r>
              <a:rPr lang="en-US" sz="2400" dirty="0" err="1"/>
              <a:t>www.renaissance.com</a:t>
            </a:r>
            <a:r>
              <a:rPr lang="en-US" sz="2400" dirty="0"/>
              <a:t>/products/practice/accelerated-reader-360</a:t>
            </a:r>
            <a:r>
              <a:rPr lang="en-US" dirty="0"/>
              <a: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059" y="2259143"/>
            <a:ext cx="6399596" cy="396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4667" y="3382628"/>
            <a:ext cx="3289900" cy="284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4312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09" y="162488"/>
            <a:ext cx="6434775" cy="830997"/>
          </a:xfrm>
          <a:prstGeom prst="rect">
            <a:avLst/>
          </a:prstGeom>
        </p:spPr>
        <p:txBody>
          <a:bodyPr wrap="none">
            <a:spAutoFit/>
          </a:bodyPr>
          <a:lstStyle/>
          <a:p>
            <a:pPr algn="ctr"/>
            <a:r>
              <a:rPr lang="en-GB" sz="4800" b="1" u="sng"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Loxwood</a:t>
            </a: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 School page</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893372" y="938840"/>
            <a:ext cx="8023123" cy="3600986"/>
          </a:xfrm>
          <a:prstGeom prst="rect">
            <a:avLst/>
          </a:prstGeom>
          <a:noFill/>
        </p:spPr>
        <p:txBody>
          <a:bodyPr wrap="square" rtlCol="0">
            <a:spAutoFit/>
          </a:bodyPr>
          <a:lstStyle/>
          <a:p>
            <a:pPr>
              <a:lnSpc>
                <a:spcPct val="150000"/>
              </a:lnSpc>
            </a:pPr>
            <a:endParaRPr lang="en-GB" sz="2000" dirty="0"/>
          </a:p>
          <a:p>
            <a:pPr>
              <a:lnSpc>
                <a:spcPct val="150000"/>
              </a:lnSpc>
            </a:pPr>
            <a:r>
              <a:rPr lang="en-GB" sz="3200" dirty="0"/>
              <a:t>School website</a:t>
            </a:r>
          </a:p>
          <a:p>
            <a:pPr marL="800100" lvl="1" indent="-342900">
              <a:lnSpc>
                <a:spcPct val="150000"/>
              </a:lnSpc>
              <a:buFont typeface="Arial" panose="020B0604020202020204" pitchFamily="34" charset="0"/>
              <a:buChar char="•"/>
            </a:pPr>
            <a:r>
              <a:rPr lang="en-GB" sz="2000" dirty="0"/>
              <a:t>Dates</a:t>
            </a:r>
          </a:p>
          <a:p>
            <a:pPr marL="800100" lvl="1" indent="-342900">
              <a:lnSpc>
                <a:spcPct val="150000"/>
              </a:lnSpc>
              <a:buFont typeface="Arial" panose="020B0604020202020204" pitchFamily="34" charset="0"/>
              <a:buChar char="•"/>
            </a:pPr>
            <a:r>
              <a:rPr lang="en-GB" sz="2000" dirty="0"/>
              <a:t>Topic Web</a:t>
            </a:r>
          </a:p>
          <a:p>
            <a:pPr marL="800100" lvl="1" indent="-342900">
              <a:lnSpc>
                <a:spcPct val="150000"/>
              </a:lnSpc>
              <a:buFont typeface="Arial" panose="020B0604020202020204" pitchFamily="34" charset="0"/>
              <a:buChar char="•"/>
            </a:pPr>
            <a:r>
              <a:rPr lang="en-GB" sz="2000" dirty="0"/>
              <a:t>Homework</a:t>
            </a:r>
          </a:p>
          <a:p>
            <a:pPr marL="800100" lvl="1" indent="-342900">
              <a:lnSpc>
                <a:spcPct val="150000"/>
              </a:lnSpc>
              <a:buFont typeface="Arial" panose="020B0604020202020204" pitchFamily="34" charset="0"/>
              <a:buChar char="•"/>
            </a:pPr>
            <a:r>
              <a:rPr lang="en-GB" sz="2000" dirty="0" smtClean="0"/>
              <a:t>Useful </a:t>
            </a:r>
            <a:r>
              <a:rPr lang="en-GB" sz="2000" dirty="0"/>
              <a:t>links</a:t>
            </a:r>
          </a:p>
          <a:p>
            <a:pPr marL="800100" lvl="1" indent="-342900">
              <a:lnSpc>
                <a:spcPct val="150000"/>
              </a:lnSpc>
              <a:buFont typeface="Arial" panose="020B0604020202020204" pitchFamily="34" charset="0"/>
              <a:buChar char="•"/>
            </a:pPr>
            <a:r>
              <a:rPr lang="en-GB" sz="2000" dirty="0"/>
              <a:t>Photos</a:t>
            </a:r>
          </a:p>
        </p:txBody>
      </p:sp>
      <p:pic>
        <p:nvPicPr>
          <p:cNvPr id="5" name="Picture 4"/>
          <p:cNvPicPr>
            <a:picLocks noChangeAspect="1"/>
          </p:cNvPicPr>
          <p:nvPr/>
        </p:nvPicPr>
        <p:blipFill rotWithShape="1">
          <a:blip r:embed="rId2"/>
          <a:srcRect r="2267"/>
          <a:stretch/>
        </p:blipFill>
        <p:spPr>
          <a:xfrm>
            <a:off x="10596262" y="159942"/>
            <a:ext cx="1400190" cy="1495688"/>
          </a:xfrm>
          <a:prstGeom prst="rect">
            <a:avLst/>
          </a:prstGeom>
          <a:ln w="28575">
            <a:solidFill>
              <a:srgbClr val="0070C0"/>
            </a:solidFill>
          </a:ln>
        </p:spPr>
      </p:pic>
      <p:pic>
        <p:nvPicPr>
          <p:cNvPr id="6" name="Picture 5"/>
          <p:cNvPicPr>
            <a:picLocks noChangeAspect="1"/>
          </p:cNvPicPr>
          <p:nvPr/>
        </p:nvPicPr>
        <p:blipFill>
          <a:blip r:embed="rId3"/>
          <a:stretch>
            <a:fillRect/>
          </a:stretch>
        </p:blipFill>
        <p:spPr>
          <a:xfrm>
            <a:off x="9332373" y="107843"/>
            <a:ext cx="1131715" cy="1547787"/>
          </a:xfrm>
          <a:prstGeom prst="rect">
            <a:avLst/>
          </a:prstGeom>
          <a:ln w="28575">
            <a:solidFill>
              <a:srgbClr val="0070C0"/>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812" y="1769837"/>
            <a:ext cx="6630575" cy="391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8004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107" y="188640"/>
            <a:ext cx="9917357" cy="6264696"/>
          </a:xfrm>
        </p:spPr>
        <p:txBody>
          <a:bodyPr/>
          <a:lstStyle/>
          <a:p>
            <a:pPr marL="0" indent="0">
              <a:buNone/>
            </a:pPr>
            <a:r>
              <a:rPr lang="en-GB" sz="4800" b="1" dirty="0"/>
              <a:t>How can you help your child over this busy year?</a:t>
            </a:r>
          </a:p>
          <a:p>
            <a:pPr marL="0" indent="0">
              <a:buNone/>
            </a:pPr>
            <a:endParaRPr lang="en-GB" dirty="0"/>
          </a:p>
          <a:p>
            <a:r>
              <a:rPr lang="en-GB" dirty="0"/>
              <a:t>SLEEP</a:t>
            </a:r>
          </a:p>
          <a:p>
            <a:r>
              <a:rPr lang="en-GB" dirty="0"/>
              <a:t>BREAKFAST</a:t>
            </a:r>
          </a:p>
          <a:p>
            <a:r>
              <a:rPr lang="en-GB" dirty="0"/>
              <a:t>SNACK for snack time (fruit or vegetables only) &amp; Water, this is important as the day is long.</a:t>
            </a:r>
          </a:p>
          <a:p>
            <a:r>
              <a:rPr lang="en-GB" dirty="0"/>
              <a:t>HOMEWORK</a:t>
            </a:r>
          </a:p>
          <a:p>
            <a:r>
              <a:rPr lang="en-GB" dirty="0"/>
              <a:t>INDEPENDENT/ORGANISED</a:t>
            </a:r>
          </a:p>
          <a:p>
            <a:r>
              <a:rPr lang="en-GB" b="1" u="sng" dirty="0"/>
              <a:t>ALL</a:t>
            </a:r>
            <a:r>
              <a:rPr lang="en-GB" dirty="0"/>
              <a:t> UNIFORM NAMED.</a:t>
            </a:r>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19</a:t>
            </a:fld>
            <a:endParaRPr lang="en-GB"/>
          </a:p>
        </p:txBody>
      </p:sp>
      <p:pic>
        <p:nvPicPr>
          <p:cNvPr id="1027" name="Picture 3" descr="C:\Users\coldfield\AppData\Local\Microsoft\Windows\Temporary Internet Files\Content.IE5\XKQ6LQME\Slee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5519" y="896641"/>
            <a:ext cx="2545284" cy="212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487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305" y="481263"/>
            <a:ext cx="11839074" cy="6186309"/>
          </a:xfrm>
          <a:prstGeom prst="rect">
            <a:avLst/>
          </a:prstGeom>
          <a:noFill/>
        </p:spPr>
        <p:txBody>
          <a:bodyPr wrap="square" rtlCol="0">
            <a:spAutoFit/>
          </a:bodyPr>
          <a:lstStyle/>
          <a:p>
            <a:pPr algn="ctr">
              <a:lnSpc>
                <a:spcPct val="150000"/>
              </a:lnSpc>
            </a:pPr>
            <a:r>
              <a:rPr lang="en-GB" sz="4800" b="1" dirty="0"/>
              <a:t>Year 3 and 4</a:t>
            </a:r>
          </a:p>
          <a:p>
            <a:pPr algn="ctr">
              <a:lnSpc>
                <a:spcPct val="150000"/>
              </a:lnSpc>
            </a:pPr>
            <a:r>
              <a:rPr lang="en-GB" sz="4800" b="1" dirty="0"/>
              <a:t>Rowan Class           Sycamore Class</a:t>
            </a:r>
          </a:p>
          <a:p>
            <a:pPr algn="ctr">
              <a:lnSpc>
                <a:spcPct val="150000"/>
              </a:lnSpc>
            </a:pPr>
            <a:r>
              <a:rPr lang="en-GB" sz="4000" dirty="0" smtClean="0"/>
              <a:t>Miss </a:t>
            </a:r>
            <a:r>
              <a:rPr lang="en-GB" sz="4000" dirty="0" err="1" smtClean="0"/>
              <a:t>Malins</a:t>
            </a:r>
            <a:r>
              <a:rPr lang="en-GB" sz="4000" dirty="0" smtClean="0"/>
              <a:t>                    Mrs </a:t>
            </a:r>
            <a:r>
              <a:rPr lang="en-GB" sz="4000" dirty="0"/>
              <a:t>Oldfield</a:t>
            </a:r>
          </a:p>
          <a:p>
            <a:pPr algn="ctr">
              <a:lnSpc>
                <a:spcPct val="150000"/>
              </a:lnSpc>
            </a:pPr>
            <a:r>
              <a:rPr lang="en-GB" sz="4000" dirty="0" smtClean="0"/>
              <a:t>Mrs Mayne                      </a:t>
            </a:r>
            <a:r>
              <a:rPr lang="en-GB" sz="4000" dirty="0"/>
              <a:t>Mrs </a:t>
            </a:r>
            <a:r>
              <a:rPr lang="en-GB" sz="4000" dirty="0" smtClean="0"/>
              <a:t>Zilz</a:t>
            </a:r>
            <a:endParaRPr lang="en-GB" sz="4000" dirty="0"/>
          </a:p>
          <a:p>
            <a:pPr algn="ctr">
              <a:lnSpc>
                <a:spcPct val="150000"/>
              </a:lnSpc>
            </a:pPr>
            <a:r>
              <a:rPr lang="en-GB" sz="2400" dirty="0" smtClean="0"/>
              <a:t>Mr </a:t>
            </a:r>
            <a:r>
              <a:rPr lang="en-GB" sz="2400" dirty="0"/>
              <a:t>Green PE Teacher every Wednesday</a:t>
            </a:r>
          </a:p>
          <a:p>
            <a:pPr algn="ctr">
              <a:lnSpc>
                <a:spcPct val="150000"/>
              </a:lnSpc>
            </a:pPr>
            <a:r>
              <a:rPr lang="en-GB" sz="2400" dirty="0"/>
              <a:t>Mrs Harder and Mrs Swann alternate PPA cover </a:t>
            </a:r>
            <a:r>
              <a:rPr lang="en-GB" sz="2400" dirty="0" smtClean="0"/>
              <a:t>in </a:t>
            </a:r>
            <a:r>
              <a:rPr lang="en-GB" sz="2400" dirty="0"/>
              <a:t>both classes</a:t>
            </a:r>
          </a:p>
          <a:p>
            <a:pPr algn="ctr">
              <a:lnSpc>
                <a:spcPct val="150000"/>
              </a:lnSpc>
            </a:pPr>
            <a:endParaRPr lang="en-GB" sz="4000" dirty="0"/>
          </a:p>
        </p:txBody>
      </p:sp>
      <p:pic>
        <p:nvPicPr>
          <p:cNvPr id="5" name="Picture 4"/>
          <p:cNvPicPr>
            <a:picLocks noChangeAspect="1"/>
          </p:cNvPicPr>
          <p:nvPr/>
        </p:nvPicPr>
        <p:blipFill>
          <a:blip r:embed="rId2"/>
          <a:stretch>
            <a:fillRect/>
          </a:stretch>
        </p:blipFill>
        <p:spPr>
          <a:xfrm>
            <a:off x="8718727" y="295949"/>
            <a:ext cx="2295610" cy="1662338"/>
          </a:xfrm>
          <a:prstGeom prst="rect">
            <a:avLst/>
          </a:prstGeom>
        </p:spPr>
      </p:pic>
      <p:pic>
        <p:nvPicPr>
          <p:cNvPr id="2" name="Picture 1"/>
          <p:cNvPicPr>
            <a:picLocks noChangeAspect="1"/>
          </p:cNvPicPr>
          <p:nvPr/>
        </p:nvPicPr>
        <p:blipFill>
          <a:blip r:embed="rId3"/>
          <a:stretch>
            <a:fillRect/>
          </a:stretch>
        </p:blipFill>
        <p:spPr>
          <a:xfrm>
            <a:off x="757382" y="295949"/>
            <a:ext cx="1253611" cy="2010934"/>
          </a:xfrm>
          <a:prstGeom prst="rect">
            <a:avLst/>
          </a:prstGeom>
        </p:spPr>
      </p:pic>
    </p:spTree>
    <p:extLst>
      <p:ext uri="{BB962C8B-B14F-4D97-AF65-F5344CB8AC3E}">
        <p14:creationId xmlns:p14="http://schemas.microsoft.com/office/powerpoint/2010/main" val="15805148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111126"/>
            <a:ext cx="7772400" cy="1125833"/>
          </a:xfrm>
        </p:spPr>
        <p:txBody>
          <a:bodyPr/>
          <a:lstStyle/>
          <a:p>
            <a:r>
              <a:rPr lang="en-US" dirty="0">
                <a:solidFill>
                  <a:schemeClr val="tx1"/>
                </a:solidFill>
              </a:rPr>
              <a:t>Emotional Well-Being </a:t>
            </a:r>
          </a:p>
        </p:txBody>
      </p:sp>
      <p:sp>
        <p:nvSpPr>
          <p:cNvPr id="3" name="Subtitle 2"/>
          <p:cNvSpPr>
            <a:spLocks noGrp="1"/>
          </p:cNvSpPr>
          <p:nvPr>
            <p:ph type="subTitle" idx="1"/>
          </p:nvPr>
        </p:nvSpPr>
        <p:spPr>
          <a:xfrm>
            <a:off x="2063552" y="1467365"/>
            <a:ext cx="9290248" cy="5062744"/>
          </a:xfrm>
        </p:spPr>
        <p:txBody>
          <a:bodyPr>
            <a:noAutofit/>
          </a:bodyPr>
          <a:lstStyle/>
          <a:p>
            <a:pPr algn="l"/>
            <a:r>
              <a:rPr lang="en-US" sz="2800" dirty="0"/>
              <a:t>We are sure that the children's emotional well-being is of paramount importance to us all. We are extremely aware of emotional well-being in children, these are the years they become more independent and improve their self esteem with help and guidance. </a:t>
            </a:r>
            <a:endParaRPr lang="en-US" sz="2800" dirty="0" smtClean="0"/>
          </a:p>
          <a:p>
            <a:pPr algn="l"/>
            <a:r>
              <a:rPr lang="en-US" sz="2800" dirty="0" smtClean="0"/>
              <a:t>If </a:t>
            </a:r>
            <a:r>
              <a:rPr lang="en-US" sz="2800" dirty="0"/>
              <a:t>a child in our care is not acting their usual self, or is withdrawn from the class or their friends, we will always take the time to reassure them that we are here to help. If you feel that your child might be affected by something at home, such as a bereavement (be it pet or human) or arguments with siblings etc, please take the time to briefly inform us, as it might help us to </a:t>
            </a:r>
            <a:r>
              <a:rPr lang="en-US" sz="2800" dirty="0" smtClean="0"/>
              <a:t>understand why they are not themselves.</a:t>
            </a:r>
            <a:endParaRPr lang="en-US" sz="2800" dirty="0"/>
          </a:p>
        </p:txBody>
      </p:sp>
      <p:sp>
        <p:nvSpPr>
          <p:cNvPr id="4" name="Slide Number Placeholder 3"/>
          <p:cNvSpPr>
            <a:spLocks noGrp="1"/>
          </p:cNvSpPr>
          <p:nvPr>
            <p:ph type="sldNum" sz="quarter" idx="12"/>
          </p:nvPr>
        </p:nvSpPr>
        <p:spPr/>
        <p:txBody>
          <a:bodyPr/>
          <a:lstStyle/>
          <a:p>
            <a:pPr>
              <a:defRPr/>
            </a:pPr>
            <a:fld id="{CB8FFC2B-E788-4975-A309-09471A75D998}" type="slidenum">
              <a:rPr lang="en-GB"/>
              <a:pPr>
                <a:defRPr/>
              </a:pPr>
              <a:t>20</a:t>
            </a:fld>
            <a:endParaRPr lang="en-GB" dirty="0"/>
          </a:p>
        </p:txBody>
      </p:sp>
      <p:pic>
        <p:nvPicPr>
          <p:cNvPr id="5" name="Picture 4" descr="Couple that with also receiving &quot;real mail&quot; from one of my favorite ..."/>
          <p:cNvPicPr>
            <a:picLocks noChangeAspect="1"/>
          </p:cNvPicPr>
          <p:nvPr/>
        </p:nvPicPr>
        <p:blipFill>
          <a:blip r:embed="rId3"/>
          <a:stretch>
            <a:fillRect/>
          </a:stretch>
        </p:blipFill>
        <p:spPr>
          <a:xfrm>
            <a:off x="10602328" y="111126"/>
            <a:ext cx="1294107" cy="1659549"/>
          </a:xfrm>
          <a:prstGeom prst="rect">
            <a:avLst/>
          </a:prstGeom>
        </p:spPr>
      </p:pic>
      <p:pic>
        <p:nvPicPr>
          <p:cNvPr id="6" name="Picture 5" descr="Image: Kissing Black-tailed Prairie Dogs, Mila Zinkova , 2006,"/>
          <p:cNvPicPr>
            <a:picLocks noChangeAspect="1"/>
          </p:cNvPicPr>
          <p:nvPr/>
        </p:nvPicPr>
        <p:blipFill>
          <a:blip r:embed="rId4"/>
          <a:stretch>
            <a:fillRect/>
          </a:stretch>
        </p:blipFill>
        <p:spPr>
          <a:xfrm>
            <a:off x="57656" y="265755"/>
            <a:ext cx="2005896" cy="2020487"/>
          </a:xfrm>
          <a:prstGeom prst="rect">
            <a:avLst/>
          </a:prstGeom>
        </p:spPr>
      </p:pic>
    </p:spTree>
    <p:extLst>
      <p:ext uri="{BB962C8B-B14F-4D97-AF65-F5344CB8AC3E}">
        <p14:creationId xmlns:p14="http://schemas.microsoft.com/office/powerpoint/2010/main" val="36763816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1233343"/>
            <a:ext cx="10515600" cy="5869420"/>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Please can you ensure that your child brings </a:t>
            </a:r>
            <a:br>
              <a:rPr lang="en-GB" dirty="0"/>
            </a:br>
            <a:r>
              <a:rPr lang="en-GB" dirty="0"/>
              <a:t>a </a:t>
            </a:r>
            <a:r>
              <a:rPr lang="en-GB" dirty="0" smtClean="0"/>
              <a:t>named book </a:t>
            </a:r>
            <a:r>
              <a:rPr lang="en-GB" dirty="0"/>
              <a:t>bag to school, </a:t>
            </a:r>
            <a:r>
              <a:rPr lang="en-GB" b="1" dirty="0"/>
              <a:t>not </a:t>
            </a:r>
            <a:r>
              <a:rPr lang="en-GB" dirty="0"/>
              <a:t>a rucksack. </a:t>
            </a:r>
            <a:br>
              <a:rPr lang="en-GB" dirty="0"/>
            </a:br>
            <a:r>
              <a:rPr lang="en-GB" dirty="0"/>
              <a:t>Rucksacks for Loxwood School are for years five and six </a:t>
            </a:r>
            <a:r>
              <a:rPr lang="en-GB" dirty="0" smtClean="0"/>
              <a:t>only, as per the school uniform policy.</a:t>
            </a:r>
            <a:r>
              <a:rPr lang="en-GB" dirty="0"/>
              <a:t/>
            </a:r>
            <a:br>
              <a:rPr lang="en-GB" dirty="0"/>
            </a:br>
            <a:r>
              <a:rPr lang="en-GB" dirty="0"/>
              <a:t/>
            </a:r>
            <a:br>
              <a:rPr lang="en-GB" dirty="0"/>
            </a:br>
            <a:r>
              <a:rPr lang="en-GB" dirty="0"/>
              <a:t>Loxwood school bags are available or green book bags can be bought for about £5 on Amazon or M&amp;S etc.</a:t>
            </a:r>
            <a:br>
              <a:rPr lang="en-GB" dirty="0"/>
            </a:br>
            <a:r>
              <a:rPr lang="en-GB" dirty="0"/>
              <a:t/>
            </a:r>
            <a:br>
              <a:rPr lang="en-GB" dirty="0"/>
            </a:br>
            <a:endParaRPr lang="en-GB" dirty="0"/>
          </a:p>
        </p:txBody>
      </p:sp>
      <p:pic>
        <p:nvPicPr>
          <p:cNvPr id="3" name="Picture 2"/>
          <p:cNvPicPr>
            <a:picLocks noChangeAspect="1"/>
          </p:cNvPicPr>
          <p:nvPr/>
        </p:nvPicPr>
        <p:blipFill>
          <a:blip r:embed="rId2"/>
          <a:stretch>
            <a:fillRect/>
          </a:stretch>
        </p:blipFill>
        <p:spPr>
          <a:xfrm>
            <a:off x="10063035" y="226579"/>
            <a:ext cx="1819529" cy="2429214"/>
          </a:xfrm>
          <a:prstGeom prst="rect">
            <a:avLst/>
          </a:prstGeom>
        </p:spPr>
      </p:pic>
      <p:pic>
        <p:nvPicPr>
          <p:cNvPr id="4" name="Picture 3"/>
          <p:cNvPicPr>
            <a:picLocks noChangeAspect="1"/>
          </p:cNvPicPr>
          <p:nvPr/>
        </p:nvPicPr>
        <p:blipFill>
          <a:blip r:embed="rId3"/>
          <a:stretch>
            <a:fillRect/>
          </a:stretch>
        </p:blipFill>
        <p:spPr>
          <a:xfrm>
            <a:off x="666835" y="1"/>
            <a:ext cx="2639783" cy="2234326"/>
          </a:xfrm>
          <a:prstGeom prst="rect">
            <a:avLst/>
          </a:prstGeom>
        </p:spPr>
      </p:pic>
    </p:spTree>
    <p:extLst>
      <p:ext uri="{BB962C8B-B14F-4D97-AF65-F5344CB8AC3E}">
        <p14:creationId xmlns:p14="http://schemas.microsoft.com/office/powerpoint/2010/main" val="21852032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b="1" dirty="0" smtClean="0"/>
              <a:t>Naming.</a:t>
            </a:r>
            <a:r>
              <a:rPr lang="en-GB" dirty="0" smtClean="0"/>
              <a:t/>
            </a:r>
            <a:br>
              <a:rPr lang="en-GB" dirty="0" smtClean="0"/>
            </a:br>
            <a:r>
              <a:rPr lang="en-GB" dirty="0" smtClean="0"/>
              <a:t>Please ensure that </a:t>
            </a:r>
            <a:r>
              <a:rPr lang="en-GB" b="1" dirty="0" smtClean="0"/>
              <a:t>all</a:t>
            </a:r>
            <a:r>
              <a:rPr lang="en-GB" dirty="0" smtClean="0"/>
              <a:t> your child’s school things are named, as you can appreciate; it can be quite difficult trying to locate a particular green jumper or white school shirt.</a:t>
            </a:r>
            <a:br>
              <a:rPr lang="en-GB" dirty="0" smtClean="0"/>
            </a:br>
            <a:endParaRPr lang="en-GB" dirty="0"/>
          </a:p>
        </p:txBody>
      </p:sp>
      <p:pic>
        <p:nvPicPr>
          <p:cNvPr id="3" name="Picture 2"/>
          <p:cNvPicPr>
            <a:picLocks noChangeAspect="1"/>
          </p:cNvPicPr>
          <p:nvPr/>
        </p:nvPicPr>
        <p:blipFill>
          <a:blip r:embed="rId2"/>
          <a:stretch>
            <a:fillRect/>
          </a:stretch>
        </p:blipFill>
        <p:spPr>
          <a:xfrm>
            <a:off x="1076011" y="3851015"/>
            <a:ext cx="2429214" cy="2095792"/>
          </a:xfrm>
          <a:prstGeom prst="rect">
            <a:avLst/>
          </a:prstGeom>
        </p:spPr>
      </p:pic>
      <p:pic>
        <p:nvPicPr>
          <p:cNvPr id="4" name="Picture 3"/>
          <p:cNvPicPr>
            <a:picLocks noChangeAspect="1"/>
          </p:cNvPicPr>
          <p:nvPr/>
        </p:nvPicPr>
        <p:blipFill>
          <a:blip r:embed="rId3"/>
          <a:stretch>
            <a:fillRect/>
          </a:stretch>
        </p:blipFill>
        <p:spPr>
          <a:xfrm>
            <a:off x="4431711" y="3511129"/>
            <a:ext cx="2238687" cy="1886213"/>
          </a:xfrm>
          <a:prstGeom prst="rect">
            <a:avLst/>
          </a:prstGeom>
        </p:spPr>
      </p:pic>
      <p:pic>
        <p:nvPicPr>
          <p:cNvPr id="5" name="Picture 4"/>
          <p:cNvPicPr>
            <a:picLocks noChangeAspect="1"/>
          </p:cNvPicPr>
          <p:nvPr/>
        </p:nvPicPr>
        <p:blipFill>
          <a:blip r:embed="rId4"/>
          <a:stretch>
            <a:fillRect/>
          </a:stretch>
        </p:blipFill>
        <p:spPr>
          <a:xfrm>
            <a:off x="7361421" y="3831994"/>
            <a:ext cx="1514686" cy="2514951"/>
          </a:xfrm>
          <a:prstGeom prst="rect">
            <a:avLst/>
          </a:prstGeom>
        </p:spPr>
      </p:pic>
    </p:spTree>
    <p:extLst>
      <p:ext uri="{BB962C8B-B14F-4D97-AF65-F5344CB8AC3E}">
        <p14:creationId xmlns:p14="http://schemas.microsoft.com/office/powerpoint/2010/main" val="42811705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2442" y="414795"/>
            <a:ext cx="3446777" cy="830997"/>
          </a:xfrm>
          <a:prstGeom prst="rect">
            <a:avLst/>
          </a:prstGeom>
        </p:spPr>
        <p:txBody>
          <a:bodyPr wrap="none">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Questions?</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rotWithShape="1">
          <a:blip r:embed="rId2"/>
          <a:srcRect t="9511" b="1314"/>
          <a:stretch/>
        </p:blipFill>
        <p:spPr>
          <a:xfrm>
            <a:off x="3435835" y="2462059"/>
            <a:ext cx="5339992" cy="4103104"/>
          </a:xfrm>
          <a:prstGeom prst="rect">
            <a:avLst/>
          </a:prstGeom>
        </p:spPr>
      </p:pic>
      <p:sp>
        <p:nvSpPr>
          <p:cNvPr id="4" name="TextBox 3"/>
          <p:cNvSpPr txBox="1"/>
          <p:nvPr/>
        </p:nvSpPr>
        <p:spPr>
          <a:xfrm>
            <a:off x="1116918" y="1494301"/>
            <a:ext cx="9973564" cy="584775"/>
          </a:xfrm>
          <a:prstGeom prst="rect">
            <a:avLst/>
          </a:prstGeom>
          <a:noFill/>
        </p:spPr>
        <p:txBody>
          <a:bodyPr wrap="none" rtlCol="0">
            <a:spAutoFit/>
          </a:bodyPr>
          <a:lstStyle/>
          <a:p>
            <a:r>
              <a:rPr lang="en-GB" sz="3200" dirty="0"/>
              <a:t>Please feel free to ask any further questions you </a:t>
            </a:r>
            <a:r>
              <a:rPr lang="en-GB" sz="3200"/>
              <a:t>may have.</a:t>
            </a:r>
            <a:endParaRPr lang="en-GB" sz="3200" dirty="0"/>
          </a:p>
        </p:txBody>
      </p:sp>
    </p:spTree>
    <p:extLst>
      <p:ext uri="{BB962C8B-B14F-4D97-AF65-F5344CB8AC3E}">
        <p14:creationId xmlns:p14="http://schemas.microsoft.com/office/powerpoint/2010/main" val="9500530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1919288" y="0"/>
            <a:ext cx="8229600" cy="1143000"/>
          </a:xfrm>
        </p:spPr>
        <p:txBody>
          <a:bodyPr/>
          <a:lstStyle/>
          <a:p>
            <a:r>
              <a:rPr lang="en-GB" altLang="en-US" smtClean="0"/>
              <a:t>Whole School Behaviour</a:t>
            </a:r>
          </a:p>
        </p:txBody>
      </p:sp>
      <p:pic>
        <p:nvPicPr>
          <p:cNvPr id="512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1939" y="1844675"/>
            <a:ext cx="4848225" cy="3024188"/>
          </a:xfrm>
        </p:spPr>
      </p:pic>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969963"/>
            <a:ext cx="4054475"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5088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1992313" y="258763"/>
            <a:ext cx="8229600" cy="1143000"/>
          </a:xfrm>
        </p:spPr>
        <p:txBody>
          <a:bodyPr/>
          <a:lstStyle/>
          <a:p>
            <a:r>
              <a:rPr lang="en-GB" altLang="en-US"/>
              <a:t>Growth Mindset</a:t>
            </a:r>
          </a:p>
        </p:txBody>
      </p:sp>
      <p:pic>
        <p:nvPicPr>
          <p:cNvPr id="5124" name="Picture 6"/>
          <p:cNvPicPr>
            <a:picLocks noChangeAspect="1"/>
          </p:cNvPicPr>
          <p:nvPr/>
        </p:nvPicPr>
        <p:blipFill>
          <a:blip r:embed="rId2">
            <a:extLst>
              <a:ext uri="{28A0092B-C50C-407E-A947-70E740481C1C}">
                <a14:useLocalDpi xmlns:a14="http://schemas.microsoft.com/office/drawing/2010/main" val="0"/>
              </a:ext>
            </a:extLst>
          </a:blip>
          <a:srcRect l="12201" t="29001" r="45274" b="19199"/>
          <a:stretch>
            <a:fillRect/>
          </a:stretch>
        </p:blipFill>
        <p:spPr bwMode="auto">
          <a:xfrm>
            <a:off x="2277229" y="1165812"/>
            <a:ext cx="7944684" cy="5442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265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pPr marL="0" indent="0" algn="ctr">
              <a:buNone/>
            </a:pPr>
            <a:r>
              <a:rPr lang="en-GB" b="1" u="sng" dirty="0">
                <a:solidFill>
                  <a:srgbClr val="7030A0"/>
                </a:solidFill>
              </a:rPr>
              <a:t>Topics This Year:</a:t>
            </a:r>
          </a:p>
          <a:p>
            <a:pPr marL="0" indent="0">
              <a:buNone/>
            </a:pPr>
            <a:endParaRPr lang="en-GB" dirty="0"/>
          </a:p>
          <a:p>
            <a:pPr marL="0" indent="0">
              <a:buNone/>
            </a:pPr>
            <a:r>
              <a:rPr lang="en-GB" b="1" dirty="0"/>
              <a:t>Autumn </a:t>
            </a:r>
            <a:r>
              <a:rPr lang="en-GB" b="1" dirty="0" smtClean="0"/>
              <a:t>2024- Year 3.  </a:t>
            </a:r>
            <a:r>
              <a:rPr lang="en-GB" b="1" dirty="0"/>
              <a:t>Stone Age, Bronze Age &amp; Iron </a:t>
            </a:r>
            <a:r>
              <a:rPr lang="en-GB" b="1" dirty="0" smtClean="0"/>
              <a:t>Age</a:t>
            </a:r>
          </a:p>
          <a:p>
            <a:pPr marL="0" indent="0">
              <a:buNone/>
            </a:pPr>
            <a:r>
              <a:rPr lang="en-GB" b="1" dirty="0"/>
              <a:t> </a:t>
            </a:r>
            <a:r>
              <a:rPr lang="en-GB" b="1" dirty="0" smtClean="0"/>
              <a:t>                           Year 4. </a:t>
            </a:r>
            <a:r>
              <a:rPr lang="en-GB" b="1" dirty="0" smtClean="0"/>
              <a:t>The </a:t>
            </a:r>
            <a:r>
              <a:rPr lang="en-GB" b="1" dirty="0" smtClean="0"/>
              <a:t>Ancient Egyptians </a:t>
            </a:r>
            <a:endParaRPr lang="en-GB" b="1" dirty="0"/>
          </a:p>
          <a:p>
            <a:pPr marL="0" indent="0">
              <a:buNone/>
            </a:pPr>
            <a:endParaRPr lang="en-GB" b="1" dirty="0"/>
          </a:p>
          <a:p>
            <a:pPr marL="0" indent="0">
              <a:buNone/>
            </a:pPr>
            <a:r>
              <a:rPr lang="en-GB" b="1" dirty="0"/>
              <a:t>Spring 2024-  Y</a:t>
            </a:r>
            <a:r>
              <a:rPr lang="en-GB" b="1" dirty="0" smtClean="0"/>
              <a:t>ear 3.    Romans &amp; Extreme </a:t>
            </a:r>
            <a:r>
              <a:rPr lang="en-GB" b="1" dirty="0"/>
              <a:t>Earth </a:t>
            </a:r>
            <a:r>
              <a:rPr lang="en-GB" b="1" i="1" dirty="0"/>
              <a:t>(Volcanoes, </a:t>
            </a:r>
            <a:r>
              <a:rPr lang="en-GB" b="1" i="1" dirty="0" smtClean="0"/>
              <a:t>                       Earthquakes</a:t>
            </a:r>
            <a:r>
              <a:rPr lang="en-GB" b="1" i="1" dirty="0"/>
              <a:t>, Tsunamis etc</a:t>
            </a:r>
            <a:r>
              <a:rPr lang="en-GB" b="1" i="1" dirty="0" smtClean="0"/>
              <a:t>)</a:t>
            </a:r>
          </a:p>
          <a:p>
            <a:pPr marL="0" indent="0">
              <a:buNone/>
            </a:pPr>
            <a:r>
              <a:rPr lang="en-GB" b="1" i="1" dirty="0"/>
              <a:t> </a:t>
            </a:r>
            <a:r>
              <a:rPr lang="en-GB" b="1" i="1" dirty="0" smtClean="0"/>
              <a:t>                         </a:t>
            </a:r>
            <a:r>
              <a:rPr lang="en-GB" b="1" dirty="0" smtClean="0"/>
              <a:t>Year 4. Polar Regions</a:t>
            </a:r>
            <a:endParaRPr lang="en-GB" b="1" dirty="0"/>
          </a:p>
          <a:p>
            <a:pPr marL="0" indent="0">
              <a:buNone/>
            </a:pPr>
            <a:endParaRPr lang="en-GB" b="1" dirty="0"/>
          </a:p>
          <a:p>
            <a:pPr marL="0" indent="0">
              <a:buNone/>
            </a:pPr>
            <a:r>
              <a:rPr lang="en-GB" b="1" dirty="0"/>
              <a:t>Summer 2024- </a:t>
            </a:r>
            <a:r>
              <a:rPr lang="en-GB" b="1" dirty="0" smtClean="0"/>
              <a:t> Year 3.   Plants</a:t>
            </a:r>
            <a:r>
              <a:rPr lang="en-GB" b="1" i="1" dirty="0" smtClean="0"/>
              <a:t>(Environment/Plants)</a:t>
            </a:r>
          </a:p>
          <a:p>
            <a:pPr marL="0" indent="0">
              <a:buNone/>
            </a:pPr>
            <a:r>
              <a:rPr lang="en-GB" b="1" i="1" dirty="0"/>
              <a:t> </a:t>
            </a:r>
            <a:r>
              <a:rPr lang="en-GB" b="1" i="1" dirty="0" smtClean="0"/>
              <a:t>                            </a:t>
            </a:r>
            <a:r>
              <a:rPr lang="en-GB" b="1" dirty="0"/>
              <a:t>Y</a:t>
            </a:r>
            <a:r>
              <a:rPr lang="en-GB" b="1" dirty="0" smtClean="0"/>
              <a:t>ear 4. Habitats/ Environment</a:t>
            </a:r>
            <a:endParaRPr lang="en-GB" b="1" dirty="0"/>
          </a:p>
        </p:txBody>
      </p:sp>
    </p:spTree>
    <p:extLst>
      <p:ext uri="{BB962C8B-B14F-4D97-AF65-F5344CB8AC3E}">
        <p14:creationId xmlns:p14="http://schemas.microsoft.com/office/powerpoint/2010/main" val="26674428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196753"/>
            <a:ext cx="7772400" cy="5042123"/>
          </a:xfrm>
        </p:spPr>
        <p:txBody>
          <a:bodyPr/>
          <a:lstStyle/>
          <a:p>
            <a:pPr marL="0" indent="0" algn="ctr">
              <a:buNone/>
            </a:pPr>
            <a:endParaRPr lang="en-US" sz="4400" b="1" dirty="0">
              <a:latin typeface="Matura MT Script Capitals" panose="03020802060602070202" pitchFamily="66" charset="0"/>
            </a:endParaRPr>
          </a:p>
          <a:p>
            <a:pPr>
              <a:buNone/>
            </a:pPr>
            <a:endParaRPr lang="en-US" dirty="0">
              <a:latin typeface="+mn-lt"/>
              <a:ea typeface="+mn-ea"/>
              <a:cs typeface="+mn-cs"/>
            </a:endParaRPr>
          </a:p>
          <a:p>
            <a:pPr>
              <a:buNone/>
            </a:pPr>
            <a:endParaRPr lang="en-US" dirty="0">
              <a:latin typeface="+mn-lt"/>
              <a:ea typeface="+mn-ea"/>
              <a:cs typeface="+mn-cs"/>
            </a:endParaRP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6</a:t>
            </a:fld>
            <a:endParaRPr lang="en-GB"/>
          </a:p>
        </p:txBody>
      </p:sp>
      <p:pic>
        <p:nvPicPr>
          <p:cNvPr id="5" name="Picture 4"/>
          <p:cNvPicPr>
            <a:picLocks noChangeAspect="1"/>
          </p:cNvPicPr>
          <p:nvPr/>
        </p:nvPicPr>
        <p:blipFill>
          <a:blip r:embed="rId2"/>
          <a:stretch>
            <a:fillRect/>
          </a:stretch>
        </p:blipFill>
        <p:spPr>
          <a:xfrm>
            <a:off x="1460490" y="0"/>
            <a:ext cx="9679950" cy="6885737"/>
          </a:xfrm>
          <a:prstGeom prst="rect">
            <a:avLst/>
          </a:prstGeom>
        </p:spPr>
      </p:pic>
    </p:spTree>
    <p:extLst>
      <p:ext uri="{BB962C8B-B14F-4D97-AF65-F5344CB8AC3E}">
        <p14:creationId xmlns:p14="http://schemas.microsoft.com/office/powerpoint/2010/main" val="5743281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1308" y="-248163"/>
            <a:ext cx="10269383" cy="7354326"/>
          </a:xfrm>
          <a:prstGeom prst="rect">
            <a:avLst/>
          </a:prstGeom>
        </p:spPr>
      </p:pic>
    </p:spTree>
    <p:extLst>
      <p:ext uri="{BB962C8B-B14F-4D97-AF65-F5344CB8AC3E}">
        <p14:creationId xmlns:p14="http://schemas.microsoft.com/office/powerpoint/2010/main" val="1280217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384498" y="567524"/>
            <a:ext cx="1289589" cy="1143000"/>
          </a:xfrm>
        </p:spPr>
        <p:txBody>
          <a:bodyPr>
            <a:normAutofit/>
          </a:bodyPr>
          <a:lstStyle/>
          <a:p>
            <a:pPr algn="ctr" eaLnBrk="1" hangingPunct="1"/>
            <a:r>
              <a:rPr lang="en-GB" sz="5400" b="1" dirty="0">
                <a:latin typeface="+mn-lt"/>
              </a:rPr>
              <a:t>P.E.</a:t>
            </a:r>
          </a:p>
        </p:txBody>
      </p:sp>
      <p:sp>
        <p:nvSpPr>
          <p:cNvPr id="13314" name="Slide Number Placeholder 5"/>
          <p:cNvSpPr>
            <a:spLocks noGrp="1"/>
          </p:cNvSpPr>
          <p:nvPr>
            <p:ph type="sldNum" sz="quarter" idx="12"/>
          </p:nvPr>
        </p:nvSpPr>
        <p:spPr>
          <a:noFill/>
        </p:spPr>
        <p:txBody>
          <a:bodyPr/>
          <a:lstStyle/>
          <a:p>
            <a:fld id="{8A96C119-817F-4A93-A0BC-3E0E3A66C3FC}" type="slidenum">
              <a:rPr lang="en-GB"/>
              <a:pPr/>
              <a:t>8</a:t>
            </a:fld>
            <a:endParaRPr lang="en-GB"/>
          </a:p>
        </p:txBody>
      </p:sp>
      <p:sp>
        <p:nvSpPr>
          <p:cNvPr id="13316" name="Text Box 3"/>
          <p:cNvSpPr txBox="1">
            <a:spLocks noChangeArrowheads="1"/>
          </p:cNvSpPr>
          <p:nvPr/>
        </p:nvSpPr>
        <p:spPr bwMode="auto">
          <a:xfrm>
            <a:off x="641684" y="1916114"/>
            <a:ext cx="8983329" cy="4247317"/>
          </a:xfrm>
          <a:prstGeom prst="rect">
            <a:avLst/>
          </a:prstGeom>
          <a:noFill/>
          <a:ln w="9525">
            <a:noFill/>
            <a:miter lim="800000"/>
            <a:headEnd/>
            <a:tailEnd/>
          </a:ln>
        </p:spPr>
        <p:txBody>
          <a:bodyPr wrap="square" anchor="t">
            <a:spAutoFit/>
          </a:bodyPr>
          <a:lstStyle/>
          <a:p>
            <a:pPr>
              <a:spcBef>
                <a:spcPct val="50000"/>
              </a:spcBef>
            </a:pPr>
            <a:r>
              <a:rPr lang="en-GB" sz="3600" dirty="0">
                <a:latin typeface="Calibri" panose="020F0502020204030204" pitchFamily="34" charset="0"/>
                <a:cs typeface="Calibri" panose="020F0502020204030204" pitchFamily="34" charset="0"/>
              </a:rPr>
              <a:t>All Children have PE on a Wednesday.</a:t>
            </a:r>
          </a:p>
          <a:p>
            <a:pPr>
              <a:spcBef>
                <a:spcPct val="50000"/>
              </a:spcBef>
            </a:pPr>
            <a:r>
              <a:rPr lang="en-GB" sz="3600" dirty="0">
                <a:latin typeface="Calibri" panose="020F0502020204030204" pitchFamily="34" charset="0"/>
                <a:cs typeface="Calibri" panose="020F0502020204030204" pitchFamily="34" charset="0"/>
              </a:rPr>
              <a:t>Rowan class’s other PE day is </a:t>
            </a:r>
            <a:r>
              <a:rPr lang="en-GB" sz="3600" dirty="0" smtClean="0">
                <a:latin typeface="Calibri" panose="020F0502020204030204" pitchFamily="34" charset="0"/>
                <a:cs typeface="Calibri" panose="020F0502020204030204" pitchFamily="34" charset="0"/>
              </a:rPr>
              <a:t>Tuesday</a:t>
            </a:r>
            <a:r>
              <a:rPr lang="en-GB" sz="3600" dirty="0">
                <a:latin typeface="Calibri" panose="020F0502020204030204" pitchFamily="34" charset="0"/>
                <a:cs typeface="Calibri" panose="020F0502020204030204" pitchFamily="34" charset="0"/>
              </a:rPr>
              <a:t>. Sycamore’s is Thursday</a:t>
            </a:r>
            <a:r>
              <a:rPr lang="en-US" sz="3600" dirty="0">
                <a:latin typeface="Calibri" panose="020F0502020204030204" pitchFamily="34" charset="0"/>
                <a:cs typeface="Calibri" panose="020F0502020204030204" pitchFamily="34" charset="0"/>
              </a:rPr>
              <a:t>. </a:t>
            </a:r>
          </a:p>
          <a:p>
            <a:pPr>
              <a:spcBef>
                <a:spcPct val="50000"/>
              </a:spcBef>
            </a:pPr>
            <a:r>
              <a:rPr lang="en-US" sz="3600" b="1" u="sng" dirty="0">
                <a:latin typeface="Calibri" panose="020F0502020204030204" pitchFamily="34" charset="0"/>
                <a:cs typeface="Calibri" panose="020F0502020204030204" pitchFamily="34" charset="0"/>
              </a:rPr>
              <a:t>ALL</a:t>
            </a:r>
            <a:r>
              <a:rPr lang="en-US" sz="3600" dirty="0">
                <a:latin typeface="Calibri" panose="020F0502020204030204" pitchFamily="34" charset="0"/>
                <a:cs typeface="Calibri" panose="020F0502020204030204" pitchFamily="34" charset="0"/>
              </a:rPr>
              <a:t> children to have their </a:t>
            </a:r>
            <a:r>
              <a:rPr lang="en-US" sz="3600" u="sng" dirty="0">
                <a:latin typeface="Calibri" panose="020F0502020204030204" pitchFamily="34" charset="0"/>
                <a:cs typeface="Calibri" panose="020F0502020204030204" pitchFamily="34" charset="0"/>
              </a:rPr>
              <a:t>named</a:t>
            </a:r>
            <a:r>
              <a:rPr lang="en-US" sz="3600" dirty="0">
                <a:latin typeface="Calibri" panose="020F0502020204030204" pitchFamily="34" charset="0"/>
                <a:cs typeface="Calibri" panose="020F0502020204030204" pitchFamily="34" charset="0"/>
              </a:rPr>
              <a:t> PE kit in school at all times, as days can change.</a:t>
            </a:r>
          </a:p>
          <a:p>
            <a:pPr>
              <a:spcBef>
                <a:spcPct val="50000"/>
              </a:spcBef>
            </a:pPr>
            <a:r>
              <a:rPr lang="en-US" sz="3600" dirty="0">
                <a:latin typeface="Calibri" panose="020F0502020204030204" pitchFamily="34" charset="0"/>
                <a:cs typeface="Calibri" panose="020F0502020204030204" pitchFamily="34" charset="0"/>
              </a:rPr>
              <a:t>Earrings must be removed or taped over.</a:t>
            </a:r>
          </a:p>
        </p:txBody>
      </p:sp>
      <p:pic>
        <p:nvPicPr>
          <p:cNvPr id="13317" name="Picture 4" descr="MP900422599[1]"/>
          <p:cNvPicPr>
            <a:picLocks noChangeAspect="1" noChangeArrowheads="1"/>
          </p:cNvPicPr>
          <p:nvPr/>
        </p:nvPicPr>
        <p:blipFill>
          <a:blip r:embed="rId3" cstate="print"/>
          <a:srcRect/>
          <a:stretch>
            <a:fillRect/>
          </a:stretch>
        </p:blipFill>
        <p:spPr bwMode="auto">
          <a:xfrm>
            <a:off x="67134" y="209449"/>
            <a:ext cx="2220966" cy="1554264"/>
          </a:xfrm>
          <a:prstGeom prst="rect">
            <a:avLst/>
          </a:prstGeom>
          <a:noFill/>
          <a:ln w="9525">
            <a:noFill/>
            <a:miter lim="800000"/>
            <a:headEnd/>
            <a:tailEnd/>
          </a:ln>
        </p:spPr>
      </p:pic>
      <p:pic>
        <p:nvPicPr>
          <p:cNvPr id="13318" name="Picture 5" descr="MC900437043[1]"/>
          <p:cNvPicPr>
            <a:picLocks noChangeAspect="1" noChangeArrowheads="1"/>
          </p:cNvPicPr>
          <p:nvPr/>
        </p:nvPicPr>
        <p:blipFill>
          <a:blip r:embed="rId4" cstate="print"/>
          <a:srcRect/>
          <a:stretch>
            <a:fillRect/>
          </a:stretch>
        </p:blipFill>
        <p:spPr bwMode="auto">
          <a:xfrm>
            <a:off x="2546476" y="567524"/>
            <a:ext cx="1227424" cy="1227424"/>
          </a:xfrm>
          <a:prstGeom prst="rect">
            <a:avLst/>
          </a:prstGeom>
          <a:noFill/>
          <a:ln w="9525">
            <a:noFill/>
            <a:miter lim="800000"/>
            <a:headEnd/>
            <a:tailEnd/>
          </a:ln>
        </p:spPr>
      </p:pic>
      <p:sp>
        <p:nvSpPr>
          <p:cNvPr id="13323" name="AutoShape 11" descr="data:image/jpeg;base64,/9j/4AAQSkZJRgABAQAAAQABAAD/2wCEAAkGBxQQEhQUEBQUFRUWFBQUFRcVGBQXFBgUFRUWFxUXFhUYHCgsGBomHhUUITMiJSksLi8wGB8zODMsNygtLjcBCgoKDg0OGxAQGiwkICQsLDcsNCwsLSwsLS0sLCwsLCwvLCwsLCwtLywsLCwsLywsLC8sLC8sLCwsLCwsLCwsLP/AABEIAMYA/gMBEQACEQEDEQH/xAAbAAEAAgMBAQAAAAAAAAAAAAAAAQUDBAYCB//EAEAQAAIBAgUBBwEEBwcDBQAAAAECEQADBAUSITFBBhMiUWFxgTIUQpGhFSNSk7HR8AdTYnLB0+EWVJIkM2Oisv/EABsBAQADAQEBAQAAAAAAAAAAAAABAgMEBQYH/8QANxEAAgECBAMFBgYBBQEAAAAAAAECAxEEEiExQVFhBRNxgZEiobHB0fAGFDJS4fEjJDNCYoIV/9oADAMBAAIRAxEAPwD7RQCgJoBQAUANAY3vqNiQOu5HEx/GouiVFvZGQGpIBoCKAUAoBQCgFAKAUAoCRQCgFAKAigFAKAmgFAKAg0AoBUAUAqQKAmgNfHXdKMdSrsYLcA9J+YqG7EpXdiv7M4lmsjvbneuJ1MQgbkxqVAADHkBVKdTOs1rGtekqU3FFu1aGJzj45Jt94jucSxSUEqiBoUOZECSOJMkngSMYZZK8mtfux2TjUg8sP+Hx5/fAt8rvllIJkozIT56Tz7wR8zVqbuteBjWioyTXFJ+FzdNaGJFAKAUBo3M4sLeXDtdQXmUutufGVE7x5bH8DU5XbNwBv1AIoBQCgFATQGG9iFVSzEAASSdgB6mlrlZSjFXbsimxnaQBHNhGuuBKqZQMeksQdI9Y+KzdWClZv01Oinhqs45rWT2vpfy39SyyfGNfs27j22tM6Bmtt9SHqp8/frWrsno7mJuVAFACYoBqoCvOP1E6CNCk63P07fdXzPmeBWee+2y4mzpOK13ey4mfCY+3dnQwMc8/61MZxlsytSjOn+tWNqrmZFAKAVAFSBQE0BznbRpslZjZn/8AGAB+LiojbvYJ/ehnilL8pVcd7JK2+rv8iq7DOdTEmdRK+e4VWB/Jvwq+IUVUio7We3qc3ZTrToVHWvfMn7V77W4+R25PSqnafP8AtPi3w18rbO0d4v8AgZpkj8KvSwkZWk3s7/A87tDtqrQnKnGKd4JXfDfX0t6XO3y7DC3bVR5bnzJ3JrKEMkbHq1arqzc3xNo1YzIoBQCgOXv3bYx5dlUFVW2X4PBZdR/ZHeEfM1jOVprNtw5Xeh00E6lGap2bvquNkk/n/PA6hTWxzA0AoBQGpisxt2jDsASCQPvEDyUbmok8qu9iYLPNU47v4cypzTG4q5aufZbbI+k6GcrMj/A3nx81g6lSS9iPqehQo4aFWPfzur6pX+KOYyTsZirrNcx14jVuV1a3n34WN9hNWwne0pOUnuW/ELwGOowoUY2yu90raWs1rvfR3fI63JMuW1cuhJ0rpQSST9IZpJ9xUx1qSlY4msmHp07t7vV3e9luXYWK1MQaAUBoZ9hLl7D3bdi73Nx0KpcAkqT1/wCelWg0pJtXBR49cYtvuzNwx9ScsY4J2gT+Nc2SpJ5b6cX0OqeIo04yqRj7dvZVm1f++djlc5y7MsV3djQy2hH7CWwQTBcjmOf+arjKTclCl+mx6H4ZxtKlQqV8d/u5nbTVxstltq7r+Dthk5sWkZGLXraRIAHekDcMvqZ69atGglbK7NcfqcNbG5nNuN4u7SW65WZaZdizcWWR7bdVcD8iORXQ1Y8+lUzq7i14m5UGhFAKAUAoCRQHH/2kYW5cwzC0uosbaQIBjXrJ39VQVy4pPIe12FVp08SnN2td+63zZU/2f5Newt+/buAhQbbA7bkBxwDtIc/hWeHpuMmuX8nb23jqWJo05wd3qvh80d+2GXX3n3tJQeWkmTt13A58vU13HzB8h7YYjE4jF4hrKXDbtQshD9KkITJG8sSdum/ArhniK2Z5G0lyPq8J2P2VKhTeLhCU5c3rxaW+mnvPqPZrHm/hrLsCGZBqBBBDjZtj6g110554KR89jaCoV5047J6eHD3FoaucpFAKAUB8x7ZZs+HzDUcObihViSdLjSQfungkj4rCri3BOm43X30PT7P/AA3Txc441V8sldWS8VvmT1vc7ns9m/2q2G0G2dKkqd4DCRvA6egq1KrnW1jnxmF/L1HHNmWuvgWprU5BQE0Bp4rLkuMjN9SNqVhsw8xPkeoqyk0mjGpQhOSk1qtnx++huBaqbGHFYgW1LEMQOdKljHnpUSfigPGGsCS41DV4ip8yB06HYVVRs7lnNtJPgbNWKkUAoCaARQHi4QOdqAxYTWF/WlC0/cBiOnJ5O59JjeJIC3i1YkLvHJHAPlPnVVJN6FpQlFJtbmxVipBoBQCgFATQFZnaahbH/wA1ufaTWVWLaXijow01Byb/AGv1PNpYxTnaDaQ//Yj/AENEv8rfREyknh4x4ps2M2vlLZ0fW0Kg66m/4k/FWqNqOm5nRjGU0p7HrL8GLVsKPk+ZPJpCChGxFao6s3Jmng07i81v7jgunowjWo/I/FUgnCbjwZtVmqlNSf6lo+vJltWxyigFAKAgrQFXlCw+IM7m7+UAj+NY01aUn1OnESThTS/b8/4LWtjmFAKAmgNXMcethNbzEgbCd2MDb5qUrmdWrGmry5peuhqHOxO1u6w8whj86w79X0T9Dv8AykrXcorzOKb+0W+9/u7WFGzlGEu7bGOFA0/nWUMS5VFG2lz18T2HCjg51+8vJRbitEm7XS43uX2Fx2LvMIUrwSrKAqz0Mia2aqZ5JNWT/o8KNSjKjTbhJSkrvo+Kd+vTVG9keLxT3r64myqW17s2XWfFqDa1MkyVIG4geIbVrHWCfHiRVjGMrRd0X1DMigJoCi7V5EuLS3JabN0X0UHZnRW0hh13Mj1A9RUNyUWo8UXpyjGacloimxHaNS2m+WCAHUE5kdHI3+BVIUqlSLlLRL3lamPw1GtCjSeacna6s1Ft2StfR+OxqZJ2ouY++1rDqbVtV1IYnYbePymRAHrzXJGrKpLLDRH0mM7Kp4GgqtZ5pN2fny52+7HZZdjS0rcGi4v1Keo/aXzFdcJuWjVmeBWpKGsXeL2+j6m9NaGIoBQCgJoDBicIlwqXE6GDrzswmDt7mpTaKTpxnZyWzuvEDBpr7yPHp0TJ+mZiPel3aw7uOfPbW1vIYjCK7KzCSh1LzsYIn8CaJtCVOMmm+GxnFQXMN/CI7KzCShJU77EiD+VSm0UlTjJqTWq2MsVBcUAoCaARQGjaym0lw3FWHYksQzbk+YmDVnNtWZjHD04zc4qze++pu1U2FAKAmgMWIwy3AAwmGVh6MpkGpTsVnCM9JL7Rk0VBYgWxQGNsMurVvPEgkSPUTvyajKr3LZnly8DNUlRQCgFAIoCvx+SWL/8A7ltWPE8NH+YQatmaVr6GLoU3UVRxWZNNPjdaonKsms4VdNi2qAmTEyT6k7msoQjBWijuxOLrYmWarJt/fAnFZVbuOLjKdYEBgzqQN/2SPM1qptKxwVMNTnNTa1XG7XwN0Cqm4oBQCgJoDVxN9kZAFlWYhiJ8I0MwMAbiVA6cigNG7nDB2VbN1oPhOlgpHXcjaDPvsRtQGD/qFoLdxeCrqklSANPPI6H+B8ooCR2gJ06bN1gVVpVSQupUaHgGDD++3G9AbeUZi16Q9q5aIVCdY2JaZAMbxH5igNjMMQ9tQbdprpmNKG2pAg7zcZRHHWd6lK/GwNE5pf8A+yvfvML/ALtTlX7vj9AWeEuFkVmUoSASpIJUkbqSCQSONqqDXzDFtbKaVLanVTAYwpklvCpiAOsTxyaA0MXnV227D7PcZVIAZATq4mBp8nTr0cfdoCRnN39WDh7ktBbZtKjWy7nTzADcdRQF2KA1MwxD2wDbtNdMxpQ21IEHebjKI6fNSlfiDRbNb/8A2V795hf92rZY/uXv+gLTC3CyqzKVJUEqSCVJEkEgwSONqoDDmWKa0EKqWl1UgBiQpO7eEHgb7wPXigNG/m11GcGxcZAwVGQaixKgk6ei7kSdtqA8pnj6dTYe8N+ik7GYJEAjjygSJNAWeXYrvbauVZdQJhtjyQNvXn2IoDJirhVSVUsQCQogFiOACxABPqRQFX+lL/8A2V795hf92r5V+74/QG5l2Ke4CblprRDEaWNtiQAN5RiI3PXpVGrbO4MuNvFEZlUuQCQo5J8qArcXnFxNGmxccFVLQG8LFgNMBSTAFwz6L+0KAxrntwmPs1/nbwmOY3MbdeJ+RvQEHPrm0Ya/JIAlTG4Jk7bcD8aAvlNADQCgFAKAmgIigGkeVATpFANNAIoCCKAmKAgCgEUBMCgI0jyoCaAigEUBNAIoBpFANNAIoCIoBQACgEUBqY/BG6AFuMkEzpkEyCOhFAV9zInaQcTdMjSRJiOOAefXqedtqAtcNY0KFJLR1bc87STz/wAUBnoCKAUAoBQCgJoBQE0BqZrmCYa1cvXJ0W1LtpBJgeQHJqUm3ZA85TmK4m0l1FdQ4kLcXS434ZehqPB3JcXF2ZuUIIoCaAUAoBQEUAoBQE0ANAUfZzM79/vhiLS29F0qhRiwZYkEyAQw61ClGSvHz6M0qUnTdmXk1JmKAigFAKAUAoBQCgFAKAUAoBQCgMGYYxLFt7t1gqIpZ2PAVRJO1Em3ZAxZRmdvFWlu2G1W3EqYZZHswBH4VLTTsw1Y3qgFZ2gulbLx1AU+gYgH8jWdV2g7GtCN6iu7Ld+Wp57OYgXLFsqIHiHvpYrPzE/NaKGRKL6GEcQq96id029edna/mWZoWFATQFXm2fWMK9m3fuaXvvotLpdizCJ2UGAJEkwBPNWUW02uASvsWamqgmgIoBQCgJoCp7RZouHss2pQ5BW2CRJc7CB1iZ+KmOXMk3uZ1+9VCc6UW3FX0TdurtwK3sjdYzqBAddYncnSxVjPqayyOnVcW78TalXjicLCtGNuG976b+epZYzMGGLsWFAh7eIuuSDIW0bKrBnaWujoeK2UbxcvAqW1VBFAKAUAoBQCgFAKAVAFAKkCgJoCq7SXIsOCAQw0GQCIbYyD6TWdWTjFtG2HhmqJPbd+C1PeQMrWLZQQCv5ydR/GavGGRZTHv+//AMl73/o3jeGrTI1RMdYmJjyqQUnbbFmzhXcAGGtAg/stcUN8waxxEmoNo7+zMOq+KjTb3T9yb9/Hpy3PPYgn7MoMeF7y7cQt1wKvTqyqrPLc5q+BpYKSo0r5Uk9d9Vd8FxZ0NXMSKAmgOc7SXlW9ZLqCFMz18TAQD8Ax1gVlNZpxh96G0anc0p1W0tl43eyL1rwULqIEkKJ6k8D3rUxMs0ABmgJoCGMUBo5nmAtLtux2VRyT/Ks6lRQXU2oUXVlyS3fI5DGdg3xeIN3FX2KlQdK8g9VUnZV4Ow6n3rmeGlOWabPdoduxwuH7qhTV+b+Ltq35/Qt8ys3bd/C2MI6Wv1N7xPbN0aLRsqBGtd/EN56V3QhFe0+Gm/3yPAlVck0+Lv8AH6k5ZhryY4nE3Uut9lhClo2go73xiDceZhOo4q8nHJ7KtqZnSg1mCaAigFAKAUAoBQCgFQBQCpAoCaA5Xt1j9C2rWme/cp7AKf8AUr8TXPXqunla5/DU9HAYBYuFXM7JRd+t9PvyKfsrnmKexJtqlpNFtJU+KZkyT4vcCs3ias7ztZHZW7IweCUMPCbk0nfVcPDY7HHYq3ZuWdYJe7c7hCBJko90+yxaJPsPSu1K97cDwjx2jtK2HuB1DggSDuORB+Dv8VjX/wBtnVgZSjiIuLs+ngY1e1gbFoBYUvatKqAfXecLMeWpiT6TWlKnaOVcEZ4itOtVlObu2W4qTECgJFAcR28xcXraaZi33wM/s3VDD4Uk1hPEOlUVlwZ6FDsmnj8O88rWmrabNJteux2V2yHC6gDDBhPmOD8VueeaWZZvbswrElyJCrBaPP0HvUS9mOZ7FYyzVFSjrJ8OnPw+0UnY9zYtMLt3E32Z9Za5ruRIExAhF66RsKz/ADGd3atysmd1XC2tla24tHTWcUH4DD/MrL/EVdSucsoOPLyafwMl62GBBAIOxB4IPQ1Yo0mrM0MuylbLMQWaTtqJYqv7Kk7gfNTKzd7alKMHSi4KTcb3s3t99SyFQaFXmeVW7l1L90mLVq6kSVWLjW2ZiwIiO6HpuasptJpA84PLbYu99aP3HtEaiwPjUkySdwUI+TUOTasCn0W7WYvfN24Jt92y6mNqTo06kmAQAdwPvGaydfI8ktnqjqhR72lmprVaP75nQ47M7dlFdydLPatqQJlrzrbSI9WFaxWbY5XpubgNQBQCgFAKAUAoBQCoAqQKAmgOaz/LreNupadSe7OtmBYaQRwII3O39TXNViqklDluengsRUwkJVYu2bRLTX15ffA99rsW1mzaSzbNy491LdpF0cqrXPvMoAC2m611wpRnpJ2SPLnVrRvKlbN/2vbXfYrrONvYnGYNcRhbmH7sYm942ssrOEW0NPdu3C3nO4HzWjjGMXld9isHJxWdWfR3XyLjtdizaw7aENxnZLSKumS9xwo+plHXqayjTU/Zk9CznUh7VK2ZbX287FDczLEX72At4jC3MP8A+pLMztZZHNvDX2UAJcYg6gG3EDTzW+SKUnGV9PmilJ1HH/IlfpsdwK5zQmgAoDnc/wArt4jE4fvFJI1mQzDwiGjY77gc1zVYqVSKZ6WDxVWhQq5Hvbgn8ToOBXSeafJMa2KfGtOHuae9JdnV9Pdg7nUIAUKNtzIisJ42r+iMLJefnyPRw/4a7PyvE1sQ5Slsk1HfaLWsny4Lmj6bkd53tBnAH7MCBpHG34/lVqUpSjeRzYmnCnUyw4FhFanOKAUAoDzcIgz80G5x+c9t7WDFtRYcqwOiNKLCwNh5biuSeLjHgz28H2HUxSlaaVrddygyrOFvG9fIuFTdVNCAM4bEXQoCidzB0zPWa6lOniIJQ0ez8FqeM+zMZ2bjJLEO8NZQt+lt6eKa4p++5fZjju+u4GwMPftIcUrE3VVVizZvXVUQx31W1PxW0IKMXZrRfNIhycndnZxWRAoDzqoDWx2Y27KF7rqqjkkwBOwqspxirtmtKhUqyUIRbbKK126wjFtDM2nyRoPP0zHl1ipoSVZtQ4DtShU7NhGeJVs17W11XDQyJ2qBVm7piAsjQVYnyG8AE+9ZutFSyu+halhp1KcZpr2ldWd/t+HqWmQ5quMw9q/bDKtxdQDiGG5EEfBreUcraZgb9VAoBQCgPN6Y256UId7aFbkdu4obvkAcsWZlIKsTxHUQOhFMkY3yvcrCtWqJKrFJpW02+piz/AXbt3CNaKr3V57jMw1AA2LtseHUJ3uAc1eMkk0+P1LnlsBf+04e47o6oLwbSmgjWojl2ndRS6s0DN2hwly8LItQCt+3cJIkKqajOmRq307TURaT1Bp4/LsS13Cuz23W1fNxgts2yFNi9bmTcad7g2jrUqUUmrb/AFQOhFUBNABQFVmYuC9ae3bDhQ+rxBT4oG080yRbzN7FJ1qsFkhC6e+trW+JZpuBO3pQuivzy3ca0VtIGJIBBbT4Z33/AC+ahxU1aTsiHVqUmp045muDdvuxt4NiVEpo6aZBiPUdKmyWiIjJyV5KzM9CwoBQA0BT42xfd+78Pcv9TDZ1AH0/4gY59aTipQtezKUqlWlXUrJx9Gn8zf8AsNsqFKKVAgBgCI+aqopK1jfvZqWZSafTQrM7ysm3aTDIiacRZufSNACOGLFAVn6RwZq9PLErOcpu822+ruYcdgcS13CszWnW3iNbaLbIQps3kJlrpkeMbR1q6lFJ24r5+BU6OswQaAqcVlneX9bM2ju9GlWZZbVJJA52ikrShlfMzpqcMR3qf/G3ne97bHjF9mcPdRrbJswgkE6uQdj04rH8vTtax6NLtHEU5qcZarojDl3Y7CWN0tAk8lyz/kxI/Kr0qcaTvDQpj8ZVx8VHE2kk7pWVr89jMuAuW7jtaFvS+mQwYRA4AXas3Cam5K2vMRqUe6jTaay3ta1tSxwiMB4ysyfpBAjpsa1je2pzzy39nbqZzViooBQCgJoCCaAahQDVQDUKAnVQEE0AmgANASaA86xQE6hQE0BE0A1UAmgGugGsUALUBINACaAiaAA0BNARrFANdAA1ATQEUAoBQCgFAamZYHvlCkkQytI81Mjb+f58UBW5lkmpmu989s6dykg7IQdwZI3+kevWIApTmKm2U+03g7OxVjuIMkQQSYEbwfOIkUJLv9EG6qML98Du1EaiJ25bfnf+MzQgsMrwJsrpNxrm5MuSSNgIE9NvzNAe8dhO9EanXeZRih4O0jpvUp2BpnJB/fYn99cqc/RAscLa0KqyTpAEsZYwIknqfWqgwZrge/tNbLFQ0brzswP4GI+aA0cwyVrra1usjd3oBUQfqkGQQQPMCJ23jagGHyVluJca/dfRMKx8J8LLJHUw340BcigNbG4TvQBqdN5m2xQ9diR03qU7A0jkg/vsT++epzvkgWWGtaFVZJ0qFljLGBEk9T61UGrdwS62uGDKBGEA+AaiR6zI8/pFAcxZ7juz3WIvoqqibSo40iNwOTv08RI3MgSTl+MRmj7RfL3AV0nV4TdcaeuxERII5MRQHQZLlZw5b9Y7qYChphQBv8zPEfNCCxxFvWpEkSCJBIInqCOD60BW/oUf32J/fPVs/RA2sBgu6BGu48sWm4xc7gCAT02496hu4NyoBoXMvm8t7UQQmiOkFgx+f5D5ArrfZgJp7u9dQAAMFYjXE7mIiZPHvzvQFnleBNhCpdn8RaW58W5HtM0BuUAoBQCoAqQKAUBNAeQgoCQKAUAoBQCgFAKAUAoBQCgFAIoCNAoBoFATQCgFAKAUAoBQCgFAKAVAFAKkCgFASKAUBFAKAUAoBQCgFAKAUAoBQCgJoBQCgIoBQCgFAKAUAoBQCgFQBQCpAoCaAp+1N68mGdsKyLdGjS1wEqAXUOYHJCloHnFM0Y6y26FoRzyUeZuZY790nfEa9C6yBALRuQJMe01Cd1fYTSUmk7o3Kkqc/nWIxIxWGWw1sWm1G6Cpa40Fdl3GkQWM+lQ5xjpa7e3zNadNSUpN2sXyGpMiaAUBNAUGZY7ErjLFu0truGUm6zajdJkiEAICgbEkzMxUOUErO93ty8zSFPNFyvt7+hfJxUmZ4xF9balrjBVAksxAUAdSTwKLUCxfW4oZGDKQCGUgqQeCCORS1gZKAgmgNNs0sgT3iQeIYH06VWc4w/U7FqMJVlemrrpsUuc9uMNhTpYs7FQwFsTsSR9RIA4PWsZYmnHqephOxcViVeKSXNu3u1ZhtdtUuKGtoYgE6yFieOJq8pytFxjfMjg7unGrWpVZqLpOzvtrs9WtHwNh+1YS5h7VyzdVr792CACqkglS0kGDB3jaKvTee62aV9SJ0csc6aa6HQG8AQCRJmB5xzH41N1sZWdrmSpIFAKAUAoBQCgFAKgCgFSBQE0By/a/EsFaPpQIzDiS76V/Dc1n3ffT7u9lYvUxawWHeIy5ne3LTS/PmZciNy/asi4IVQrTP1x9A9h19hU1ItzcbaJ+vIphKq/LxqJ3lKPpz/gvjiV1i394qWA81BAJn0JH41cHLdpMT3WKtGYkIV91cypPQEGPxqJU5aVIq9r38LfIyWKhGp+WnLLny5Xvqnt57ep0WAskSzmWbnc6VjhVHlv81WMWtXudNSadlFaL1fV/ehuVczIFAebswY56TxPSaBdTiWxF1cXZD6ixZNRIPhBJVl8ojgjbes6FJP25S110+hGPxc4zjQp0/Ybi1JX0Wzvpv9fXsruJVAurbUwUf5m2H57VoSUva+5Zu2WsXVD69JKn6fCyspb5UGOvtWVSv3f6Xr8Dqw2HdRqT2vx49CyyIILFvuxC6AANto6QPLetIqyszmlUVRuS5m/UkHlxQGhl2T27SBdCmOpAk78mkrSeZorQUqNNU4ydl1PGO7O4W+we7ZR2AgEjpMxHHWs5UoSd2jto4/E0YuNObSZk/RNtQotIlvSQV0KoHXoBuIJqzjokuBh3jc5Tlq5b33fi+ljcW0Np3I/jVjM082hO7c/duLPoHBQ//oH4rKo7WfX+DegnLNBcU/dr8jfFamAoBQCgFAKAUAoBQCoAqQKAmgOX7YZM+Jw+IC/UQjIBy3dS2k+pJIHxXPWpOcZW6e49bsvGww2Ipyltrfpm0v5blJ/Zy2JtgJeP6pge7RvrTTMn0XpH8KwwspKyez9x6Pb6wtRudJe0t2tnf4vr8T6FoEz1/r+ZrvPmD5z/AGqZJcuNav2wzwO6ZQJjcsreg5B+K4cZB6SPqvw3jqdNTozaV9U/c18/UvexuVfZS1sMWCIJJ2k3GLgx6Dar0IOEmuh5namL/M2q2td/BWOqrrPIFAKA+ddoMHfObWGQXDbJsMSNWgBGOqemw3+a4asZOuvI+owNbDrsqpGbjm9rlfVaH0IICB6cfwruPlzmO3apaw73W1bm2raIk+IaTvwQevrWU590+8S/k6qGBfaP+kzWvqnxTWvvsaPYrtbauKuHCXF0ADUdJXdtgYOxM+XSs44xVJaqzOzEfh6p2fQVpqSXje3pY7gGuk8kUAoBQGLE2dakSyz1UwwI3BB/oecigMV/E28Pbm4wVFAlnJ4HmxO5/M1DaSuy9OnOpJQgm2+CORzztfbu2ymH8YblzIWAeincnb0rSFBVqd76Pkedju0anZ+JdFwtOO99lddN9HzXiWeS3b2IdLve/q1BRkA2c6dmMjYzBkHzEVhTc7tTt9D1ajouEXSu7632uuh0taGAoDwXoDwMUkwGWeIkT+FVzK9rlskrZrOxlBqxUmgFARQCgFAKAkUBV53dJC2kMPcMD0UbsfaP41lWu1ljxOjDZFNynslfx5GpkqoL11QCptqqAMIJWSS48wT1qY0MjzcLafMylj1XvT1zJtvTyVuaOgrQoVGc2+8uWbfQku/+VY5+TFYVVmlGP3odeGkqcJ1ONrLxZ7sYFkvPcD6luRqVh9MDw6GHT0NdHs221PPUain+u8eT4eBZCoNSaAUBVBJxcngWdv8Azg1jb/L5fM6r/wCm/wDXyLG/eCKWPABJ9ABJ4rZHHKSim3wOb7T4uzi8NcshyNYUghW6MrDkDyrlxFSLi4Pc9bsvvKVaGIirrx4NNfMwZPk/2fD4S3IJ73UzaYJ1M1xQfYGKqqdowXX+TbFYz8xXrT/66a32ST+p1y12Hik0AoBQGrjseloS59h1PoBVJzUFdmlKlKrLLE4ntZlt/M0Xuk0hGlQzFVIOxJ/aI9Btv578dRVK+y0PoezMTh+zpvvHe61srvy5f0b/AGV7EJhlBvsLr8xH6tT1gH6vc/hXZh1OlBxvueL2zVw/aOKVfu7ZVZX3avpfhpw/ovsrt6bl8DYa1IHSCoO39dKpTVpS8StaWaFPw+bLStjmFAVGZ5Mly4LxZldEZVIMAAkN5bbjpE9ZgVScc0bXtxNaNV03ok78zjLmT4o/rbaEhhq8LA7eZU8zzxXRQ7l00pa+KPD7Rhj6eJnUo+z0hJ206O1+uhz2W9qcat8W1ulZuBdF1dgC0brAjb2rxnWkpvLprsfqH/ycL+TjKos0lFXknu0tXfbVn1LDZ6sgOpUnqCGT/wAl4rsjiI7P+D5KWCmleLv7n7yxw2LW4JRlYSRKkESOeK6GmtzhhOM1eLuZjQsKAUAoCaA08ZliXGVyCHT6WBhh5j1G52NWUmlbmY1KEJyU2tVs+JsCyJBjccHr+NVNbK9zLQk0MVlaPcFzxB1EBlYjbfYjg8nkVZSaVjCeHjKanqmuT+W3E3lEVU3FAKAUBoYjK1e4LsuGA0+FiBEk7rweaspWVjGVBSmp3d+jdvTY3XtyIPlH41U1avoYMFgltIqLOlRAkyQOgmpk3J3ZSlSjTgoR2RjzHLVv6dRYaW1AqxUz7j3pGViKtFVFZtrwdjasppAEkx1PPzUGkVZWPdCRQCgNBsqtm8L0HWBp5JWP8pqc2mUx7iKq97re1t3b0N8LUGxNAa32YBywJkxI2gxMdPWq5dbls7ccrNmrFRQGO/bDKVPBBB9jtUNXViU2mmiMPYCKFEwBAncwPWkVZWRM5OUnJ8TFfy+27KzojMplSVUkH0JG1Q4p7otCrUgnGMmk97Pc8XMrtMZNtZ9gP4VDpQetiyxFVK2ZnvAYFLCBLYhQSYknkknc+9aSk5O7OWlRhSjlgtDYNQaCgFAKAmgMGOxHdozxOlWaBEnSJgT7UBXXM+VUttoch017D6d0kMOh8Y/A0Bjt9pbbKWAcqComAZl1QkQTwWE+m/Q0B5ftTZUgEXZMfcP3iY3+P63oC4wWJF22rrwyhhPMHcTQGPHYzuhJV23iLaM7cHeFHG3NFqDSOeD+5xX7i7/KrZeq9QWWEva0VoI1ANDAqwkTDKeD6VUGtmuYdwuoqWExtG2xMkk7Db86A1bmf20VWclQ1sOJidyFIjzBInyoDF/1Ra1KsOC2mAV/aICk77Dcb+sc7UBeCgNbHYzugDpuNJiLaM54Jkhem3NErg0jno/ucV+4u/yqcvVeoLGxe1orQRqUNDCGEiYIPB9KgFcudSjtoYFBOk6dTdNgpPXb+hQGG52lRYBW5r2lIEqZUEGTyNU+3vQGf9PW+8FsFtRIEaSIniQYP5cb8b0Br2u1Fp9GgOdbqiyoAln0nk9Ofbid6Aub97SpaCYBMKCSY6ADk+lAV36dH9ziv3F3+VTl6r1Bt5fju+BIW4sMVi4jIdgDIDdN+feoasD1j8V3SF4JAjYRO5AncjiZ+KArLnaJRat3IkO2nYqY8jtzOx9jJigIt9p7R1bONK6jIABBcWxvMA6jwSI3mINAY/8Aqy14oW4SokgLvHTbz42534oC+s3NQBHBEj2NAeqAUAoBQE0BqZhYuOB3ThCDJkAgiD4T5dOKA0f0diZ3xPUcIo269PaP9aAxYTAYnQV75FIdtJVVjTpEeHSAPFJjfnmhJ6uYDFMzFcQqjW0DSDFvUYHHMR/OhBv5bh7qau+uB5MrAA0iBtsN+tAbhWgGmgAFACKAjQPKgI7lZmBMRMCY5ifKgPdAeSKAaaAmKAaRQFI+WYuQRiRAgQUX/CWPHoR8+tAesHlmIUqXxAYCNtIkiQWGoidwD+XlQFyEFACKAaaABaAEUBGgeVAGtg8gH3oCdIoABFAKAUB//9k="/>
          <p:cNvSpPr>
            <a:spLocks noChangeAspect="1" noChangeArrowheads="1"/>
          </p:cNvSpPr>
          <p:nvPr/>
        </p:nvSpPr>
        <p:spPr bwMode="auto">
          <a:xfrm>
            <a:off x="6065838"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coldfield\AppData\Local\Microsoft\Windows\Temporary Internet Files\Content.IE5\IV96JG71\38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5340" y="147408"/>
            <a:ext cx="2644310" cy="19832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ldfield\AppData\Local\Microsoft\Windows\Temporary Internet Files\Content.IE5\IV96JG71\pattern[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9552" b="18485"/>
          <a:stretch/>
        </p:blipFill>
        <p:spPr bwMode="auto">
          <a:xfrm>
            <a:off x="8610600" y="4420894"/>
            <a:ext cx="3264034" cy="229860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ldfield\AppData\Local\Microsoft\Windows\Temporary Internet Files\Content.IE5\0VKV5QU0\depositphotos_6420804-Girl-gymnast-make-an-exercise-with-red-ribb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8238" y="324215"/>
            <a:ext cx="1499131" cy="122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022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17095" y="441326"/>
            <a:ext cx="11213431" cy="6416674"/>
          </a:xfrm>
        </p:spPr>
        <p:txBody>
          <a:bodyPr>
            <a:normAutofit/>
          </a:bodyPr>
          <a:lstStyle/>
          <a:p>
            <a:r>
              <a:rPr lang="en-US" sz="6000" b="1" dirty="0"/>
              <a:t>Homework</a:t>
            </a:r>
          </a:p>
          <a:p>
            <a:r>
              <a:rPr lang="en-US" sz="2800" dirty="0"/>
              <a:t>In Year 3 and 4 the homework is;</a:t>
            </a:r>
          </a:p>
          <a:p>
            <a:r>
              <a:rPr lang="en-US" sz="2800" dirty="0" smtClean="0"/>
              <a:t>Times </a:t>
            </a:r>
            <a:r>
              <a:rPr lang="en-US" sz="2800" dirty="0"/>
              <a:t>Tables and Reading. </a:t>
            </a:r>
            <a:endParaRPr lang="en-US" sz="2800" dirty="0" smtClean="0"/>
          </a:p>
          <a:p>
            <a:r>
              <a:rPr lang="en-US" sz="2800" dirty="0" smtClean="0"/>
              <a:t>This </a:t>
            </a:r>
            <a:r>
              <a:rPr lang="en-US" sz="2800" dirty="0"/>
              <a:t>is a requirement for the whole year. They are required to practice reading at least four times a week </a:t>
            </a:r>
            <a:r>
              <a:rPr lang="en-US" sz="2800" u="sng" dirty="0"/>
              <a:t>minimum</a:t>
            </a:r>
            <a:r>
              <a:rPr lang="en-US" sz="2800" dirty="0"/>
              <a:t>, out loud, to an adult, signature required in reading record </a:t>
            </a:r>
            <a:r>
              <a:rPr lang="en-US" sz="2800" dirty="0" smtClean="0"/>
              <a:t>book.</a:t>
            </a:r>
            <a:endParaRPr lang="en-US" sz="2800" dirty="0"/>
          </a:p>
          <a:p>
            <a:endParaRPr lang="en-US" dirty="0"/>
          </a:p>
          <a:p>
            <a:r>
              <a:rPr lang="en-US" sz="2800" dirty="0"/>
              <a:t>The children will also be given a homework grid with 9 options. They are expected to complete 2 pieces that they choose each half term.</a:t>
            </a:r>
          </a:p>
          <a:p>
            <a:endParaRPr lang="en-US" sz="2800" dirty="0"/>
          </a:p>
          <a:p>
            <a:r>
              <a:rPr lang="en-US" sz="2800" dirty="0"/>
              <a:t>All children have weekly Times Tables and Arithmetic tests. They are expected to practice their Times Tables at home to improve their fluency.</a:t>
            </a:r>
          </a:p>
        </p:txBody>
      </p:sp>
      <p:sp>
        <p:nvSpPr>
          <p:cNvPr id="2" name="Slide Number Placeholder 1"/>
          <p:cNvSpPr>
            <a:spLocks noGrp="1"/>
          </p:cNvSpPr>
          <p:nvPr>
            <p:ph type="sldNum" sz="quarter" idx="12"/>
          </p:nvPr>
        </p:nvSpPr>
        <p:spPr/>
        <p:txBody>
          <a:bodyPr/>
          <a:lstStyle/>
          <a:p>
            <a:pPr>
              <a:defRPr/>
            </a:pPr>
            <a:fld id="{512A21A8-1306-4F38-9FAD-D791350A3B1A}" type="slidenum">
              <a:rPr lang="en-GB"/>
              <a:pPr>
                <a:defRPr/>
              </a:pPr>
              <a:t>9</a:t>
            </a:fld>
            <a:endParaRPr lang="en-GB"/>
          </a:p>
        </p:txBody>
      </p:sp>
      <p:pic>
        <p:nvPicPr>
          <p:cNvPr id="5" name="Picture 5" descr="C:\Users\Wendy\AppData\Local\Microsoft\Windows\Temporary Internet Files\Content.IE5\JIVSH7VZ\MC900088956[1].wmf"/>
          <p:cNvPicPr>
            <a:picLocks noChangeAspect="1" noChangeArrowheads="1"/>
          </p:cNvPicPr>
          <p:nvPr/>
        </p:nvPicPr>
        <p:blipFill>
          <a:blip r:embed="rId3" cstate="print"/>
          <a:srcRect/>
          <a:stretch>
            <a:fillRect/>
          </a:stretch>
        </p:blipFill>
        <p:spPr bwMode="auto">
          <a:xfrm>
            <a:off x="8416507" y="306716"/>
            <a:ext cx="1768475" cy="1098550"/>
          </a:xfrm>
          <a:prstGeom prst="rect">
            <a:avLst/>
          </a:prstGeom>
          <a:noFill/>
          <a:ln w="9525">
            <a:noFill/>
            <a:miter lim="800000"/>
            <a:headEnd/>
            <a:tailEnd/>
          </a:ln>
        </p:spPr>
      </p:pic>
    </p:spTree>
    <p:extLst>
      <p:ext uri="{BB962C8B-B14F-4D97-AF65-F5344CB8AC3E}">
        <p14:creationId xmlns:p14="http://schemas.microsoft.com/office/powerpoint/2010/main" val="3079339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4242</TotalTime>
  <Words>1003</Words>
  <Application>Microsoft Office PowerPoint</Application>
  <PresentationFormat>Widescreen</PresentationFormat>
  <Paragraphs>99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Comic Sans MS</vt:lpstr>
      <vt:lpstr>Matura MT Script Capitals</vt:lpstr>
      <vt:lpstr>Times New Roman</vt:lpstr>
      <vt:lpstr>Office Theme</vt:lpstr>
      <vt:lpstr>‘Meet the Team’</vt:lpstr>
      <vt:lpstr>PowerPoint Presentation</vt:lpstr>
      <vt:lpstr>Whole School Behaviour</vt:lpstr>
      <vt:lpstr>Growth Mindset</vt:lpstr>
      <vt:lpstr>PowerPoint Presentation</vt:lpstr>
      <vt:lpstr>PowerPoint Presentation</vt:lpstr>
      <vt:lpstr>PowerPoint Presentation</vt:lpstr>
      <vt:lpstr>P.E.</vt:lpstr>
      <vt:lpstr>PowerPoint Presentation</vt:lpstr>
      <vt:lpstr>PowerPoint Presentation</vt:lpstr>
      <vt:lpstr>PowerPoint Presentation</vt:lpstr>
      <vt:lpstr>PowerPoint Presentation</vt:lpstr>
      <vt:lpstr>PowerPoint Presentation</vt:lpstr>
      <vt:lpstr>PowerPoint Presentation</vt:lpstr>
      <vt:lpstr>Times Tables</vt:lpstr>
      <vt:lpstr>Accelerated Reader</vt:lpstr>
      <vt:lpstr>PowerPoint Presentation</vt:lpstr>
      <vt:lpstr>PowerPoint Presentation</vt:lpstr>
      <vt:lpstr>PowerPoint Presentation</vt:lpstr>
      <vt:lpstr>Emotional Well-Being </vt:lpstr>
      <vt:lpstr>   Please can you ensure that your child brings  a named book bag to school, not a rucksack.  Rucksacks for Loxwood School are for years five and six only, as per the school uniform policy.  Loxwood school bags are available or green book bags can be bought for about £5 on Amazon or M&amp;S etc.  </vt:lpstr>
      <vt:lpstr>   Naming. Please ensure that all your child’s school things are named, as you can appreciate; it can be quite difficult trying to locate a particular green jumper or white school shirt.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Team’</dc:title>
  <dc:creator>Daisy Price</dc:creator>
  <cp:lastModifiedBy>Cathy Oldfield</cp:lastModifiedBy>
  <cp:revision>95</cp:revision>
  <cp:lastPrinted>2017-09-12T14:41:03Z</cp:lastPrinted>
  <dcterms:created xsi:type="dcterms:W3CDTF">2015-09-07T18:00:37Z</dcterms:created>
  <dcterms:modified xsi:type="dcterms:W3CDTF">2024-09-11T12:25:45Z</dcterms:modified>
</cp:coreProperties>
</file>