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TT Bluescreens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 Bold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Feel Free Playful" panose="020B0604020202020204" charset="0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anva Sans" panose="020B0604020202020204" charset="0"/>
      <p:regular r:id="rId29"/>
    </p:embeddedFont>
    <p:embeddedFont>
      <p:font typeface="Glacial Indifference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hyperlink" Target="mailto:messages@loxwoodschool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6.sv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322444">
            <a:off x="10413674" y="1765125"/>
            <a:ext cx="6303703" cy="630370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24460" y="124460"/>
              <a:ext cx="6101080" cy="6101080"/>
            </a:xfrm>
            <a:custGeom>
              <a:avLst/>
              <a:gdLst/>
              <a:ahLst/>
              <a:cxnLst/>
              <a:rect l="l" t="t" r="r" b="b"/>
              <a:pathLst>
                <a:path w="6101080" h="6101080">
                  <a:moveTo>
                    <a:pt x="0" y="0"/>
                  </a:moveTo>
                  <a:lnTo>
                    <a:pt x="6101080" y="0"/>
                  </a:lnTo>
                  <a:lnTo>
                    <a:pt x="6101080" y="6101080"/>
                  </a:lnTo>
                  <a:lnTo>
                    <a:pt x="0" y="6101080"/>
                  </a:lnTo>
                  <a:close/>
                </a:path>
              </a:pathLst>
            </a:custGeom>
            <a:blipFill>
              <a:blip r:embed="rId2"/>
              <a:stretch>
                <a:fillRect t="-225" b="-22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350000"/>
                  </a:moveTo>
                  <a:lnTo>
                    <a:pt x="0" y="6350000"/>
                  </a:lnTo>
                  <a:lnTo>
                    <a:pt x="0" y="0"/>
                  </a:lnTo>
                  <a:lnTo>
                    <a:pt x="6350000" y="0"/>
                  </a:lnTo>
                  <a:lnTo>
                    <a:pt x="6350000" y="6350000"/>
                  </a:lnTo>
                  <a:close/>
                  <a:moveTo>
                    <a:pt x="248920" y="6101080"/>
                  </a:moveTo>
                  <a:lnTo>
                    <a:pt x="6099810" y="6101080"/>
                  </a:lnTo>
                  <a:lnTo>
                    <a:pt x="6099810" y="248920"/>
                  </a:lnTo>
                  <a:lnTo>
                    <a:pt x="248920" y="248920"/>
                  </a:lnTo>
                  <a:lnTo>
                    <a:pt x="248920" y="6101080"/>
                  </a:lnTo>
                  <a:close/>
                </a:path>
              </a:pathLst>
            </a:custGeom>
            <a:solidFill>
              <a:srgbClr val="377B4A"/>
            </a:solidFill>
          </p:spPr>
        </p:sp>
      </p:grpSp>
      <p:sp>
        <p:nvSpPr>
          <p:cNvPr id="5" name="Freeform 5"/>
          <p:cNvSpPr/>
          <p:nvPr/>
        </p:nvSpPr>
        <p:spPr>
          <a:xfrm rot="531220">
            <a:off x="31989" y="1086817"/>
            <a:ext cx="10889582" cy="8850260"/>
          </a:xfrm>
          <a:custGeom>
            <a:avLst/>
            <a:gdLst/>
            <a:ahLst/>
            <a:cxnLst/>
            <a:rect l="l" t="t" r="r" b="b"/>
            <a:pathLst>
              <a:path w="10889582" h="8850260">
                <a:moveTo>
                  <a:pt x="0" y="0"/>
                </a:moveTo>
                <a:lnTo>
                  <a:pt x="10889582" y="0"/>
                </a:lnTo>
                <a:lnTo>
                  <a:pt x="10889582" y="8850260"/>
                </a:lnTo>
                <a:lnTo>
                  <a:pt x="0" y="88502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37706" y="7211892"/>
            <a:ext cx="2570397" cy="2884036"/>
          </a:xfrm>
          <a:custGeom>
            <a:avLst/>
            <a:gdLst/>
            <a:ahLst/>
            <a:cxnLst/>
            <a:rect l="l" t="t" r="r" b="b"/>
            <a:pathLst>
              <a:path w="2570397" h="2884036">
                <a:moveTo>
                  <a:pt x="0" y="0"/>
                </a:moveTo>
                <a:lnTo>
                  <a:pt x="2570397" y="0"/>
                </a:lnTo>
                <a:lnTo>
                  <a:pt x="2570397" y="2884036"/>
                </a:lnTo>
                <a:lnTo>
                  <a:pt x="0" y="2884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93174" y="-559036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44000" y="7921702"/>
            <a:ext cx="1478118" cy="1309982"/>
          </a:xfrm>
          <a:custGeom>
            <a:avLst/>
            <a:gdLst/>
            <a:ahLst/>
            <a:cxnLst/>
            <a:rect l="l" t="t" r="r" b="b"/>
            <a:pathLst>
              <a:path w="1478118" h="1309982">
                <a:moveTo>
                  <a:pt x="0" y="0"/>
                </a:moveTo>
                <a:lnTo>
                  <a:pt x="1478118" y="0"/>
                </a:lnTo>
                <a:lnTo>
                  <a:pt x="1478118" y="1309982"/>
                </a:lnTo>
                <a:lnTo>
                  <a:pt x="0" y="13099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57850">
            <a:off x="1572075" y="445560"/>
            <a:ext cx="1951859" cy="2076446"/>
          </a:xfrm>
          <a:custGeom>
            <a:avLst/>
            <a:gdLst/>
            <a:ahLst/>
            <a:cxnLst/>
            <a:rect l="l" t="t" r="r" b="b"/>
            <a:pathLst>
              <a:path w="1951859" h="2076446">
                <a:moveTo>
                  <a:pt x="0" y="0"/>
                </a:moveTo>
                <a:lnTo>
                  <a:pt x="1951859" y="0"/>
                </a:lnTo>
                <a:lnTo>
                  <a:pt x="1951859" y="2076446"/>
                </a:lnTo>
                <a:lnTo>
                  <a:pt x="0" y="20764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48004" y="4541183"/>
            <a:ext cx="6683943" cy="1524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61"/>
              </a:lnSpc>
            </a:pPr>
            <a:r>
              <a:rPr lang="en-US" sz="10138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TEAM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93119" y="3500441"/>
            <a:ext cx="6683943" cy="1524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61"/>
              </a:lnSpc>
            </a:pPr>
            <a:r>
              <a:rPr lang="en-US" sz="10138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MEET THE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52580" y="5729715"/>
            <a:ext cx="7165020" cy="102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2"/>
              </a:lnSpc>
            </a:pPr>
            <a:r>
              <a:rPr lang="en-US" sz="6001" spc="-564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Year 3 &amp; 4 2025-2026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217" y="1190546"/>
            <a:ext cx="17579566" cy="8562987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136219" y="2321869"/>
            <a:ext cx="5257903" cy="7431664"/>
          </a:xfrm>
          <a:custGeom>
            <a:avLst/>
            <a:gdLst/>
            <a:ahLst/>
            <a:cxnLst/>
            <a:rect l="l" t="t" r="r" b="b"/>
            <a:pathLst>
              <a:path w="5257903" h="7431664">
                <a:moveTo>
                  <a:pt x="0" y="0"/>
                </a:moveTo>
                <a:lnTo>
                  <a:pt x="5257902" y="0"/>
                </a:lnTo>
                <a:lnTo>
                  <a:pt x="5257902" y="7431665"/>
                </a:lnTo>
                <a:lnTo>
                  <a:pt x="0" y="74316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9939" y="860410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ACCELERATED READER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46355" y="8464606"/>
            <a:ext cx="1425890" cy="1263695"/>
          </a:xfrm>
          <a:custGeom>
            <a:avLst/>
            <a:gdLst/>
            <a:ahLst/>
            <a:cxnLst/>
            <a:rect l="l" t="t" r="r" b="b"/>
            <a:pathLst>
              <a:path w="1425890" h="1263695">
                <a:moveTo>
                  <a:pt x="0" y="0"/>
                </a:moveTo>
                <a:lnTo>
                  <a:pt x="1425890" y="0"/>
                </a:lnTo>
                <a:lnTo>
                  <a:pt x="1425890" y="1263695"/>
                </a:lnTo>
                <a:lnTo>
                  <a:pt x="0" y="126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6267" y="4856748"/>
            <a:ext cx="3221490" cy="3221490"/>
          </a:xfrm>
          <a:custGeom>
            <a:avLst/>
            <a:gdLst/>
            <a:ahLst/>
            <a:cxnLst/>
            <a:rect l="l" t="t" r="r" b="b"/>
            <a:pathLst>
              <a:path w="3221490" h="3221490">
                <a:moveTo>
                  <a:pt x="0" y="0"/>
                </a:moveTo>
                <a:lnTo>
                  <a:pt x="3221491" y="0"/>
                </a:lnTo>
                <a:lnTo>
                  <a:pt x="3221491" y="3221491"/>
                </a:lnTo>
                <a:lnTo>
                  <a:pt x="0" y="32214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69901" y="4540824"/>
            <a:ext cx="3443179" cy="3853338"/>
          </a:xfrm>
          <a:custGeom>
            <a:avLst/>
            <a:gdLst/>
            <a:ahLst/>
            <a:cxnLst/>
            <a:rect l="l" t="t" r="r" b="b"/>
            <a:pathLst>
              <a:path w="3443179" h="3853338">
                <a:moveTo>
                  <a:pt x="0" y="0"/>
                </a:moveTo>
                <a:lnTo>
                  <a:pt x="3443179" y="0"/>
                </a:lnTo>
                <a:lnTo>
                  <a:pt x="3443179" y="3853339"/>
                </a:lnTo>
                <a:lnTo>
                  <a:pt x="0" y="38533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22982" y="1075425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PE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660948"/>
            <a:ext cx="16230600" cy="134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spc="-124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While we have days that we will usually do PE, this often changes with the nature of primary schools so it is essential your child has their kit in school </a:t>
            </a:r>
            <a:r>
              <a:rPr lang="en-US" sz="3899" b="1" u="sng" spc="-124">
                <a:solidFill>
                  <a:srgbClr val="377B4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everyday</a:t>
            </a:r>
            <a:r>
              <a:rPr lang="en-US" sz="3899" u="sng" spc="-124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  <a:r>
              <a:rPr lang="en-US" sz="3899" spc="-124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21904" y="4416999"/>
            <a:ext cx="7244192" cy="4392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  <a:spcBef>
                <a:spcPct val="0"/>
              </a:spcBef>
            </a:pPr>
            <a:r>
              <a:rPr lang="en-US" sz="6282" b="1" spc="-201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Long hair must be tied up</a:t>
            </a:r>
          </a:p>
          <a:p>
            <a:pPr algn="ctr">
              <a:lnSpc>
                <a:spcPts val="8795"/>
              </a:lnSpc>
              <a:spcBef>
                <a:spcPct val="0"/>
              </a:spcBef>
            </a:pPr>
            <a:r>
              <a:rPr lang="en-US" sz="6282" b="1" spc="-201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Watches must be removed</a:t>
            </a:r>
          </a:p>
          <a:p>
            <a:pPr algn="ctr">
              <a:lnSpc>
                <a:spcPts val="8795"/>
              </a:lnSpc>
              <a:spcBef>
                <a:spcPct val="0"/>
              </a:spcBef>
            </a:pPr>
            <a:r>
              <a:rPr lang="en-US" sz="6282" b="1" spc="-201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No bracelets or necklaces</a:t>
            </a:r>
          </a:p>
          <a:p>
            <a:pPr algn="ctr">
              <a:lnSpc>
                <a:spcPts val="8795"/>
              </a:lnSpc>
              <a:spcBef>
                <a:spcPct val="0"/>
              </a:spcBef>
            </a:pPr>
            <a:r>
              <a:rPr lang="en-US" sz="6282" b="1" spc="-201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Earrings must be removed / covered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197329">
            <a:off x="14639012" y="1574165"/>
            <a:ext cx="1425890" cy="1263695"/>
          </a:xfrm>
          <a:custGeom>
            <a:avLst/>
            <a:gdLst/>
            <a:ahLst/>
            <a:cxnLst/>
            <a:rect l="l" t="t" r="r" b="b"/>
            <a:pathLst>
              <a:path w="1425890" h="1263695">
                <a:moveTo>
                  <a:pt x="0" y="0"/>
                </a:moveTo>
                <a:lnTo>
                  <a:pt x="1425891" y="0"/>
                </a:lnTo>
                <a:lnTo>
                  <a:pt x="1425891" y="1263695"/>
                </a:lnTo>
                <a:lnTo>
                  <a:pt x="0" y="126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5577" y="2839285"/>
            <a:ext cx="5632973" cy="7171207"/>
          </a:xfrm>
          <a:custGeom>
            <a:avLst/>
            <a:gdLst/>
            <a:ahLst/>
            <a:cxnLst/>
            <a:rect l="l" t="t" r="r" b="b"/>
            <a:pathLst>
              <a:path w="5632973" h="7171207">
                <a:moveTo>
                  <a:pt x="0" y="0"/>
                </a:moveTo>
                <a:lnTo>
                  <a:pt x="5632972" y="0"/>
                </a:lnTo>
                <a:lnTo>
                  <a:pt x="5632972" y="7171207"/>
                </a:lnTo>
                <a:lnTo>
                  <a:pt x="0" y="7171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86551" y="5143500"/>
            <a:ext cx="8851188" cy="4648608"/>
          </a:xfrm>
          <a:custGeom>
            <a:avLst/>
            <a:gdLst/>
            <a:ahLst/>
            <a:cxnLst/>
            <a:rect l="l" t="t" r="r" b="b"/>
            <a:pathLst>
              <a:path w="8851188" h="4648608">
                <a:moveTo>
                  <a:pt x="0" y="0"/>
                </a:moveTo>
                <a:lnTo>
                  <a:pt x="8851188" y="0"/>
                </a:lnTo>
                <a:lnTo>
                  <a:pt x="8851188" y="4648608"/>
                </a:lnTo>
                <a:lnTo>
                  <a:pt x="0" y="46486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29939" y="1329481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WOODLAND LEARNING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48549" y="3152230"/>
            <a:ext cx="11140442" cy="1991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1"/>
              </a:lnSpc>
              <a:spcBef>
                <a:spcPct val="0"/>
              </a:spcBef>
            </a:pPr>
            <a:r>
              <a:rPr lang="en-US" sz="5672" b="1" spc="-181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We follows the ethos of Forest School and are supported by the work of the National Forest School Association.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7145" y="3117916"/>
            <a:ext cx="10860298" cy="2065237"/>
          </a:xfrm>
          <a:custGeom>
            <a:avLst/>
            <a:gdLst/>
            <a:ahLst/>
            <a:cxnLst/>
            <a:rect l="l" t="t" r="r" b="b"/>
            <a:pathLst>
              <a:path w="10860298" h="2065237">
                <a:moveTo>
                  <a:pt x="0" y="0"/>
                </a:moveTo>
                <a:lnTo>
                  <a:pt x="10860298" y="0"/>
                </a:lnTo>
                <a:lnTo>
                  <a:pt x="10860298" y="2065237"/>
                </a:lnTo>
                <a:lnTo>
                  <a:pt x="0" y="20652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39427" y="6072823"/>
            <a:ext cx="11517842" cy="2167843"/>
          </a:xfrm>
          <a:custGeom>
            <a:avLst/>
            <a:gdLst/>
            <a:ahLst/>
            <a:cxnLst/>
            <a:rect l="l" t="t" r="r" b="b"/>
            <a:pathLst>
              <a:path w="11517842" h="2167843">
                <a:moveTo>
                  <a:pt x="0" y="0"/>
                </a:moveTo>
                <a:lnTo>
                  <a:pt x="11517842" y="0"/>
                </a:lnTo>
                <a:lnTo>
                  <a:pt x="11517842" y="2167842"/>
                </a:lnTo>
                <a:lnTo>
                  <a:pt x="0" y="21678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88024" y="1062461"/>
            <a:ext cx="12911952" cy="132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1"/>
              </a:lnSpc>
            </a:pPr>
            <a:r>
              <a:rPr lang="en-US" sz="10214" b="1" spc="-326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WOODLAND LEARNING AUTUMN DATES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2157443" y="3476964"/>
            <a:ext cx="4811136" cy="147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1A191A"/>
                </a:solidFill>
                <a:latin typeface="Canva Sans"/>
                <a:ea typeface="Canva Sans"/>
                <a:cs typeface="Canva Sans"/>
                <a:sym typeface="Canva Sans"/>
              </a:rPr>
              <a:t>Please note that the woodlands date has </a:t>
            </a:r>
            <a:r>
              <a:rPr lang="en-US" sz="2100" b="1" dirty="0">
                <a:solidFill>
                  <a:srgbClr val="1A191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changed </a:t>
            </a:r>
            <a:r>
              <a:rPr lang="en-US" sz="2100" dirty="0">
                <a:solidFill>
                  <a:srgbClr val="1A191A"/>
                </a:solidFill>
                <a:latin typeface="Canva Sans"/>
                <a:ea typeface="Canva Sans"/>
                <a:cs typeface="Canva Sans"/>
                <a:sym typeface="Canva Sans"/>
              </a:rPr>
              <a:t>from the </a:t>
            </a:r>
            <a:r>
              <a:rPr lang="en-US" sz="2100" b="1" dirty="0">
                <a:solidFill>
                  <a:srgbClr val="1A191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Wednesday 8th October to Thursday 9th October</a:t>
            </a:r>
            <a:r>
              <a:rPr lang="en-US" sz="2100" dirty="0">
                <a:solidFill>
                  <a:srgbClr val="1A191A"/>
                </a:solidFill>
                <a:latin typeface="Canva Sans"/>
                <a:ea typeface="Canva Sans"/>
                <a:cs typeface="Canva Sans"/>
                <a:sym typeface="Canva Sans"/>
              </a:rPr>
              <a:t> due to Year 3 </a:t>
            </a:r>
            <a:r>
              <a:rPr lang="en-US" sz="2100" dirty="0" err="1">
                <a:solidFill>
                  <a:srgbClr val="1A191A"/>
                </a:solidFill>
                <a:latin typeface="Canva Sans"/>
                <a:ea typeface="Canva Sans"/>
                <a:cs typeface="Canva Sans"/>
                <a:sym typeface="Canva Sans"/>
              </a:rPr>
              <a:t>Multiskills</a:t>
            </a:r>
            <a:r>
              <a:rPr lang="en-US" sz="2100" dirty="0">
                <a:solidFill>
                  <a:srgbClr val="1A191A"/>
                </a:solidFill>
                <a:latin typeface="Canva Sans"/>
                <a:ea typeface="Canva Sans"/>
                <a:cs typeface="Canva Sans"/>
                <a:sym typeface="Canva Sans"/>
              </a:rPr>
              <a:t> at the Weald.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15755" y="-99378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81739" y="674807"/>
            <a:ext cx="1112529" cy="1403822"/>
          </a:xfrm>
          <a:custGeom>
            <a:avLst/>
            <a:gdLst/>
            <a:ahLst/>
            <a:cxnLst/>
            <a:rect l="l" t="t" r="r" b="b"/>
            <a:pathLst>
              <a:path w="1112529" h="1403822">
                <a:moveTo>
                  <a:pt x="0" y="0"/>
                </a:moveTo>
                <a:lnTo>
                  <a:pt x="1112529" y="0"/>
                </a:lnTo>
                <a:lnTo>
                  <a:pt x="1112529" y="1403822"/>
                </a:lnTo>
                <a:lnTo>
                  <a:pt x="0" y="1403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5755" y="2712419"/>
            <a:ext cx="7866995" cy="4686923"/>
          </a:xfrm>
          <a:custGeom>
            <a:avLst/>
            <a:gdLst/>
            <a:ahLst/>
            <a:cxnLst/>
            <a:rect l="l" t="t" r="r" b="b"/>
            <a:pathLst>
              <a:path w="7866995" h="4686923">
                <a:moveTo>
                  <a:pt x="0" y="0"/>
                </a:moveTo>
                <a:lnTo>
                  <a:pt x="7866995" y="0"/>
                </a:lnTo>
                <a:lnTo>
                  <a:pt x="7866995" y="4686923"/>
                </a:lnTo>
                <a:lnTo>
                  <a:pt x="0" y="4686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779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37472" y="2348450"/>
            <a:ext cx="9101825" cy="6248842"/>
          </a:xfrm>
          <a:custGeom>
            <a:avLst/>
            <a:gdLst/>
            <a:ahLst/>
            <a:cxnLst/>
            <a:rect l="l" t="t" r="r" b="b"/>
            <a:pathLst>
              <a:path w="9101825" h="6248842">
                <a:moveTo>
                  <a:pt x="0" y="0"/>
                </a:moveTo>
                <a:lnTo>
                  <a:pt x="9101825" y="0"/>
                </a:lnTo>
                <a:lnTo>
                  <a:pt x="9101825" y="6248842"/>
                </a:lnTo>
                <a:lnTo>
                  <a:pt x="0" y="62488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1086036" y="998657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GROWTH MINDSET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694" y="7650777"/>
            <a:ext cx="18232306" cy="242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848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848"/>
              </a:lnSpc>
              <a:spcBef>
                <a:spcPct val="0"/>
              </a:spcBef>
            </a:pPr>
            <a:r>
              <a:rPr lang="en-US" sz="3463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Our aim in Year 3 and 4 is to build independence, responsibility and prepare the children for Upper Key Stage 2.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9778" y="7574577"/>
            <a:ext cx="4638950" cy="128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8"/>
              </a:lnSpc>
              <a:spcBef>
                <a:spcPct val="0"/>
              </a:spcBef>
            </a:pPr>
            <a:r>
              <a:rPr lang="en-US" sz="7406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316399" y="-119824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34769" y="6927816"/>
            <a:ext cx="2618530" cy="2938042"/>
          </a:xfrm>
          <a:custGeom>
            <a:avLst/>
            <a:gdLst/>
            <a:ahLst/>
            <a:cxnLst/>
            <a:rect l="l" t="t" r="r" b="b"/>
            <a:pathLst>
              <a:path w="2618530" h="2938042">
                <a:moveTo>
                  <a:pt x="0" y="0"/>
                </a:moveTo>
                <a:lnTo>
                  <a:pt x="2618530" y="0"/>
                </a:lnTo>
                <a:lnTo>
                  <a:pt x="2618530" y="2938042"/>
                </a:lnTo>
                <a:lnTo>
                  <a:pt x="0" y="2938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2994" y="470347"/>
            <a:ext cx="2085663" cy="1848419"/>
          </a:xfrm>
          <a:custGeom>
            <a:avLst/>
            <a:gdLst/>
            <a:ahLst/>
            <a:cxnLst/>
            <a:rect l="l" t="t" r="r" b="b"/>
            <a:pathLst>
              <a:path w="2085663" h="1848419">
                <a:moveTo>
                  <a:pt x="0" y="0"/>
                </a:moveTo>
                <a:lnTo>
                  <a:pt x="2085663" y="0"/>
                </a:lnTo>
                <a:lnTo>
                  <a:pt x="2085663" y="1848420"/>
                </a:lnTo>
                <a:lnTo>
                  <a:pt x="0" y="18484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58657" y="1611527"/>
            <a:ext cx="12911952" cy="172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9"/>
              </a:lnSpc>
            </a:pPr>
            <a:r>
              <a:rPr lang="en-US" sz="13413" b="1" spc="-429">
                <a:solidFill>
                  <a:srgbClr val="FBCB5C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2622" y="3273656"/>
            <a:ext cx="15806722" cy="384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spc="-118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 you have any general questions, please feel free to email us via the office using </a:t>
            </a:r>
            <a:r>
              <a:rPr lang="en-US" sz="3699" b="1" u="sng" spc="-118">
                <a:solidFill>
                  <a:srgbClr val="377B4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7" tooltip="mailto:messages@loxwoodschool.com"/>
              </a:rPr>
              <a:t>messages@loxwoodschool.com</a:t>
            </a:r>
            <a:r>
              <a:rPr lang="en-US" sz="3699" spc="-118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 </a:t>
            </a:r>
          </a:p>
          <a:p>
            <a:pPr algn="ctr">
              <a:lnSpc>
                <a:spcPts val="5179"/>
              </a:lnSpc>
            </a:pPr>
            <a:endParaRPr lang="en-US" sz="3699" spc="-118">
              <a:solidFill>
                <a:srgbClr val="377B4A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179"/>
              </a:lnSpc>
            </a:pPr>
            <a:r>
              <a:rPr lang="en-US" sz="3699" spc="-118">
                <a:solidFill>
                  <a:srgbClr val="377B4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 look forward to talking to you in more detail about your child during Parents’ Evening. The dates will be confirmed soon via the Up to the Minute. </a:t>
            </a:r>
          </a:p>
          <a:p>
            <a:pPr algn="ctr">
              <a:lnSpc>
                <a:spcPts val="4619"/>
              </a:lnSpc>
            </a:pPr>
            <a:endParaRPr lang="en-US" sz="3699" spc="-118">
              <a:solidFill>
                <a:srgbClr val="377B4A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582" y="1190546"/>
            <a:ext cx="16942506" cy="8089601"/>
            <a:chOff x="0" y="0"/>
            <a:chExt cx="12703359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804959" cy="6066790"/>
            </a:xfrm>
            <a:custGeom>
              <a:avLst/>
              <a:gdLst/>
              <a:ahLst/>
              <a:cxnLst/>
              <a:rect l="l" t="t" r="r" b="b"/>
              <a:pathLst>
                <a:path w="12804959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1048549" y="6066790"/>
                  </a:lnTo>
                  <a:lnTo>
                    <a:pt x="11048549" y="0"/>
                  </a:lnTo>
                  <a:lnTo>
                    <a:pt x="1692910" y="0"/>
                  </a:lnTo>
                  <a:close/>
                  <a:moveTo>
                    <a:pt x="11505749" y="0"/>
                  </a:moveTo>
                  <a:lnTo>
                    <a:pt x="11048549" y="0"/>
                  </a:lnTo>
                  <a:lnTo>
                    <a:pt x="11048549" y="6065520"/>
                  </a:lnTo>
                  <a:lnTo>
                    <a:pt x="11058709" y="6065520"/>
                  </a:lnTo>
                  <a:cubicBezTo>
                    <a:pt x="11797849" y="6065520"/>
                    <a:pt x="12446819" y="5462270"/>
                    <a:pt x="12500159" y="4725670"/>
                  </a:cubicBezTo>
                  <a:lnTo>
                    <a:pt x="12750349" y="1338580"/>
                  </a:lnTo>
                  <a:cubicBezTo>
                    <a:pt x="12804959" y="603250"/>
                    <a:pt x="12244888" y="0"/>
                    <a:pt x="11505749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693174" y="-559036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41797" y="6571261"/>
            <a:ext cx="16017503" cy="3410266"/>
            <a:chOff x="0" y="0"/>
            <a:chExt cx="4218602" cy="8981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18602" cy="898177"/>
            </a:xfrm>
            <a:custGeom>
              <a:avLst/>
              <a:gdLst/>
              <a:ahLst/>
              <a:cxnLst/>
              <a:rect l="l" t="t" r="r" b="b"/>
              <a:pathLst>
                <a:path w="4218602" h="898177">
                  <a:moveTo>
                    <a:pt x="0" y="0"/>
                  </a:moveTo>
                  <a:lnTo>
                    <a:pt x="4218602" y="0"/>
                  </a:lnTo>
                  <a:lnTo>
                    <a:pt x="4218602" y="898177"/>
                  </a:lnTo>
                  <a:lnTo>
                    <a:pt x="0" y="8981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218602" cy="945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1582" y="603951"/>
            <a:ext cx="1728264" cy="1850886"/>
          </a:xfrm>
          <a:custGeom>
            <a:avLst/>
            <a:gdLst/>
            <a:ahLst/>
            <a:cxnLst/>
            <a:rect l="l" t="t" r="r" b="b"/>
            <a:pathLst>
              <a:path w="1728264" h="1850886">
                <a:moveTo>
                  <a:pt x="0" y="0"/>
                </a:moveTo>
                <a:lnTo>
                  <a:pt x="1728264" y="0"/>
                </a:lnTo>
                <a:lnTo>
                  <a:pt x="1728264" y="1850886"/>
                </a:lnTo>
                <a:lnTo>
                  <a:pt x="0" y="185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36920" y="3769798"/>
            <a:ext cx="1704390" cy="1867825"/>
          </a:xfrm>
          <a:custGeom>
            <a:avLst/>
            <a:gdLst/>
            <a:ahLst/>
            <a:cxnLst/>
            <a:rect l="l" t="t" r="r" b="b"/>
            <a:pathLst>
              <a:path w="1704390" h="1867825">
                <a:moveTo>
                  <a:pt x="0" y="0"/>
                </a:moveTo>
                <a:lnTo>
                  <a:pt x="1704390" y="0"/>
                </a:lnTo>
                <a:lnTo>
                  <a:pt x="1704390" y="1867825"/>
                </a:lnTo>
                <a:lnTo>
                  <a:pt x="0" y="18678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995805" y="3769798"/>
            <a:ext cx="2615406" cy="1964314"/>
          </a:xfrm>
          <a:custGeom>
            <a:avLst/>
            <a:gdLst/>
            <a:ahLst/>
            <a:cxnLst/>
            <a:rect l="l" t="t" r="r" b="b"/>
            <a:pathLst>
              <a:path w="2615406" h="1964314">
                <a:moveTo>
                  <a:pt x="0" y="0"/>
                </a:moveTo>
                <a:lnTo>
                  <a:pt x="2615406" y="0"/>
                </a:lnTo>
                <a:lnTo>
                  <a:pt x="2615406" y="1964313"/>
                </a:lnTo>
                <a:lnTo>
                  <a:pt x="0" y="19643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30202" y="2566471"/>
            <a:ext cx="4517827" cy="120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Rowan Class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83939" y="2566471"/>
            <a:ext cx="5509022" cy="120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Sycamore Class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84492" y="975426"/>
            <a:ext cx="6319016" cy="193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58"/>
              </a:lnSpc>
            </a:pPr>
            <a:r>
              <a:rPr lang="en-US" sz="15168" b="1" spc="-485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YEAR 3&amp;4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9959" y="7663393"/>
            <a:ext cx="15969341" cy="2256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Mr</a:t>
            </a: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 Green teaches both classes PE on Wednesdays for 5 half terms. </a:t>
            </a:r>
          </a:p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In Year 3 </a:t>
            </a:r>
            <a:r>
              <a:rPr lang="en-US" sz="2400" dirty="0" err="1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Mrs</a:t>
            </a: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 Harder and </a:t>
            </a:r>
            <a:r>
              <a:rPr lang="en-US" sz="2400" dirty="0" err="1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Mrs</a:t>
            </a: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 Swann will alternate PPA cover for half a day on Wednesday. Every other Friday afternoon will be covered by Miss Price to cover ECT time. </a:t>
            </a:r>
          </a:p>
          <a:p>
            <a:pPr algn="ctr">
              <a:lnSpc>
                <a:spcPts val="4539"/>
              </a:lnSpc>
              <a:spcBef>
                <a:spcPct val="0"/>
              </a:spcBef>
            </a:pP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In Year 4 </a:t>
            </a:r>
            <a:r>
              <a:rPr lang="en-US" sz="2400" dirty="0" err="1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Mrs</a:t>
            </a: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 Harder and </a:t>
            </a:r>
            <a:r>
              <a:rPr lang="en-US" sz="2400" dirty="0" err="1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Mrs</a:t>
            </a:r>
            <a:r>
              <a:rPr lang="en-US" sz="2400" dirty="0">
                <a:solidFill>
                  <a:srgbClr val="377B4A"/>
                </a:solidFill>
                <a:latin typeface="Canva Sans" panose="020B0604020202020204" charset="0"/>
                <a:ea typeface="Glacial Indifference"/>
                <a:cs typeface="Glacial Indifference"/>
                <a:sym typeface="Glacial Indifference"/>
              </a:rPr>
              <a:t> Swann will cover alternating Thursdays.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99296" y="5752111"/>
            <a:ext cx="2579638" cy="195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Miss Malins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Mrs Bilthouse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Mrs Crofts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15683" y="5798471"/>
            <a:ext cx="263772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Miss Smith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Mrs</a:t>
            </a:r>
            <a:r>
              <a:rPr lang="en-US" sz="4500" dirty="0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 </a:t>
            </a:r>
            <a:r>
              <a:rPr lang="en-US" sz="4500" dirty="0" err="1">
                <a:solidFill>
                  <a:srgbClr val="377B4A"/>
                </a:solidFill>
                <a:latin typeface="Feel Free Playful"/>
                <a:ea typeface="Feel Free Playful"/>
                <a:cs typeface="Feel Free Playful"/>
                <a:sym typeface="Feel Free Playful"/>
              </a:rPr>
              <a:t>Zilz</a:t>
            </a:r>
            <a:endParaRPr lang="en-US" sz="4500" dirty="0">
              <a:solidFill>
                <a:srgbClr val="377B4A"/>
              </a:solidFill>
              <a:latin typeface="Feel Free Playful"/>
              <a:ea typeface="Feel Free Playful"/>
              <a:cs typeface="Feel Free Playful"/>
              <a:sym typeface="Feel Free Playfu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693174" y="-559036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50623" y="2515586"/>
            <a:ext cx="9586754" cy="2276854"/>
          </a:xfrm>
          <a:custGeom>
            <a:avLst/>
            <a:gdLst/>
            <a:ahLst/>
            <a:cxnLst/>
            <a:rect l="l" t="t" r="r" b="b"/>
            <a:pathLst>
              <a:path w="9586754" h="2276854">
                <a:moveTo>
                  <a:pt x="0" y="0"/>
                </a:moveTo>
                <a:lnTo>
                  <a:pt x="9586754" y="0"/>
                </a:lnTo>
                <a:lnTo>
                  <a:pt x="9586754" y="2276854"/>
                </a:lnTo>
                <a:lnTo>
                  <a:pt x="0" y="2276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88657" y="4561700"/>
            <a:ext cx="9710686" cy="4309117"/>
          </a:xfrm>
          <a:custGeom>
            <a:avLst/>
            <a:gdLst/>
            <a:ahLst/>
            <a:cxnLst/>
            <a:rect l="l" t="t" r="r" b="b"/>
            <a:pathLst>
              <a:path w="9710686" h="4309117">
                <a:moveTo>
                  <a:pt x="0" y="0"/>
                </a:moveTo>
                <a:lnTo>
                  <a:pt x="9710686" y="0"/>
                </a:lnTo>
                <a:lnTo>
                  <a:pt x="9710686" y="4309117"/>
                </a:lnTo>
                <a:lnTo>
                  <a:pt x="0" y="4309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2982" y="801823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WHOLE SCHOOL BEHAVIOUR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693174" y="-559036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22982" y="801823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WHOLE SCHOOL EXPECTATIONS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7329" y="2429861"/>
            <a:ext cx="15613342" cy="611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Please ensure that you and your child are following these whole school expectations:</a:t>
            </a:r>
          </a:p>
          <a:p>
            <a:pPr marL="820427" lvl="1" indent="-410214" algn="ctr">
              <a:lnSpc>
                <a:spcPts val="5320"/>
              </a:lnSpc>
              <a:buFont typeface="Arial"/>
              <a:buChar char="•"/>
            </a:pP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Uniform </a:t>
            </a:r>
            <a:r>
              <a:rPr lang="en-US" sz="3200" dirty="0" smtClean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– must be named, the </a:t>
            </a: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correct school shoes, hair is tied back, no nail polish, no </a:t>
            </a:r>
            <a:r>
              <a:rPr lang="en-US" sz="3200" dirty="0" smtClean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jewelry. </a:t>
            </a:r>
          </a:p>
          <a:p>
            <a:pPr marL="820427" lvl="1" indent="-410214" algn="ctr">
              <a:lnSpc>
                <a:spcPts val="532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Snacks </a:t>
            </a: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- need to be fruit or vegetables only for break times. </a:t>
            </a:r>
          </a:p>
          <a:p>
            <a:pPr marL="820427" lvl="1" indent="-410214" algn="ctr">
              <a:lnSpc>
                <a:spcPts val="5320"/>
              </a:lnSpc>
              <a:buFont typeface="Arial"/>
              <a:buChar char="•"/>
            </a:pP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Books bags - </a:t>
            </a:r>
            <a:r>
              <a:rPr lang="en-US" sz="3200" dirty="0" smtClean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book bags only </a:t>
            </a: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and </a:t>
            </a:r>
            <a:r>
              <a:rPr lang="en-US" sz="3200" dirty="0" smtClean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minimal </a:t>
            </a: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key rings that are an appropriate size. </a:t>
            </a:r>
          </a:p>
          <a:p>
            <a:pPr marL="820427" lvl="1" indent="-410214" algn="ctr">
              <a:lnSpc>
                <a:spcPts val="5320"/>
              </a:lnSpc>
              <a:buFont typeface="Arial"/>
              <a:buChar char="•"/>
            </a:pPr>
            <a:r>
              <a:rPr lang="en-US" sz="3200" dirty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Toys - no toys in school due to them getting lost, stolen or broken. </a:t>
            </a:r>
            <a:endParaRPr lang="en-US" sz="3200" dirty="0" smtClean="0">
              <a:solidFill>
                <a:srgbClr val="377B4A"/>
              </a:solidFill>
              <a:latin typeface="Comic Sans MS" panose="030F0702030302020204" pitchFamily="66" charset="0"/>
              <a:ea typeface="Feel Free Playful"/>
              <a:cs typeface="Feel Free Playful"/>
              <a:sym typeface="Feel Free Playful"/>
            </a:endParaRPr>
          </a:p>
          <a:p>
            <a:pPr marL="820427" lvl="1" indent="-410214" algn="ctr">
              <a:lnSpc>
                <a:spcPts val="532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377B4A"/>
                </a:solidFill>
                <a:latin typeface="Comic Sans MS" panose="030F0702030302020204" pitchFamily="66" charset="0"/>
                <a:ea typeface="Feel Free Playful"/>
                <a:cs typeface="Feel Free Playful"/>
                <a:sym typeface="Feel Free Playful"/>
              </a:rPr>
              <a:t>Pencil cases – not for Year 3 and 4.</a:t>
            </a:r>
            <a:endParaRPr lang="en-US" sz="3200" dirty="0">
              <a:solidFill>
                <a:srgbClr val="377B4A"/>
              </a:solidFill>
              <a:latin typeface="Comic Sans MS" panose="030F0702030302020204" pitchFamily="66" charset="0"/>
              <a:ea typeface="Feel Free Playful"/>
              <a:cs typeface="Feel Free Playful"/>
              <a:sym typeface="Feel Free Playfu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316399" y="-119824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4630" y="6016365"/>
            <a:ext cx="3558501" cy="3992708"/>
          </a:xfrm>
          <a:custGeom>
            <a:avLst/>
            <a:gdLst/>
            <a:ahLst/>
            <a:cxnLst/>
            <a:rect l="l" t="t" r="r" b="b"/>
            <a:pathLst>
              <a:path w="3558501" h="3992708">
                <a:moveTo>
                  <a:pt x="0" y="0"/>
                </a:moveTo>
                <a:lnTo>
                  <a:pt x="3558501" y="0"/>
                </a:lnTo>
                <a:lnTo>
                  <a:pt x="3558501" y="3992708"/>
                </a:lnTo>
                <a:lnTo>
                  <a:pt x="0" y="3992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94667" y="7559415"/>
            <a:ext cx="2347622" cy="2080580"/>
          </a:xfrm>
          <a:custGeom>
            <a:avLst/>
            <a:gdLst/>
            <a:ahLst/>
            <a:cxnLst/>
            <a:rect l="l" t="t" r="r" b="b"/>
            <a:pathLst>
              <a:path w="2347622" h="2080580">
                <a:moveTo>
                  <a:pt x="0" y="0"/>
                </a:moveTo>
                <a:lnTo>
                  <a:pt x="2347622" y="0"/>
                </a:lnTo>
                <a:lnTo>
                  <a:pt x="2347622" y="2080581"/>
                </a:lnTo>
                <a:lnTo>
                  <a:pt x="0" y="208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4630" y="470347"/>
            <a:ext cx="2516892" cy="1881377"/>
          </a:xfrm>
          <a:custGeom>
            <a:avLst/>
            <a:gdLst/>
            <a:ahLst/>
            <a:cxnLst/>
            <a:rect l="l" t="t" r="r" b="b"/>
            <a:pathLst>
              <a:path w="2516892" h="1881377">
                <a:moveTo>
                  <a:pt x="0" y="0"/>
                </a:moveTo>
                <a:lnTo>
                  <a:pt x="2516892" y="0"/>
                </a:lnTo>
                <a:lnTo>
                  <a:pt x="2516892" y="1881377"/>
                </a:lnTo>
                <a:lnTo>
                  <a:pt x="0" y="18813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598033" y="2745283"/>
          <a:ext cx="11091934" cy="6105525"/>
        </p:xfrm>
        <a:graphic>
          <a:graphicData uri="http://schemas.openxmlformats.org/drawingml/2006/table">
            <a:tbl>
              <a:tblPr/>
              <a:tblGrid>
                <a:gridCol w="564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114">
                <a:tc>
                  <a:txBody>
                    <a:bodyPr/>
                    <a:lstStyle/>
                    <a:p>
                      <a:pPr algn="l">
                        <a:lnSpc>
                          <a:spcPts val="9799"/>
                        </a:lnSpc>
                        <a:defRPr/>
                      </a:pPr>
                      <a:r>
                        <a:rPr lang="en-US" sz="6999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term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799"/>
                        </a:lnSpc>
                        <a:defRPr/>
                      </a:pPr>
                      <a:r>
                        <a:rPr lang="en-US" sz="6999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 Topic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137"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Autumn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Digging Up the past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137"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Spring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Temples, tombs and treasures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137"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Summer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Let it grow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522982" y="1352550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YEAR 3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46355" y="8906952"/>
            <a:ext cx="1425890" cy="1263695"/>
          </a:xfrm>
          <a:custGeom>
            <a:avLst/>
            <a:gdLst/>
            <a:ahLst/>
            <a:cxnLst/>
            <a:rect l="l" t="t" r="r" b="b"/>
            <a:pathLst>
              <a:path w="1425890" h="1263695">
                <a:moveTo>
                  <a:pt x="0" y="0"/>
                </a:moveTo>
                <a:lnTo>
                  <a:pt x="1425890" y="0"/>
                </a:lnTo>
                <a:lnTo>
                  <a:pt x="1425890" y="1263695"/>
                </a:lnTo>
                <a:lnTo>
                  <a:pt x="0" y="126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46361" y="1424036"/>
            <a:ext cx="10595279" cy="7482915"/>
          </a:xfrm>
          <a:custGeom>
            <a:avLst/>
            <a:gdLst/>
            <a:ahLst/>
            <a:cxnLst/>
            <a:rect l="l" t="t" r="r" b="b"/>
            <a:pathLst>
              <a:path w="10595279" h="7482915">
                <a:moveTo>
                  <a:pt x="0" y="0"/>
                </a:moveTo>
                <a:lnTo>
                  <a:pt x="10595278" y="0"/>
                </a:lnTo>
                <a:lnTo>
                  <a:pt x="10595278" y="7482916"/>
                </a:lnTo>
                <a:lnTo>
                  <a:pt x="0" y="74829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316399" y="-119824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4630" y="6016365"/>
            <a:ext cx="3558501" cy="3992708"/>
          </a:xfrm>
          <a:custGeom>
            <a:avLst/>
            <a:gdLst/>
            <a:ahLst/>
            <a:cxnLst/>
            <a:rect l="l" t="t" r="r" b="b"/>
            <a:pathLst>
              <a:path w="3558501" h="3992708">
                <a:moveTo>
                  <a:pt x="0" y="0"/>
                </a:moveTo>
                <a:lnTo>
                  <a:pt x="3558501" y="0"/>
                </a:lnTo>
                <a:lnTo>
                  <a:pt x="3558501" y="3992708"/>
                </a:lnTo>
                <a:lnTo>
                  <a:pt x="0" y="3992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65018" y="7715754"/>
            <a:ext cx="2347622" cy="2080580"/>
          </a:xfrm>
          <a:custGeom>
            <a:avLst/>
            <a:gdLst/>
            <a:ahLst/>
            <a:cxnLst/>
            <a:rect l="l" t="t" r="r" b="b"/>
            <a:pathLst>
              <a:path w="2347622" h="2080580">
                <a:moveTo>
                  <a:pt x="0" y="0"/>
                </a:moveTo>
                <a:lnTo>
                  <a:pt x="2347623" y="0"/>
                </a:lnTo>
                <a:lnTo>
                  <a:pt x="2347623" y="2080581"/>
                </a:lnTo>
                <a:lnTo>
                  <a:pt x="0" y="20805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64630" y="470347"/>
            <a:ext cx="2516892" cy="1881377"/>
          </a:xfrm>
          <a:custGeom>
            <a:avLst/>
            <a:gdLst/>
            <a:ahLst/>
            <a:cxnLst/>
            <a:rect l="l" t="t" r="r" b="b"/>
            <a:pathLst>
              <a:path w="2516892" h="1881377">
                <a:moveTo>
                  <a:pt x="0" y="0"/>
                </a:moveTo>
                <a:lnTo>
                  <a:pt x="2516892" y="0"/>
                </a:lnTo>
                <a:lnTo>
                  <a:pt x="2516892" y="1881377"/>
                </a:lnTo>
                <a:lnTo>
                  <a:pt x="0" y="18813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3923131" y="2911692"/>
          <a:ext cx="11686023" cy="6105525"/>
        </p:xfrm>
        <a:graphic>
          <a:graphicData uri="http://schemas.openxmlformats.org/drawingml/2006/table">
            <a:tbl>
              <a:tblPr/>
              <a:tblGrid>
                <a:gridCol w="564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114">
                <a:tc>
                  <a:txBody>
                    <a:bodyPr/>
                    <a:lstStyle/>
                    <a:p>
                      <a:pPr algn="l">
                        <a:lnSpc>
                          <a:spcPts val="9799"/>
                        </a:lnSpc>
                        <a:defRPr/>
                      </a:pPr>
                      <a:r>
                        <a:rPr lang="en-US" sz="6999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term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799"/>
                        </a:lnSpc>
                        <a:defRPr/>
                      </a:pPr>
                      <a:r>
                        <a:rPr lang="en-US" sz="6999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 Topic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137"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Autumn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Tracks through Time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137"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Spring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Groovy Greeks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137"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Summer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000"/>
                        </a:lnSpc>
                        <a:defRPr/>
                      </a:pPr>
                      <a:r>
                        <a:rPr lang="en-US" sz="50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Rotten Romans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2522982" y="1352550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YEAR 4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5109" y="1190546"/>
            <a:ext cx="16230600" cy="7905908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62914" y="6999616"/>
            <a:ext cx="1425890" cy="1263695"/>
          </a:xfrm>
          <a:custGeom>
            <a:avLst/>
            <a:gdLst/>
            <a:ahLst/>
            <a:cxnLst/>
            <a:rect l="l" t="t" r="r" b="b"/>
            <a:pathLst>
              <a:path w="1425890" h="1263695">
                <a:moveTo>
                  <a:pt x="0" y="0"/>
                </a:moveTo>
                <a:lnTo>
                  <a:pt x="1425890" y="0"/>
                </a:lnTo>
                <a:lnTo>
                  <a:pt x="1425890" y="1263695"/>
                </a:lnTo>
                <a:lnTo>
                  <a:pt x="0" y="126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9296" y="721270"/>
            <a:ext cx="13054819" cy="9105736"/>
          </a:xfrm>
          <a:custGeom>
            <a:avLst/>
            <a:gdLst/>
            <a:ahLst/>
            <a:cxnLst/>
            <a:rect l="l" t="t" r="r" b="b"/>
            <a:pathLst>
              <a:path w="13054819" h="9105736">
                <a:moveTo>
                  <a:pt x="0" y="0"/>
                </a:moveTo>
                <a:lnTo>
                  <a:pt x="13054819" y="0"/>
                </a:lnTo>
                <a:lnTo>
                  <a:pt x="13054819" y="9105736"/>
                </a:lnTo>
                <a:lnTo>
                  <a:pt x="0" y="91057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217" y="1190546"/>
            <a:ext cx="17579566" cy="8562987"/>
            <a:chOff x="0" y="0"/>
            <a:chExt cx="12452338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12553938" cy="6066790"/>
            </a:xfrm>
            <a:custGeom>
              <a:avLst/>
              <a:gdLst/>
              <a:ahLst/>
              <a:cxnLst/>
              <a:rect l="l" t="t" r="r" b="b"/>
              <a:pathLst>
                <a:path w="12553938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10797528" y="6066790"/>
                  </a:lnTo>
                  <a:lnTo>
                    <a:pt x="10797528" y="0"/>
                  </a:lnTo>
                  <a:lnTo>
                    <a:pt x="1692910" y="0"/>
                  </a:lnTo>
                  <a:close/>
                  <a:moveTo>
                    <a:pt x="11254728" y="0"/>
                  </a:moveTo>
                  <a:lnTo>
                    <a:pt x="10797528" y="0"/>
                  </a:lnTo>
                  <a:lnTo>
                    <a:pt x="10797528" y="6065520"/>
                  </a:lnTo>
                  <a:lnTo>
                    <a:pt x="10807688" y="6065520"/>
                  </a:lnTo>
                  <a:cubicBezTo>
                    <a:pt x="11546828" y="6065520"/>
                    <a:pt x="12195797" y="5462270"/>
                    <a:pt x="12249138" y="4725670"/>
                  </a:cubicBezTo>
                  <a:lnTo>
                    <a:pt x="12499328" y="1338580"/>
                  </a:lnTo>
                  <a:cubicBezTo>
                    <a:pt x="12553938" y="603250"/>
                    <a:pt x="11993867" y="0"/>
                    <a:pt x="11254728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811122" y="-1131178"/>
            <a:ext cx="1425890" cy="3337190"/>
          </a:xfrm>
          <a:custGeom>
            <a:avLst/>
            <a:gdLst/>
            <a:ahLst/>
            <a:cxnLst/>
            <a:rect l="l" t="t" r="r" b="b"/>
            <a:pathLst>
              <a:path w="1425890" h="3337190">
                <a:moveTo>
                  <a:pt x="0" y="0"/>
                </a:moveTo>
                <a:lnTo>
                  <a:pt x="1425890" y="0"/>
                </a:lnTo>
                <a:lnTo>
                  <a:pt x="1425890" y="3337190"/>
                </a:lnTo>
                <a:lnTo>
                  <a:pt x="0" y="3337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981908">
            <a:off x="16366921" y="400247"/>
            <a:ext cx="1444141" cy="1536320"/>
          </a:xfrm>
          <a:custGeom>
            <a:avLst/>
            <a:gdLst/>
            <a:ahLst/>
            <a:cxnLst/>
            <a:rect l="l" t="t" r="r" b="b"/>
            <a:pathLst>
              <a:path w="1444141" h="1536320">
                <a:moveTo>
                  <a:pt x="0" y="0"/>
                </a:moveTo>
                <a:lnTo>
                  <a:pt x="1444141" y="0"/>
                </a:lnTo>
                <a:lnTo>
                  <a:pt x="1444141" y="1536320"/>
                </a:lnTo>
                <a:lnTo>
                  <a:pt x="0" y="153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639012" y="536560"/>
            <a:ext cx="1425890" cy="1263695"/>
          </a:xfrm>
          <a:custGeom>
            <a:avLst/>
            <a:gdLst/>
            <a:ahLst/>
            <a:cxnLst/>
            <a:rect l="l" t="t" r="r" b="b"/>
            <a:pathLst>
              <a:path w="1425890" h="1263695">
                <a:moveTo>
                  <a:pt x="0" y="0"/>
                </a:moveTo>
                <a:lnTo>
                  <a:pt x="1425891" y="0"/>
                </a:lnTo>
                <a:lnTo>
                  <a:pt x="1425891" y="1263695"/>
                </a:lnTo>
                <a:lnTo>
                  <a:pt x="0" y="126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79297" y="3053605"/>
          <a:ext cx="17933783" cy="6753224"/>
        </p:xfrm>
        <a:graphic>
          <a:graphicData uri="http://schemas.openxmlformats.org/drawingml/2006/table">
            <a:tbl>
              <a:tblPr/>
              <a:tblGrid>
                <a:gridCol w="2769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3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9133">
                <a:tc>
                  <a:txBody>
                    <a:bodyPr/>
                    <a:lstStyle/>
                    <a:p>
                      <a:pPr algn="ctr">
                        <a:lnSpc>
                          <a:spcPts val="4760"/>
                        </a:lnSpc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 Spelling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Statutory spellings will be on the class pages on the website which children can practise at home if they wish to.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796">
                <a:tc>
                  <a:txBody>
                    <a:bodyPr/>
                    <a:lstStyle/>
                    <a:p>
                      <a:pPr algn="ctr">
                        <a:lnSpc>
                          <a:spcPts val="4760"/>
                        </a:lnSpc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 Times Tables</a:t>
                      </a:r>
                      <a:endParaRPr lang="en-US" sz="1100"/>
                    </a:p>
                    <a:p>
                      <a:pPr algn="ctr">
                        <a:lnSpc>
                          <a:spcPts val="4760"/>
                        </a:lnSpc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&amp; Arithmetic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Arithmetic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 will be tested on a Friday. Using Times Tables Rock Stars can be used to help them at home in preparation for the Year 4 multiplication test:  </a:t>
                      </a:r>
                      <a:r>
                        <a:rPr lang="en-US" sz="2499">
                          <a:solidFill>
                            <a:srgbClr val="004AAD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https://ttrockstars.com/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162">
                <a:tc>
                  <a:txBody>
                    <a:bodyPr/>
                    <a:lstStyle/>
                    <a:p>
                      <a:pPr algn="ctr">
                        <a:lnSpc>
                          <a:spcPts val="4760"/>
                        </a:lnSpc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  Reading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We expect children to be reading</a:t>
                      </a:r>
                      <a:r>
                        <a:rPr lang="en-US" sz="2499" b="1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at least 3 days a week </a:t>
                      </a:r>
                      <a:r>
                        <a:rPr lang="en-US" sz="24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and to be heard by an adult at least once a week.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9133">
                <a:tc>
                  <a:txBody>
                    <a:bodyPr/>
                    <a:lstStyle/>
                    <a:p>
                      <a:pPr algn="ctr">
                        <a:lnSpc>
                          <a:spcPts val="4760"/>
                        </a:lnSpc>
                        <a:defRPr/>
                      </a:pPr>
                      <a:r>
                        <a:rPr lang="en-US" sz="3400">
                          <a:solidFill>
                            <a:srgbClr val="000000"/>
                          </a:solidFill>
                          <a:latin typeface="Feel Free Playful"/>
                          <a:ea typeface="Feel Free Playful"/>
                          <a:cs typeface="Feel Free Playful"/>
                          <a:sym typeface="Feel Free Playful"/>
                        </a:rPr>
                        <a:t>homework grid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Each term, there will be a new ‘Homework Grid’ available on the class page of the school website. We encourage the children to do 2 pieces of homework per term but if they want to do more, they can!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6558113" y="5706462"/>
            <a:ext cx="1061757" cy="591799"/>
          </a:xfrm>
          <a:custGeom>
            <a:avLst/>
            <a:gdLst/>
            <a:ahLst/>
            <a:cxnLst/>
            <a:rect l="l" t="t" r="r" b="b"/>
            <a:pathLst>
              <a:path w="1061757" h="591799">
                <a:moveTo>
                  <a:pt x="0" y="0"/>
                </a:moveTo>
                <a:lnTo>
                  <a:pt x="1061756" y="0"/>
                </a:lnTo>
                <a:lnTo>
                  <a:pt x="1061756" y="591799"/>
                </a:lnTo>
                <a:lnTo>
                  <a:pt x="0" y="5917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29939" y="860410"/>
            <a:ext cx="13242037" cy="171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3"/>
              </a:lnSpc>
            </a:pPr>
            <a:r>
              <a:rPr lang="en-US" sz="13376" b="1" spc="-428">
                <a:solidFill>
                  <a:srgbClr val="377B4A"/>
                </a:solidFill>
                <a:latin typeface="TT Bluescreens Bold"/>
                <a:ea typeface="TT Bluescreens Bold"/>
                <a:cs typeface="TT Bluescreens Bold"/>
                <a:sym typeface="TT Bluescreens Bold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547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TT Bluescreens Bold</vt:lpstr>
      <vt:lpstr>Calibri</vt:lpstr>
      <vt:lpstr>Canva Sans Bold</vt:lpstr>
      <vt:lpstr>Glacial Indifference Bold</vt:lpstr>
      <vt:lpstr>Feel Free Playful</vt:lpstr>
      <vt:lpstr>Comic Sans MS</vt:lpstr>
      <vt:lpstr>Canva Sans</vt:lpstr>
      <vt:lpstr>Glacial Indifference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Year 3 &amp; 4 Team</dc:title>
  <dc:creator>Anna Smith</dc:creator>
  <cp:lastModifiedBy>Isabelle Malins</cp:lastModifiedBy>
  <cp:revision>4</cp:revision>
  <dcterms:created xsi:type="dcterms:W3CDTF">2006-08-16T00:00:00Z</dcterms:created>
  <dcterms:modified xsi:type="dcterms:W3CDTF">2025-09-17T15:23:34Z</dcterms:modified>
  <dc:identifier>DAGylx_F91U</dc:identifier>
</cp:coreProperties>
</file>