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84" r:id="rId3"/>
    <p:sldId id="285" r:id="rId4"/>
    <p:sldId id="263" r:id="rId5"/>
    <p:sldId id="264" r:id="rId6"/>
    <p:sldId id="283" r:id="rId7"/>
    <p:sldId id="268" r:id="rId8"/>
    <p:sldId id="282" r:id="rId9"/>
    <p:sldId id="278" r:id="rId10"/>
    <p:sldId id="279" r:id="rId11"/>
    <p:sldId id="280" r:id="rId12"/>
    <p:sldId id="281" r:id="rId13"/>
    <p:sldId id="286" r:id="rId14"/>
    <p:sldId id="267"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9900FF"/>
    <a:srgbClr val="CC0099"/>
    <a:srgbClr val="9933FF"/>
    <a:srgbClr val="FF3399"/>
    <a:srgbClr val="0000CC"/>
    <a:srgbClr val="CC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04" autoAdjust="0"/>
  </p:normalViewPr>
  <p:slideViewPr>
    <p:cSldViewPr>
      <p:cViewPr varScale="1">
        <p:scale>
          <a:sx n="86" d="100"/>
          <a:sy n="86" d="100"/>
        </p:scale>
        <p:origin x="153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193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72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7212"/>
          </a:xfrm>
          <a:prstGeom prst="rect">
            <a:avLst/>
          </a:prstGeom>
        </p:spPr>
        <p:txBody>
          <a:bodyPr vert="horz" lIns="91440" tIns="45720" rIns="91440" bIns="45720" rtlCol="0"/>
          <a:lstStyle>
            <a:lvl1pPr algn="r">
              <a:defRPr sz="1200"/>
            </a:lvl1pPr>
          </a:lstStyle>
          <a:p>
            <a:fld id="{EAD20346-C3D0-45C9-90D3-9ECCCC45F269}" type="datetimeFigureOut">
              <a:rPr lang="en-GB" smtClean="0"/>
              <a:t>15/10/2023</a:t>
            </a:fld>
            <a:endParaRPr lang="en-GB"/>
          </a:p>
        </p:txBody>
      </p:sp>
      <p:sp>
        <p:nvSpPr>
          <p:cNvPr id="4" name="Footer Placeholder 3"/>
          <p:cNvSpPr>
            <a:spLocks noGrp="1"/>
          </p:cNvSpPr>
          <p:nvPr>
            <p:ph type="ftr" sz="quarter" idx="2"/>
          </p:nvPr>
        </p:nvSpPr>
        <p:spPr>
          <a:xfrm>
            <a:off x="0" y="9429427"/>
            <a:ext cx="2946400" cy="4972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427"/>
            <a:ext cx="2946400" cy="497212"/>
          </a:xfrm>
          <a:prstGeom prst="rect">
            <a:avLst/>
          </a:prstGeom>
        </p:spPr>
        <p:txBody>
          <a:bodyPr vert="horz" lIns="91440" tIns="45720" rIns="91440" bIns="45720" rtlCol="0" anchor="b"/>
          <a:lstStyle>
            <a:lvl1pPr algn="r">
              <a:defRPr sz="1200"/>
            </a:lvl1pPr>
          </a:lstStyle>
          <a:p>
            <a:fld id="{912AF757-6314-4AED-8FE9-E08257683DC1}" type="slidenum">
              <a:rPr lang="en-GB" smtClean="0"/>
              <a:t>‹#›</a:t>
            </a:fld>
            <a:endParaRPr lang="en-GB"/>
          </a:p>
        </p:txBody>
      </p:sp>
    </p:spTree>
    <p:extLst>
      <p:ext uri="{BB962C8B-B14F-4D97-AF65-F5344CB8AC3E}">
        <p14:creationId xmlns:p14="http://schemas.microsoft.com/office/powerpoint/2010/main" val="2845960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1"/>
            <a:ext cx="2945659" cy="496331"/>
          </a:xfrm>
          <a:prstGeom prst="rect">
            <a:avLst/>
          </a:prstGeom>
        </p:spPr>
        <p:txBody>
          <a:bodyPr vert="horz" lIns="91440" tIns="45720" rIns="91440" bIns="45720" rtlCol="0"/>
          <a:lstStyle>
            <a:lvl1pPr algn="r">
              <a:defRPr sz="1200"/>
            </a:lvl1pPr>
          </a:lstStyle>
          <a:p>
            <a:fld id="{D660CE01-2420-4DA2-98A2-0038894F7D05}" type="datetimeFigureOut">
              <a:rPr lang="en-GB" smtClean="0"/>
              <a:pPr/>
              <a:t>15/10/2023</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428584"/>
            <a:ext cx="2945659" cy="49633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4"/>
            <a:ext cx="2945659" cy="496331"/>
          </a:xfrm>
          <a:prstGeom prst="rect">
            <a:avLst/>
          </a:prstGeom>
        </p:spPr>
        <p:txBody>
          <a:bodyPr vert="horz" lIns="91440" tIns="45720" rIns="91440" bIns="45720" rtlCol="0" anchor="b"/>
          <a:lstStyle>
            <a:lvl1pPr algn="r">
              <a:defRPr sz="1200"/>
            </a:lvl1pPr>
          </a:lstStyle>
          <a:p>
            <a:fld id="{90F4F524-5D2F-4381-BE6E-E21DD48B9D7D}" type="slidenum">
              <a:rPr lang="en-GB" smtClean="0"/>
              <a:pPr/>
              <a:t>‹#›</a:t>
            </a:fld>
            <a:endParaRPr lang="en-GB" dirty="0"/>
          </a:p>
        </p:txBody>
      </p:sp>
    </p:spTree>
    <p:extLst>
      <p:ext uri="{BB962C8B-B14F-4D97-AF65-F5344CB8AC3E}">
        <p14:creationId xmlns:p14="http://schemas.microsoft.com/office/powerpoint/2010/main" val="3370809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F4F524-5D2F-4381-BE6E-E21DD48B9D7D}" type="slidenum">
              <a:rPr lang="en-GB" smtClean="0"/>
              <a:pPr/>
              <a:t>1</a:t>
            </a:fld>
            <a:endParaRPr lang="en-GB" dirty="0"/>
          </a:p>
        </p:txBody>
      </p:sp>
    </p:spTree>
    <p:extLst>
      <p:ext uri="{BB962C8B-B14F-4D97-AF65-F5344CB8AC3E}">
        <p14:creationId xmlns:p14="http://schemas.microsoft.com/office/powerpoint/2010/main" val="113043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dirty="0" smtClean="0">
                <a:latin typeface="Comic Sans MS" panose="030F0702030302020204" pitchFamily="66" charset="0"/>
              </a:rPr>
              <a:t>‘Discovery Time’ – ‘bump into philosophy’</a:t>
            </a:r>
          </a:p>
          <a:p>
            <a:pPr marL="171450" indent="-171450">
              <a:buFont typeface="Arial" panose="020B0604020202020204" pitchFamily="34" charset="0"/>
              <a:buChar char="•"/>
            </a:pPr>
            <a:endParaRPr lang="en-GB" sz="1400" dirty="0">
              <a:latin typeface="Comic Sans MS" panose="030F0702030302020204" pitchFamily="66" charset="0"/>
            </a:endParaRPr>
          </a:p>
          <a:p>
            <a:pPr marL="171450" indent="-171450">
              <a:buFont typeface="Arial" panose="020B0604020202020204" pitchFamily="34" charset="0"/>
              <a:buChar char="•"/>
            </a:pPr>
            <a:r>
              <a:rPr lang="en-GB" sz="1400" dirty="0" smtClean="0">
                <a:latin typeface="Comic Sans MS" panose="030F0702030302020204" pitchFamily="66" charset="0"/>
              </a:rPr>
              <a:t>Evidence – observations, photos, 1:1 and group work, whole class</a:t>
            </a:r>
          </a:p>
          <a:p>
            <a:pPr marL="171450" indent="-171450">
              <a:buFont typeface="Arial" panose="020B0604020202020204" pitchFamily="34" charset="0"/>
              <a:buChar char="•"/>
            </a:pPr>
            <a:endParaRPr lang="en-GB" sz="1400" dirty="0">
              <a:latin typeface="Comic Sans MS" panose="030F0702030302020204" pitchFamily="66" charset="0"/>
            </a:endParaRPr>
          </a:p>
          <a:p>
            <a:pPr marL="171450" indent="-171450">
              <a:buFont typeface="Arial" panose="020B0604020202020204" pitchFamily="34" charset="0"/>
              <a:buChar char="•"/>
            </a:pPr>
            <a:r>
              <a:rPr lang="en-GB" sz="1400" dirty="0" smtClean="0">
                <a:latin typeface="Comic Sans MS" panose="030F0702030302020204" pitchFamily="66" charset="0"/>
              </a:rPr>
              <a:t>Verbal Feedback</a:t>
            </a:r>
          </a:p>
          <a:p>
            <a:pPr marL="171450" indent="-171450">
              <a:buFont typeface="Arial" panose="020B0604020202020204" pitchFamily="34" charset="0"/>
              <a:buChar char="•"/>
            </a:pPr>
            <a:endParaRPr lang="en-GB" sz="1400" dirty="0">
              <a:latin typeface="Comic Sans MS" panose="030F0702030302020204" pitchFamily="66" charset="0"/>
            </a:endParaRPr>
          </a:p>
          <a:p>
            <a:pPr marL="171450" indent="-171450">
              <a:buFont typeface="Arial" panose="020B0604020202020204" pitchFamily="34" charset="0"/>
              <a:buChar char="•"/>
            </a:pPr>
            <a:r>
              <a:rPr lang="en-GB" sz="1400" dirty="0" smtClean="0">
                <a:latin typeface="Comic Sans MS" panose="030F0702030302020204" pitchFamily="66" charset="0"/>
              </a:rPr>
              <a:t>Individual levels and attention span</a:t>
            </a:r>
          </a:p>
          <a:p>
            <a:pPr marL="171450" indent="-171450">
              <a:buFont typeface="Arial" panose="020B0604020202020204" pitchFamily="34" charset="0"/>
              <a:buChar char="•"/>
            </a:pPr>
            <a:endParaRPr lang="en-GB" sz="1400" dirty="0">
              <a:latin typeface="Comic Sans MS" panose="030F0702030302020204" pitchFamily="66" charset="0"/>
            </a:endParaRPr>
          </a:p>
          <a:p>
            <a:pPr marL="171450" indent="-171450">
              <a:buFont typeface="Arial" panose="020B0604020202020204" pitchFamily="34" charset="0"/>
              <a:buChar char="•"/>
            </a:pPr>
            <a:r>
              <a:rPr lang="en-GB" sz="1400" dirty="0" smtClean="0">
                <a:latin typeface="Comic Sans MS" panose="030F0702030302020204" pitchFamily="66" charset="0"/>
              </a:rPr>
              <a:t>Post-it activity – write down one thing your child has achieved at home recently. (Evidence for WOW books). </a:t>
            </a:r>
          </a:p>
          <a:p>
            <a:pPr marL="171450" indent="-171450">
              <a:buFont typeface="Arial" panose="020B0604020202020204" pitchFamily="34" charset="0"/>
              <a:buChar char="•"/>
            </a:pPr>
            <a:endParaRPr lang="en-GB" sz="1400" dirty="0">
              <a:latin typeface="Comic Sans MS" panose="030F0702030302020204" pitchFamily="66" charset="0"/>
            </a:endParaRPr>
          </a:p>
          <a:p>
            <a:pPr marL="171450" indent="-171450">
              <a:buFont typeface="Arial" panose="020B0604020202020204" pitchFamily="34" charset="0"/>
              <a:buChar char="•"/>
            </a:pPr>
            <a:r>
              <a:rPr lang="en-GB" sz="1400" dirty="0" smtClean="0">
                <a:latin typeface="Comic Sans MS" panose="030F0702030302020204" pitchFamily="66" charset="0"/>
              </a:rPr>
              <a:t>VIDEO</a:t>
            </a:r>
            <a:endParaRPr lang="en-GB" sz="1400" dirty="0">
              <a:latin typeface="Comic Sans MS" panose="030F0702030302020204" pitchFamily="66" charset="0"/>
            </a:endParaRPr>
          </a:p>
          <a:p>
            <a:pPr marL="171450" indent="-171450">
              <a:buFont typeface="Arial" panose="020B0604020202020204" pitchFamily="34" charset="0"/>
              <a:buChar char="•"/>
            </a:pPr>
            <a:endParaRPr lang="en-GB" sz="14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90F4F524-5D2F-4381-BE6E-E21DD48B9D7D}" type="slidenum">
              <a:rPr lang="en-GB" smtClean="0"/>
              <a:pPr/>
              <a:t>4</a:t>
            </a:fld>
            <a:endParaRPr lang="en-GB" dirty="0"/>
          </a:p>
        </p:txBody>
      </p:sp>
    </p:spTree>
    <p:extLst>
      <p:ext uri="{BB962C8B-B14F-4D97-AF65-F5344CB8AC3E}">
        <p14:creationId xmlns:p14="http://schemas.microsoft.com/office/powerpoint/2010/main" val="118480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400" dirty="0" smtClean="0">
                <a:latin typeface="Comic Sans MS" panose="030F0702030302020204" pitchFamily="66" charset="0"/>
              </a:rPr>
              <a:t>Address on </a:t>
            </a:r>
            <a:r>
              <a:rPr lang="en-GB" sz="1400" dirty="0" err="1">
                <a:latin typeface="Comic Sans MS" panose="030F0702030302020204" pitchFamily="66" charset="0"/>
              </a:rPr>
              <a:t>h</a:t>
            </a:r>
            <a:r>
              <a:rPr lang="en-GB" sz="1400" dirty="0" err="1" smtClean="0">
                <a:latin typeface="Comic Sans MS" panose="030F0702030302020204" pitchFamily="66" charset="0"/>
              </a:rPr>
              <a:t>andout</a:t>
            </a:r>
            <a:endParaRPr lang="en-GB" sz="1400" dirty="0" smtClean="0">
              <a:latin typeface="Comic Sans MS" panose="030F0702030302020204" pitchFamily="66" charset="0"/>
            </a:endParaRPr>
          </a:p>
          <a:p>
            <a:pPr marL="285750" indent="-285750">
              <a:buFont typeface="Arial" panose="020B0604020202020204" pitchFamily="34" charset="0"/>
              <a:buChar char="•"/>
            </a:pPr>
            <a:endParaRPr lang="en-GB" sz="1400" dirty="0">
              <a:latin typeface="Comic Sans MS" panose="030F0702030302020204" pitchFamily="66" charset="0"/>
            </a:endParaRPr>
          </a:p>
          <a:p>
            <a:pPr marL="285750" indent="-285750">
              <a:buFont typeface="Arial" panose="020B0604020202020204" pitchFamily="34" charset="0"/>
              <a:buChar char="•"/>
            </a:pPr>
            <a:r>
              <a:rPr lang="en-GB" sz="1400" dirty="0" smtClean="0">
                <a:latin typeface="Comic Sans MS" panose="030F0702030302020204" pitchFamily="66" charset="0"/>
              </a:rPr>
              <a:t>Gives an insight into working in Early Years. </a:t>
            </a:r>
            <a:endParaRPr lang="en-GB" sz="14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90F4F524-5D2F-4381-BE6E-E21DD48B9D7D}" type="slidenum">
              <a:rPr lang="en-GB" smtClean="0"/>
              <a:pPr/>
              <a:t>5</a:t>
            </a:fld>
            <a:endParaRPr lang="en-GB" dirty="0"/>
          </a:p>
        </p:txBody>
      </p:sp>
    </p:spTree>
    <p:extLst>
      <p:ext uri="{BB962C8B-B14F-4D97-AF65-F5344CB8AC3E}">
        <p14:creationId xmlns:p14="http://schemas.microsoft.com/office/powerpoint/2010/main" val="3499652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F4F524-5D2F-4381-BE6E-E21DD48B9D7D}" type="slidenum">
              <a:rPr lang="en-GB" smtClean="0"/>
              <a:pPr/>
              <a:t>7</a:t>
            </a:fld>
            <a:endParaRPr lang="en-GB" dirty="0"/>
          </a:p>
        </p:txBody>
      </p:sp>
    </p:spTree>
    <p:extLst>
      <p:ext uri="{BB962C8B-B14F-4D97-AF65-F5344CB8AC3E}">
        <p14:creationId xmlns:p14="http://schemas.microsoft.com/office/powerpoint/2010/main" val="3222265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F4F524-5D2F-4381-BE6E-E21DD48B9D7D}" type="slidenum">
              <a:rPr lang="en-GB" smtClean="0"/>
              <a:pPr/>
              <a:t>14</a:t>
            </a:fld>
            <a:endParaRPr lang="en-GB" dirty="0"/>
          </a:p>
        </p:txBody>
      </p:sp>
    </p:spTree>
    <p:extLst>
      <p:ext uri="{BB962C8B-B14F-4D97-AF65-F5344CB8AC3E}">
        <p14:creationId xmlns:p14="http://schemas.microsoft.com/office/powerpoint/2010/main" val="4001133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CC6418A-D788-454E-AD61-38AC22286F9D}" type="datetimeFigureOut">
              <a:rPr lang="en-GB" smtClean="0"/>
              <a:pPr/>
              <a:t>15/10/2023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232273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C6418A-D788-454E-AD61-38AC22286F9D}" type="datetimeFigureOut">
              <a:rPr lang="en-GB" smtClean="0"/>
              <a:pPr/>
              <a:t>15/10/2023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4153610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C6418A-D788-454E-AD61-38AC22286F9D}" type="datetimeFigureOut">
              <a:rPr lang="en-GB" smtClean="0"/>
              <a:pPr/>
              <a:t>15/10/2023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148775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C6418A-D788-454E-AD61-38AC22286F9D}" type="datetimeFigureOut">
              <a:rPr lang="en-GB" smtClean="0"/>
              <a:pPr/>
              <a:t>15/10/2023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605402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6418A-D788-454E-AD61-38AC22286F9D}" type="datetimeFigureOut">
              <a:rPr lang="en-GB" smtClean="0"/>
              <a:pPr/>
              <a:t>15/10/2023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101351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CC6418A-D788-454E-AD61-38AC22286F9D}" type="datetimeFigureOut">
              <a:rPr lang="en-GB" smtClean="0"/>
              <a:pPr/>
              <a:t>15/10/2023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1256797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CC6418A-D788-454E-AD61-38AC22286F9D}" type="datetimeFigureOut">
              <a:rPr lang="en-GB" smtClean="0"/>
              <a:pPr/>
              <a:t>15/10/2023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2047132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CC6418A-D788-454E-AD61-38AC22286F9D}" type="datetimeFigureOut">
              <a:rPr lang="en-GB" smtClean="0"/>
              <a:pPr/>
              <a:t>15/10/2023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188018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6418A-D788-454E-AD61-38AC22286F9D}" type="datetimeFigureOut">
              <a:rPr lang="en-GB" smtClean="0"/>
              <a:pPr/>
              <a:t>15/10/2023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1818065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6418A-D788-454E-AD61-38AC22286F9D}" type="datetimeFigureOut">
              <a:rPr lang="en-GB" smtClean="0"/>
              <a:pPr/>
              <a:t>15/10/2023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2134461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6418A-D788-454E-AD61-38AC22286F9D}" type="datetimeFigureOut">
              <a:rPr lang="en-GB" smtClean="0"/>
              <a:pPr/>
              <a:t>15/10/2023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184407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6418A-D788-454E-AD61-38AC22286F9D}" type="datetimeFigureOut">
              <a:rPr lang="en-GB" smtClean="0"/>
              <a:pPr/>
              <a:t>15/10/2023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2942916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development-matters--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mailto:messages@loxwoodschool.com"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7984" y="980728"/>
            <a:ext cx="7772400" cy="1470025"/>
          </a:xfrm>
        </p:spPr>
        <p:txBody>
          <a:bodyPr>
            <a:normAutofit fontScale="90000"/>
          </a:bodyPr>
          <a:lstStyle/>
          <a:p>
            <a:pPr>
              <a:lnSpc>
                <a:spcPct val="150000"/>
              </a:lnSpc>
            </a:pPr>
            <a:r>
              <a:rPr lang="en-GB" sz="4900" b="1" dirty="0" smtClean="0">
                <a:latin typeface="Calibri" panose="020F0502020204030204" pitchFamily="34" charset="0"/>
              </a:rPr>
              <a:t>Oak class</a:t>
            </a:r>
            <a:br>
              <a:rPr lang="en-GB" sz="4900" b="1" dirty="0" smtClean="0">
                <a:latin typeface="Calibri" panose="020F0502020204030204" pitchFamily="34" charset="0"/>
              </a:rPr>
            </a:br>
            <a:r>
              <a:rPr lang="en-GB" sz="3600" dirty="0" smtClean="0">
                <a:solidFill>
                  <a:srgbClr val="0066FF"/>
                </a:solidFill>
                <a:latin typeface="Calibri" panose="020F0502020204030204" pitchFamily="34" charset="0"/>
              </a:rPr>
              <a:t>Meet the Team</a:t>
            </a:r>
            <a:endParaRPr lang="en-GB" dirty="0">
              <a:solidFill>
                <a:srgbClr val="9900FF"/>
              </a:solidFill>
              <a:latin typeface="Calibri" panose="020F0502020204030204" pitchFamily="34" charset="0"/>
            </a:endParaRPr>
          </a:p>
        </p:txBody>
      </p:sp>
      <p:sp>
        <p:nvSpPr>
          <p:cNvPr id="3" name="Subtitle 2"/>
          <p:cNvSpPr>
            <a:spLocks noGrp="1"/>
          </p:cNvSpPr>
          <p:nvPr>
            <p:ph type="subTitle" idx="1"/>
          </p:nvPr>
        </p:nvSpPr>
        <p:spPr>
          <a:xfrm>
            <a:off x="1196847" y="2132856"/>
            <a:ext cx="6400800" cy="1752600"/>
          </a:xfrm>
        </p:spPr>
        <p:txBody>
          <a:bodyPr>
            <a:normAutofit/>
          </a:bodyPr>
          <a:lstStyle/>
          <a:p>
            <a:endParaRPr lang="en-GB" dirty="0" smtClean="0">
              <a:solidFill>
                <a:srgbClr val="0066FF"/>
              </a:solidFill>
              <a:latin typeface="Calibri" panose="020F0502020204030204" pitchFamily="34" charset="0"/>
            </a:endParaRPr>
          </a:p>
          <a:p>
            <a:endParaRPr lang="en-GB" dirty="0" smtClean="0">
              <a:solidFill>
                <a:srgbClr val="0000CC"/>
              </a:solidFill>
              <a:latin typeface="Calibri" panose="020F0502020204030204" pitchFamily="34" charset="0"/>
            </a:endParaRPr>
          </a:p>
        </p:txBody>
      </p:sp>
      <p:sp>
        <p:nvSpPr>
          <p:cNvPr id="6" name="TextBox 5"/>
          <p:cNvSpPr txBox="1"/>
          <p:nvPr/>
        </p:nvSpPr>
        <p:spPr>
          <a:xfrm>
            <a:off x="1541698" y="5258762"/>
            <a:ext cx="1434239" cy="646331"/>
          </a:xfrm>
          <a:prstGeom prst="rect">
            <a:avLst/>
          </a:prstGeom>
          <a:noFill/>
        </p:spPr>
        <p:txBody>
          <a:bodyPr wrap="none" rtlCol="0">
            <a:spAutoFit/>
          </a:bodyPr>
          <a:lstStyle/>
          <a:p>
            <a:pPr algn="ctr"/>
            <a:r>
              <a:rPr lang="en-GB" dirty="0" smtClean="0"/>
              <a:t>Mrs Donnelly</a:t>
            </a:r>
          </a:p>
          <a:p>
            <a:pPr algn="ctr"/>
            <a:r>
              <a:rPr lang="en-GB" dirty="0" smtClean="0"/>
              <a:t>Class Teacher</a:t>
            </a:r>
            <a:endParaRPr lang="en-GB" dirty="0"/>
          </a:p>
        </p:txBody>
      </p:sp>
      <p:sp>
        <p:nvSpPr>
          <p:cNvPr id="8" name="TextBox 7"/>
          <p:cNvSpPr txBox="1"/>
          <p:nvPr/>
        </p:nvSpPr>
        <p:spPr>
          <a:xfrm>
            <a:off x="5935053" y="5292795"/>
            <a:ext cx="2668231" cy="646331"/>
          </a:xfrm>
          <a:prstGeom prst="rect">
            <a:avLst/>
          </a:prstGeom>
          <a:noFill/>
        </p:spPr>
        <p:txBody>
          <a:bodyPr wrap="none" rtlCol="0">
            <a:spAutoFit/>
          </a:bodyPr>
          <a:lstStyle/>
          <a:p>
            <a:pPr algn="ctr"/>
            <a:r>
              <a:rPr lang="en-GB" dirty="0" smtClean="0"/>
              <a:t>Mrs Coupe</a:t>
            </a:r>
          </a:p>
          <a:p>
            <a:pPr algn="ctr"/>
            <a:r>
              <a:rPr lang="en-GB" dirty="0" smtClean="0"/>
              <a:t>Learning Support Assistant</a:t>
            </a:r>
            <a:endParaRPr lang="en-GB" dirty="0"/>
          </a:p>
        </p:txBody>
      </p:sp>
      <p:pic>
        <p:nvPicPr>
          <p:cNvPr id="7" name="Picture 6"/>
          <p:cNvPicPr>
            <a:picLocks noChangeAspect="1"/>
          </p:cNvPicPr>
          <p:nvPr/>
        </p:nvPicPr>
        <p:blipFill>
          <a:blip r:embed="rId3"/>
          <a:stretch>
            <a:fillRect/>
          </a:stretch>
        </p:blipFill>
        <p:spPr>
          <a:xfrm>
            <a:off x="5796135" y="2746038"/>
            <a:ext cx="2073747" cy="2123122"/>
          </a:xfrm>
          <a:prstGeom prst="rect">
            <a:avLst/>
          </a:prstGeom>
        </p:spPr>
      </p:pic>
      <p:pic>
        <p:nvPicPr>
          <p:cNvPr id="9" name="Picture 8"/>
          <p:cNvPicPr>
            <a:picLocks noChangeAspect="1"/>
          </p:cNvPicPr>
          <p:nvPr/>
        </p:nvPicPr>
        <p:blipFill>
          <a:blip r:embed="rId4"/>
          <a:stretch>
            <a:fillRect/>
          </a:stretch>
        </p:blipFill>
        <p:spPr>
          <a:xfrm>
            <a:off x="1331640" y="2976251"/>
            <a:ext cx="2029740" cy="2061209"/>
          </a:xfrm>
          <a:prstGeom prst="rect">
            <a:avLst/>
          </a:prstGeom>
        </p:spPr>
      </p:pic>
    </p:spTree>
    <p:extLst>
      <p:ext uri="{BB962C8B-B14F-4D97-AF65-F5344CB8AC3E}">
        <p14:creationId xmlns:p14="http://schemas.microsoft.com/office/powerpoint/2010/main" val="2290471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6725" y="166687"/>
            <a:ext cx="8210550" cy="6524625"/>
          </a:xfrm>
          <a:prstGeom prst="rect">
            <a:avLst/>
          </a:prstGeom>
        </p:spPr>
      </p:pic>
    </p:spTree>
    <p:extLst>
      <p:ext uri="{BB962C8B-B14F-4D97-AF65-F5344CB8AC3E}">
        <p14:creationId xmlns:p14="http://schemas.microsoft.com/office/powerpoint/2010/main" val="1831156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a:t>
            </a:r>
            <a:endParaRPr lang="en-GB" dirty="0"/>
          </a:p>
        </p:txBody>
      </p:sp>
      <p:sp>
        <p:nvSpPr>
          <p:cNvPr id="3" name="Content Placeholder 2"/>
          <p:cNvSpPr>
            <a:spLocks noGrp="1"/>
          </p:cNvSpPr>
          <p:nvPr>
            <p:ph idx="1"/>
          </p:nvPr>
        </p:nvSpPr>
        <p:spPr/>
        <p:txBody>
          <a:bodyPr/>
          <a:lstStyle/>
          <a:p>
            <a:r>
              <a:rPr lang="en-GB" dirty="0" smtClean="0"/>
              <a:t>Our PE day for this term will be on a Tuesday.</a:t>
            </a:r>
          </a:p>
          <a:p>
            <a:pPr marL="0" indent="0">
              <a:buNone/>
            </a:pPr>
            <a:r>
              <a:rPr lang="en-GB" dirty="0" smtClean="0"/>
              <a:t>However from time to time this may move around so please make sure that your child has a full PE kit in school every day. </a:t>
            </a:r>
          </a:p>
          <a:p>
            <a:pPr marL="0" indent="0">
              <a:buNone/>
            </a:pPr>
            <a:r>
              <a:rPr lang="en-GB" dirty="0" smtClean="0"/>
              <a:t>Please, please, please make sure everything is named so that if something does go missing , it can find it’s way back to you.</a:t>
            </a:r>
          </a:p>
          <a:p>
            <a:pPr marL="0" indent="0">
              <a:buNone/>
            </a:pPr>
            <a:endParaRPr lang="en-GB" dirty="0"/>
          </a:p>
        </p:txBody>
      </p:sp>
      <p:pic>
        <p:nvPicPr>
          <p:cNvPr id="4" name="Picture 3"/>
          <p:cNvPicPr>
            <a:picLocks noChangeAspect="1"/>
          </p:cNvPicPr>
          <p:nvPr/>
        </p:nvPicPr>
        <p:blipFill>
          <a:blip r:embed="rId2"/>
          <a:stretch>
            <a:fillRect/>
          </a:stretch>
        </p:blipFill>
        <p:spPr>
          <a:xfrm>
            <a:off x="6082676" y="4869160"/>
            <a:ext cx="2600325" cy="1685925"/>
          </a:xfrm>
          <a:prstGeom prst="rect">
            <a:avLst/>
          </a:prstGeom>
        </p:spPr>
      </p:pic>
    </p:spTree>
    <p:extLst>
      <p:ext uri="{BB962C8B-B14F-4D97-AF65-F5344CB8AC3E}">
        <p14:creationId xmlns:p14="http://schemas.microsoft.com/office/powerpoint/2010/main" val="36865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Snack and water bottles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We encourage the children to keep hydrated and so they need a NAMED water bottle in school every day.</a:t>
            </a:r>
          </a:p>
          <a:p>
            <a:r>
              <a:rPr lang="en-GB" dirty="0" smtClean="0"/>
              <a:t>The school provides a healthy fruit snack for your child every day. However, if you would like to send in an extra snack, please do in a NAMED container. Please note that we are a NUT FREE school so do not send anything in that contains nuts please.</a:t>
            </a:r>
          </a:p>
          <a:p>
            <a:r>
              <a:rPr lang="en-GB" dirty="0" smtClean="0"/>
              <a:t>Healthy snacks- fruit, vegetables, cheese, crackers- no sweets or chocolate please.</a:t>
            </a:r>
            <a:endParaRPr lang="en-GB" dirty="0"/>
          </a:p>
        </p:txBody>
      </p:sp>
      <p:pic>
        <p:nvPicPr>
          <p:cNvPr id="4" name="Picture 3"/>
          <p:cNvPicPr>
            <a:picLocks noChangeAspect="1"/>
          </p:cNvPicPr>
          <p:nvPr/>
        </p:nvPicPr>
        <p:blipFill>
          <a:blip r:embed="rId2"/>
          <a:stretch>
            <a:fillRect/>
          </a:stretch>
        </p:blipFill>
        <p:spPr>
          <a:xfrm>
            <a:off x="8028384" y="4725144"/>
            <a:ext cx="879393" cy="1944216"/>
          </a:xfrm>
          <a:prstGeom prst="rect">
            <a:avLst/>
          </a:prstGeom>
        </p:spPr>
      </p:pic>
      <p:pic>
        <p:nvPicPr>
          <p:cNvPr id="5" name="Picture 4"/>
          <p:cNvPicPr>
            <a:picLocks noChangeAspect="1"/>
          </p:cNvPicPr>
          <p:nvPr/>
        </p:nvPicPr>
        <p:blipFill>
          <a:blip r:embed="rId3"/>
          <a:stretch>
            <a:fillRect/>
          </a:stretch>
        </p:blipFill>
        <p:spPr>
          <a:xfrm>
            <a:off x="107504" y="135353"/>
            <a:ext cx="1876425" cy="1057275"/>
          </a:xfrm>
          <a:prstGeom prst="rect">
            <a:avLst/>
          </a:prstGeom>
        </p:spPr>
      </p:pic>
    </p:spTree>
    <p:extLst>
      <p:ext uri="{BB962C8B-B14F-4D97-AF65-F5344CB8AC3E}">
        <p14:creationId xmlns:p14="http://schemas.microsoft.com/office/powerpoint/2010/main" val="1798451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Book bags</a:t>
            </a:r>
            <a:endParaRPr lang="en-GB" dirty="0"/>
          </a:p>
        </p:txBody>
      </p:sp>
      <p:sp>
        <p:nvSpPr>
          <p:cNvPr id="3" name="Content Placeholder 2"/>
          <p:cNvSpPr>
            <a:spLocks noGrp="1"/>
          </p:cNvSpPr>
          <p:nvPr>
            <p:ph idx="1"/>
          </p:nvPr>
        </p:nvSpPr>
        <p:spPr>
          <a:xfrm>
            <a:off x="455639" y="1750687"/>
            <a:ext cx="8229600" cy="4525963"/>
          </a:xfrm>
        </p:spPr>
        <p:txBody>
          <a:bodyPr>
            <a:normAutofit fontScale="77500" lnSpcReduction="20000"/>
          </a:bodyPr>
          <a:lstStyle/>
          <a:p>
            <a:r>
              <a:rPr lang="en-GB" dirty="0" smtClean="0"/>
              <a:t>As your child begins to bring reading books home as part of our phonic teaching and a library book from our school library, your child will need a green </a:t>
            </a:r>
            <a:r>
              <a:rPr lang="en-GB" dirty="0" err="1" smtClean="0"/>
              <a:t>bookbag</a:t>
            </a:r>
            <a:r>
              <a:rPr lang="en-GB" dirty="0" smtClean="0"/>
              <a:t>. This does not need to be a school logo one. It can be a plain green one. Please make sure you have named it.</a:t>
            </a:r>
          </a:p>
          <a:p>
            <a:r>
              <a:rPr lang="en-GB" dirty="0" smtClean="0"/>
              <a:t>Keyrings- you are welcome to put ONE keyring onto the </a:t>
            </a:r>
            <a:r>
              <a:rPr lang="en-GB" dirty="0" err="1" smtClean="0"/>
              <a:t>bookbag</a:t>
            </a:r>
            <a:r>
              <a:rPr lang="en-GB" dirty="0" smtClean="0"/>
              <a:t> to help your child identify which bag is theirs. </a:t>
            </a:r>
            <a:endParaRPr lang="en-GB" dirty="0"/>
          </a:p>
          <a:p>
            <a:r>
              <a:rPr lang="en-GB" dirty="0" err="1" smtClean="0"/>
              <a:t>Bookbags</a:t>
            </a:r>
            <a:r>
              <a:rPr lang="en-GB" dirty="0" smtClean="0"/>
              <a:t> must be bought to school every day once your child starts bringing home reading books and so it is good practise to start doing this now or as soon as possible. </a:t>
            </a:r>
          </a:p>
          <a:p>
            <a:r>
              <a:rPr lang="en-GB" dirty="0" smtClean="0"/>
              <a:t>Please don’t send a backpack/rucksack instead of a </a:t>
            </a:r>
            <a:r>
              <a:rPr lang="en-GB" dirty="0" err="1" smtClean="0"/>
              <a:t>bookbag</a:t>
            </a:r>
            <a:r>
              <a:rPr lang="en-GB" dirty="0" smtClean="0"/>
              <a:t>, our classrooms have limited storage space and backpacks take up too much room.</a:t>
            </a:r>
            <a:endParaRPr lang="en-GB" dirty="0"/>
          </a:p>
        </p:txBody>
      </p:sp>
      <p:pic>
        <p:nvPicPr>
          <p:cNvPr id="4" name="Picture 3"/>
          <p:cNvPicPr>
            <a:picLocks noChangeAspect="1"/>
          </p:cNvPicPr>
          <p:nvPr/>
        </p:nvPicPr>
        <p:blipFill>
          <a:blip r:embed="rId2"/>
          <a:stretch>
            <a:fillRect/>
          </a:stretch>
        </p:blipFill>
        <p:spPr>
          <a:xfrm>
            <a:off x="7524328" y="5653927"/>
            <a:ext cx="1291448" cy="1204073"/>
          </a:xfrm>
          <a:prstGeom prst="rect">
            <a:avLst/>
          </a:prstGeom>
          <a:solidFill>
            <a:schemeClr val="accent3">
              <a:lumMod val="40000"/>
              <a:lumOff val="60000"/>
            </a:schemeClr>
          </a:solidFill>
        </p:spPr>
      </p:pic>
      <p:pic>
        <p:nvPicPr>
          <p:cNvPr id="5" name="Picture 4"/>
          <p:cNvPicPr>
            <a:picLocks noChangeAspect="1"/>
          </p:cNvPicPr>
          <p:nvPr/>
        </p:nvPicPr>
        <p:blipFill>
          <a:blip r:embed="rId3"/>
          <a:stretch>
            <a:fillRect/>
          </a:stretch>
        </p:blipFill>
        <p:spPr>
          <a:xfrm rot="20914106">
            <a:off x="442054" y="169212"/>
            <a:ext cx="1576672" cy="1353851"/>
          </a:xfrm>
          <a:prstGeom prst="rect">
            <a:avLst/>
          </a:prstGeom>
        </p:spPr>
      </p:pic>
    </p:spTree>
    <p:extLst>
      <p:ext uri="{BB962C8B-B14F-4D97-AF65-F5344CB8AC3E}">
        <p14:creationId xmlns:p14="http://schemas.microsoft.com/office/powerpoint/2010/main" val="3783995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http://cdn01.wallconvert.com/_media/wallpapers_1366x768/1/1/falling-leaves-2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2598" y="-4097"/>
            <a:ext cx="4596449" cy="34473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http://cdn01.wallconvert.com/_media/wallpapers_1366x768/1/1/falling-leaves-2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851" y="0"/>
            <a:ext cx="4566537" cy="34249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http://cdn01.wallconvert.com/_media/wallpapers_1366x768/1/1/falling-leaves-2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1733" y="3443241"/>
            <a:ext cx="4596449" cy="34473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http://cdn01.wallconvert.com/_media/wallpapers_1366x768/1/1/falling-leaves-2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851" y="3424902"/>
            <a:ext cx="4566537" cy="346980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media-cache-ec0.pinimg.com/736x/6f/22/2b/6f222b140073ed6911104a5dd4c0e1b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635731"/>
            <a:ext cx="6120680" cy="5578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182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5085184"/>
            <a:ext cx="2828659" cy="646331"/>
          </a:xfrm>
          <a:prstGeom prst="rect">
            <a:avLst/>
          </a:prstGeom>
          <a:noFill/>
        </p:spPr>
        <p:txBody>
          <a:bodyPr wrap="none" rtlCol="0">
            <a:spAutoFit/>
          </a:bodyPr>
          <a:lstStyle/>
          <a:p>
            <a:pPr algn="ctr"/>
            <a:r>
              <a:rPr lang="en-GB" dirty="0" smtClean="0"/>
              <a:t>Mrs Harder </a:t>
            </a:r>
          </a:p>
          <a:p>
            <a:pPr algn="ctr"/>
            <a:r>
              <a:rPr lang="en-GB" dirty="0" smtClean="0"/>
              <a:t>Woodlands learning teacher</a:t>
            </a:r>
            <a:endParaRPr lang="en-GB" dirty="0"/>
          </a:p>
        </p:txBody>
      </p:sp>
      <p:sp>
        <p:nvSpPr>
          <p:cNvPr id="3" name="TextBox 2"/>
          <p:cNvSpPr txBox="1"/>
          <p:nvPr/>
        </p:nvSpPr>
        <p:spPr>
          <a:xfrm>
            <a:off x="3779912" y="2492896"/>
            <a:ext cx="1184042" cy="646331"/>
          </a:xfrm>
          <a:prstGeom prst="rect">
            <a:avLst/>
          </a:prstGeom>
          <a:noFill/>
        </p:spPr>
        <p:txBody>
          <a:bodyPr wrap="none" rtlCol="0">
            <a:spAutoFit/>
          </a:bodyPr>
          <a:lstStyle/>
          <a:p>
            <a:r>
              <a:rPr lang="en-GB" dirty="0" smtClean="0"/>
              <a:t>Mr Green</a:t>
            </a:r>
          </a:p>
          <a:p>
            <a:r>
              <a:rPr lang="en-GB" dirty="0" smtClean="0"/>
              <a:t>PE teacher</a:t>
            </a:r>
            <a:endParaRPr lang="en-GB" dirty="0"/>
          </a:p>
        </p:txBody>
      </p:sp>
      <p:sp>
        <p:nvSpPr>
          <p:cNvPr id="4" name="TextBox 3"/>
          <p:cNvSpPr txBox="1"/>
          <p:nvPr/>
        </p:nvSpPr>
        <p:spPr>
          <a:xfrm>
            <a:off x="5586796" y="5229200"/>
            <a:ext cx="2936188" cy="646331"/>
          </a:xfrm>
          <a:prstGeom prst="rect">
            <a:avLst/>
          </a:prstGeom>
          <a:noFill/>
        </p:spPr>
        <p:txBody>
          <a:bodyPr wrap="none" rtlCol="0">
            <a:spAutoFit/>
          </a:bodyPr>
          <a:lstStyle/>
          <a:p>
            <a:pPr algn="ctr"/>
            <a:r>
              <a:rPr lang="en-GB" dirty="0" smtClean="0"/>
              <a:t>Mrs Swann</a:t>
            </a:r>
          </a:p>
          <a:p>
            <a:pPr algn="ctr"/>
            <a:r>
              <a:rPr lang="en-GB" dirty="0" smtClean="0"/>
              <a:t>Teacher and Learning mentor</a:t>
            </a:r>
            <a:endParaRPr lang="en-GB" dirty="0"/>
          </a:p>
        </p:txBody>
      </p:sp>
      <p:pic>
        <p:nvPicPr>
          <p:cNvPr id="6" name="Picture 5"/>
          <p:cNvPicPr>
            <a:picLocks noChangeAspect="1"/>
          </p:cNvPicPr>
          <p:nvPr/>
        </p:nvPicPr>
        <p:blipFill>
          <a:blip r:embed="rId2"/>
          <a:stretch>
            <a:fillRect/>
          </a:stretch>
        </p:blipFill>
        <p:spPr>
          <a:xfrm>
            <a:off x="3368211" y="332655"/>
            <a:ext cx="1779853" cy="1821897"/>
          </a:xfrm>
          <a:prstGeom prst="rect">
            <a:avLst/>
          </a:prstGeom>
        </p:spPr>
      </p:pic>
      <p:pic>
        <p:nvPicPr>
          <p:cNvPr id="7" name="Picture 6"/>
          <p:cNvPicPr>
            <a:picLocks noChangeAspect="1"/>
          </p:cNvPicPr>
          <p:nvPr/>
        </p:nvPicPr>
        <p:blipFill>
          <a:blip r:embed="rId3"/>
          <a:stretch>
            <a:fillRect/>
          </a:stretch>
        </p:blipFill>
        <p:spPr>
          <a:xfrm>
            <a:off x="899592" y="3256181"/>
            <a:ext cx="1872208" cy="1829003"/>
          </a:xfrm>
          <a:prstGeom prst="rect">
            <a:avLst/>
          </a:prstGeom>
        </p:spPr>
      </p:pic>
      <p:pic>
        <p:nvPicPr>
          <p:cNvPr id="8" name="Picture 7"/>
          <p:cNvPicPr>
            <a:picLocks noChangeAspect="1"/>
          </p:cNvPicPr>
          <p:nvPr/>
        </p:nvPicPr>
        <p:blipFill>
          <a:blip r:embed="rId4"/>
          <a:stretch>
            <a:fillRect/>
          </a:stretch>
        </p:blipFill>
        <p:spPr>
          <a:xfrm>
            <a:off x="6012160" y="3256181"/>
            <a:ext cx="2013448" cy="1998078"/>
          </a:xfrm>
          <a:prstGeom prst="rect">
            <a:avLst/>
          </a:prstGeom>
        </p:spPr>
      </p:pic>
    </p:spTree>
    <p:extLst>
      <p:ext uri="{BB962C8B-B14F-4D97-AF65-F5344CB8AC3E}">
        <p14:creationId xmlns:p14="http://schemas.microsoft.com/office/powerpoint/2010/main" val="2920173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child’s learning journey</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We offer a free flow EYFS setting. The children can choose from a range of activities that cover the seven different learning areas.</a:t>
            </a:r>
          </a:p>
          <a:p>
            <a:r>
              <a:rPr lang="en-GB" dirty="0" smtClean="0"/>
              <a:t>We have inside and outside provision and your child is free to choose where they want to play and learn. </a:t>
            </a:r>
          </a:p>
          <a:p>
            <a:r>
              <a:rPr lang="en-GB" dirty="0" smtClean="0"/>
              <a:t>The door is open in all weathers and your child will be encouraged to wear coats, wellies, hats and gloves however please expect them to come home dirty or having to have changed their clothes- this is a sign that they have fully explored the setting that day.</a:t>
            </a:r>
          </a:p>
          <a:p>
            <a:r>
              <a:rPr lang="en-GB" dirty="0" smtClean="0"/>
              <a:t>Outside we have a sand pit, water play and a mud kitchen that the children are freely able to explore.</a:t>
            </a:r>
          </a:p>
          <a:p>
            <a:r>
              <a:rPr lang="en-GB" dirty="0" smtClean="0"/>
              <a:t>For directed learning your child may be called over to ‘do some jobs’ with myself or Mrs Coupe. These will be very short moments on their day- for example, a Maths task or a phonic task, to enhance their learning. </a:t>
            </a:r>
            <a:endParaRPr lang="en-GB" dirty="0"/>
          </a:p>
        </p:txBody>
      </p:sp>
    </p:spTree>
    <p:extLst>
      <p:ext uri="{BB962C8B-B14F-4D97-AF65-F5344CB8AC3E}">
        <p14:creationId xmlns:p14="http://schemas.microsoft.com/office/powerpoint/2010/main" val="2900153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977" y="476672"/>
            <a:ext cx="8229600" cy="1143000"/>
          </a:xfrm>
        </p:spPr>
        <p:txBody>
          <a:bodyPr>
            <a:noAutofit/>
          </a:bodyPr>
          <a:lstStyle/>
          <a:p>
            <a:r>
              <a:rPr lang="en-GB" sz="3600" u="sng" dirty="0" smtClean="0">
                <a:latin typeface="Calibri" panose="020F0502020204030204" pitchFamily="34" charset="0"/>
              </a:rPr>
              <a:t>The Foundation Stage</a:t>
            </a:r>
            <a:br>
              <a:rPr lang="en-GB" sz="3600" u="sng" dirty="0" smtClean="0">
                <a:latin typeface="Calibri" panose="020F0502020204030204" pitchFamily="34" charset="0"/>
              </a:rPr>
            </a:br>
            <a:r>
              <a:rPr lang="en-GB" sz="3600" u="sng" dirty="0" smtClean="0">
                <a:latin typeface="Calibri" panose="020F0502020204030204" pitchFamily="34" charset="0"/>
              </a:rPr>
              <a:t> Curriculum</a:t>
            </a:r>
            <a:endParaRPr lang="en-GB" sz="3600" u="sng" dirty="0">
              <a:latin typeface="Calibri" panose="020F0502020204030204" pitchFamily="34" charset="0"/>
            </a:endParaRPr>
          </a:p>
        </p:txBody>
      </p:sp>
      <p:pic>
        <p:nvPicPr>
          <p:cNvPr id="2050" name="Picture 2" descr="https://www.childrenshospitalschool.leicester.sch.uk/wp-content/uploads/2021/10/EYFS-are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977" y="1700808"/>
            <a:ext cx="8601909"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05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165743" cy="1143000"/>
          </a:xfrm>
        </p:spPr>
        <p:txBody>
          <a:bodyPr>
            <a:normAutofit fontScale="90000"/>
          </a:bodyPr>
          <a:lstStyle/>
          <a:p>
            <a:r>
              <a:rPr lang="en-GB" sz="2200" b="1" dirty="0" smtClean="0">
                <a:latin typeface="Calibri Light" panose="020F0302020204030204" pitchFamily="34" charset="0"/>
                <a:cs typeface="Calibri Light" panose="020F0302020204030204" pitchFamily="34" charset="0"/>
              </a:rPr>
              <a:t>More information about Areas of Learning and Characteristics of Effective Learning can be found in these guidance materials:</a:t>
            </a:r>
            <a:r>
              <a:rPr lang="en-GB" dirty="0" smtClean="0"/>
              <a:t/>
            </a:r>
            <a:br>
              <a:rPr lang="en-GB" dirty="0" smtClean="0"/>
            </a:br>
            <a:r>
              <a:rPr lang="en-GB" dirty="0" smtClean="0">
                <a:solidFill>
                  <a:srgbClr val="9900FF"/>
                </a:solidFill>
              </a:rPr>
              <a:t> </a:t>
            </a:r>
            <a:endParaRPr lang="en-GB" dirty="0">
              <a:solidFill>
                <a:srgbClr val="9900FF"/>
              </a:solidFill>
            </a:endParaRPr>
          </a:p>
        </p:txBody>
      </p:sp>
      <p:sp>
        <p:nvSpPr>
          <p:cNvPr id="3" name="Content Placeholder 2"/>
          <p:cNvSpPr>
            <a:spLocks noGrp="1"/>
          </p:cNvSpPr>
          <p:nvPr>
            <p:ph idx="1"/>
          </p:nvPr>
        </p:nvSpPr>
        <p:spPr>
          <a:xfrm>
            <a:off x="719353" y="1628800"/>
            <a:ext cx="8229600" cy="1800200"/>
          </a:xfrm>
        </p:spPr>
        <p:txBody>
          <a:bodyPr>
            <a:normAutofit fontScale="62500" lnSpcReduction="20000"/>
          </a:bodyPr>
          <a:lstStyle/>
          <a:p>
            <a:pPr marL="0" indent="0" algn="ctr">
              <a:buNone/>
            </a:pPr>
            <a:r>
              <a:rPr lang="en-GB" dirty="0" smtClean="0">
                <a:solidFill>
                  <a:srgbClr val="0066FF"/>
                </a:solidFill>
                <a:latin typeface="Comic Sans MS" pitchFamily="66" charset="0"/>
                <a:hlinkClick r:id="rId3"/>
              </a:rPr>
              <a:t>https://www.gov.uk/government/publications/development-matters--2</a:t>
            </a:r>
            <a:r>
              <a:rPr lang="en-GB" dirty="0" smtClean="0">
                <a:solidFill>
                  <a:srgbClr val="0066FF"/>
                </a:solidFill>
                <a:latin typeface="Comic Sans MS" pitchFamily="66" charset="0"/>
              </a:rPr>
              <a:t> </a:t>
            </a:r>
          </a:p>
          <a:p>
            <a:pPr marL="0" indent="0" algn="ctr">
              <a:buNone/>
            </a:pPr>
            <a:endParaRPr lang="en-GB" dirty="0" smtClean="0">
              <a:solidFill>
                <a:srgbClr val="0066FF"/>
              </a:solidFill>
              <a:latin typeface="Comic Sans MS" pitchFamily="66" charset="0"/>
            </a:endParaRPr>
          </a:p>
          <a:p>
            <a:pPr marL="0" indent="0" algn="ctr">
              <a:buNone/>
            </a:pPr>
            <a:r>
              <a:rPr lang="en-GB" dirty="0" smtClean="0">
                <a:solidFill>
                  <a:srgbClr val="0066FF"/>
                </a:solidFill>
                <a:latin typeface="Comic Sans MS" pitchFamily="66" charset="0"/>
              </a:rPr>
              <a:t>https://birthto5matters.org.uk/</a:t>
            </a:r>
            <a:r>
              <a:rPr lang="en-GB" dirty="0" smtClean="0">
                <a:solidFill>
                  <a:srgbClr val="0066FF"/>
                </a:solidFill>
              </a:rPr>
              <a:t/>
            </a:r>
            <a:br>
              <a:rPr lang="en-GB" dirty="0" smtClean="0">
                <a:solidFill>
                  <a:srgbClr val="0066FF"/>
                </a:solidFill>
              </a:rPr>
            </a:br>
            <a:r>
              <a:rPr lang="en-GB" dirty="0" smtClean="0">
                <a:solidFill>
                  <a:srgbClr val="0066FF"/>
                </a:solidFill>
              </a:rPr>
              <a:t/>
            </a:r>
            <a:br>
              <a:rPr lang="en-GB" dirty="0" smtClean="0">
                <a:solidFill>
                  <a:srgbClr val="0066FF"/>
                </a:solidFill>
              </a:rPr>
            </a:br>
            <a:endParaRPr lang="en-GB" dirty="0">
              <a:solidFill>
                <a:srgbClr val="0066FF"/>
              </a:solidFill>
            </a:endParaRPr>
          </a:p>
        </p:txBody>
      </p:sp>
      <p:pic>
        <p:nvPicPr>
          <p:cNvPr id="4" name="Picture 3"/>
          <p:cNvPicPr>
            <a:picLocks noChangeAspect="1"/>
          </p:cNvPicPr>
          <p:nvPr/>
        </p:nvPicPr>
        <p:blipFill>
          <a:blip r:embed="rId4"/>
          <a:stretch>
            <a:fillRect/>
          </a:stretch>
        </p:blipFill>
        <p:spPr>
          <a:xfrm>
            <a:off x="4868161" y="4128239"/>
            <a:ext cx="3765126" cy="1986828"/>
          </a:xfrm>
          <a:prstGeom prst="rect">
            <a:avLst/>
          </a:prstGeom>
        </p:spPr>
      </p:pic>
      <p:pic>
        <p:nvPicPr>
          <p:cNvPr id="5" name="Picture 4"/>
          <p:cNvPicPr>
            <a:picLocks noChangeAspect="1"/>
          </p:cNvPicPr>
          <p:nvPr/>
        </p:nvPicPr>
        <p:blipFill>
          <a:blip r:embed="rId5"/>
          <a:stretch>
            <a:fillRect/>
          </a:stretch>
        </p:blipFill>
        <p:spPr>
          <a:xfrm>
            <a:off x="320874" y="2996952"/>
            <a:ext cx="4261470" cy="3138687"/>
          </a:xfrm>
          <a:prstGeom prst="rect">
            <a:avLst/>
          </a:prstGeom>
        </p:spPr>
      </p:pic>
    </p:spTree>
    <p:extLst>
      <p:ext uri="{BB962C8B-B14F-4D97-AF65-F5344CB8AC3E}">
        <p14:creationId xmlns:p14="http://schemas.microsoft.com/office/powerpoint/2010/main" val="2181082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Tapestry</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We use an online learning journal called Tapestry.</a:t>
            </a:r>
          </a:p>
          <a:p>
            <a:r>
              <a:rPr lang="en-GB" dirty="0" smtClean="0"/>
              <a:t>We record your child’s learning on there and share it with you at home.</a:t>
            </a:r>
          </a:p>
          <a:p>
            <a:r>
              <a:rPr lang="en-GB" dirty="0" smtClean="0"/>
              <a:t>If you do not yet have a Tapestry account for this school or you are having problems logging in, please let me know. </a:t>
            </a:r>
          </a:p>
          <a:p>
            <a:r>
              <a:rPr lang="en-GB" dirty="0" smtClean="0"/>
              <a:t>You can use Tapestry at home to show us things your child has been doing at home. </a:t>
            </a:r>
          </a:p>
          <a:p>
            <a:r>
              <a:rPr lang="en-GB" dirty="0" smtClean="0"/>
              <a:t>You can also respond to our uploads if you wish.</a:t>
            </a:r>
          </a:p>
          <a:p>
            <a:r>
              <a:rPr lang="en-GB" dirty="0" smtClean="0"/>
              <a:t>Early Years learning is about the whole child and we would love to see what your child is getting up to at home as well as in school.</a:t>
            </a:r>
            <a:endParaRPr lang="en-GB" dirty="0"/>
          </a:p>
        </p:txBody>
      </p:sp>
      <p:pic>
        <p:nvPicPr>
          <p:cNvPr id="4" name="Picture 3"/>
          <p:cNvPicPr>
            <a:picLocks noChangeAspect="1"/>
          </p:cNvPicPr>
          <p:nvPr/>
        </p:nvPicPr>
        <p:blipFill>
          <a:blip r:embed="rId2"/>
          <a:stretch>
            <a:fillRect/>
          </a:stretch>
        </p:blipFill>
        <p:spPr>
          <a:xfrm rot="20274905">
            <a:off x="7030111" y="105091"/>
            <a:ext cx="2009443" cy="1307594"/>
          </a:xfrm>
          <a:prstGeom prst="rect">
            <a:avLst/>
          </a:prstGeom>
        </p:spPr>
      </p:pic>
      <p:pic>
        <p:nvPicPr>
          <p:cNvPr id="5" name="Picture 4"/>
          <p:cNvPicPr>
            <a:picLocks noChangeAspect="1"/>
          </p:cNvPicPr>
          <p:nvPr/>
        </p:nvPicPr>
        <p:blipFill>
          <a:blip r:embed="rId3"/>
          <a:stretch>
            <a:fillRect/>
          </a:stretch>
        </p:blipFill>
        <p:spPr>
          <a:xfrm>
            <a:off x="8234445" y="5564659"/>
            <a:ext cx="885057" cy="1123007"/>
          </a:xfrm>
          <a:prstGeom prst="rect">
            <a:avLst/>
          </a:prstGeom>
        </p:spPr>
      </p:pic>
      <p:pic>
        <p:nvPicPr>
          <p:cNvPr id="6" name="Picture 5"/>
          <p:cNvPicPr>
            <a:picLocks noChangeAspect="1"/>
          </p:cNvPicPr>
          <p:nvPr/>
        </p:nvPicPr>
        <p:blipFill>
          <a:blip r:embed="rId4"/>
          <a:stretch>
            <a:fillRect/>
          </a:stretch>
        </p:blipFill>
        <p:spPr>
          <a:xfrm rot="703018">
            <a:off x="107504" y="5836750"/>
            <a:ext cx="1232545" cy="943949"/>
          </a:xfrm>
          <a:prstGeom prst="rect">
            <a:avLst/>
          </a:prstGeom>
        </p:spPr>
      </p:pic>
      <p:pic>
        <p:nvPicPr>
          <p:cNvPr id="7" name="Picture 6"/>
          <p:cNvPicPr>
            <a:picLocks noChangeAspect="1"/>
          </p:cNvPicPr>
          <p:nvPr/>
        </p:nvPicPr>
        <p:blipFill>
          <a:blip r:embed="rId5"/>
          <a:stretch>
            <a:fillRect/>
          </a:stretch>
        </p:blipFill>
        <p:spPr>
          <a:xfrm>
            <a:off x="482682" y="350108"/>
            <a:ext cx="1160734" cy="1081817"/>
          </a:xfrm>
          <a:prstGeom prst="rect">
            <a:avLst/>
          </a:prstGeom>
        </p:spPr>
      </p:pic>
      <p:pic>
        <p:nvPicPr>
          <p:cNvPr id="8" name="Picture 7"/>
          <p:cNvPicPr>
            <a:picLocks noChangeAspect="1"/>
          </p:cNvPicPr>
          <p:nvPr/>
        </p:nvPicPr>
        <p:blipFill>
          <a:blip r:embed="rId6"/>
          <a:stretch>
            <a:fillRect/>
          </a:stretch>
        </p:blipFill>
        <p:spPr>
          <a:xfrm>
            <a:off x="1825918" y="449428"/>
            <a:ext cx="1707257" cy="968210"/>
          </a:xfrm>
          <a:prstGeom prst="rect">
            <a:avLst/>
          </a:prstGeom>
        </p:spPr>
      </p:pic>
    </p:spTree>
    <p:extLst>
      <p:ext uri="{BB962C8B-B14F-4D97-AF65-F5344CB8AC3E}">
        <p14:creationId xmlns:p14="http://schemas.microsoft.com/office/powerpoint/2010/main" val="1497908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87" y="395741"/>
            <a:ext cx="8229600" cy="1143000"/>
          </a:xfrm>
        </p:spPr>
        <p:txBody>
          <a:bodyPr>
            <a:normAutofit/>
          </a:bodyPr>
          <a:lstStyle/>
          <a:p>
            <a:r>
              <a:rPr lang="en-GB" sz="4000" b="1" dirty="0" smtClean="0"/>
              <a:t>How we communicate with you?</a:t>
            </a:r>
            <a:endParaRPr lang="en-GB" sz="4000" b="1" dirty="0"/>
          </a:p>
        </p:txBody>
      </p:sp>
      <p:pic>
        <p:nvPicPr>
          <p:cNvPr id="3" name="Picture 2"/>
          <p:cNvPicPr>
            <a:picLocks noChangeAspect="1"/>
          </p:cNvPicPr>
          <p:nvPr/>
        </p:nvPicPr>
        <p:blipFill>
          <a:blip r:embed="rId3"/>
          <a:stretch>
            <a:fillRect/>
          </a:stretch>
        </p:blipFill>
        <p:spPr>
          <a:xfrm>
            <a:off x="5652008" y="5517232"/>
            <a:ext cx="3371841" cy="865707"/>
          </a:xfrm>
          <a:prstGeom prst="rect">
            <a:avLst/>
          </a:prstGeom>
        </p:spPr>
      </p:pic>
      <p:pic>
        <p:nvPicPr>
          <p:cNvPr id="4" name="Picture 3"/>
          <p:cNvPicPr>
            <a:picLocks noChangeAspect="1"/>
          </p:cNvPicPr>
          <p:nvPr/>
        </p:nvPicPr>
        <p:blipFill>
          <a:blip r:embed="rId4"/>
          <a:stretch>
            <a:fillRect/>
          </a:stretch>
        </p:blipFill>
        <p:spPr>
          <a:xfrm>
            <a:off x="6051656" y="1440708"/>
            <a:ext cx="2572546" cy="1553716"/>
          </a:xfrm>
          <a:prstGeom prst="rect">
            <a:avLst/>
          </a:prstGeom>
        </p:spPr>
      </p:pic>
      <p:sp>
        <p:nvSpPr>
          <p:cNvPr id="5" name="TextBox 4"/>
          <p:cNvSpPr txBox="1"/>
          <p:nvPr/>
        </p:nvSpPr>
        <p:spPr>
          <a:xfrm>
            <a:off x="460987" y="1268760"/>
            <a:ext cx="4692700" cy="5355312"/>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School Website and our Oak Class webpage (found under the ‘Our School’ tab – ‘Class Pages’. </a:t>
            </a:r>
            <a:r>
              <a:rPr lang="en-GB" sz="1600" dirty="0"/>
              <a:t>Don’t forget to read the ‘Whole School’ information </a:t>
            </a:r>
            <a:r>
              <a:rPr lang="en-GB" sz="1600" dirty="0" smtClean="0"/>
              <a:t>too.</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The weekly newsletter: ‘Up to the Minute’</a:t>
            </a: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Termly Topic Web on the Website</a:t>
            </a:r>
          </a:p>
          <a:p>
            <a:pPr marL="285750" indent="-285750">
              <a:buFont typeface="Arial" panose="020B0604020202020204" pitchFamily="34" charset="0"/>
              <a:buChar char="•"/>
            </a:pPr>
            <a:r>
              <a:rPr lang="en-GB" sz="1600" dirty="0" smtClean="0"/>
              <a:t>We are really happy to answer </a:t>
            </a:r>
            <a:r>
              <a:rPr lang="en-GB" sz="1600" b="1" dirty="0" smtClean="0"/>
              <a:t>quick</a:t>
            </a:r>
            <a:r>
              <a:rPr lang="en-GB" sz="1600" dirty="0" smtClean="0"/>
              <a:t> queries at the classroom door but remember the children’s safety and settling into school is really important to us and we like to be in the class engaging with them. </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Leave a message with the adult on the gate or email: </a:t>
            </a:r>
            <a:r>
              <a:rPr lang="en-GB" sz="1600" dirty="0" smtClean="0">
                <a:hlinkClick r:id="rId5"/>
              </a:rPr>
              <a:t>messages@loxwoodschool.com</a:t>
            </a:r>
            <a:r>
              <a:rPr lang="en-GB" sz="1600" dirty="0" smtClean="0"/>
              <a:t>. </a:t>
            </a:r>
            <a:r>
              <a:rPr lang="en-GB" sz="1600" dirty="0" smtClean="0">
                <a:solidFill>
                  <a:srgbClr val="FF0000"/>
                </a:solidFill>
              </a:rPr>
              <a:t>These messages always arrive promptly in the classroom</a:t>
            </a:r>
            <a:r>
              <a:rPr lang="en-GB" sz="1600" dirty="0" smtClean="0"/>
              <a:t>.</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Book an appointment or speak to us at the end of the day.</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6" name="Picture 5"/>
          <p:cNvPicPr>
            <a:picLocks noChangeAspect="1"/>
          </p:cNvPicPr>
          <p:nvPr/>
        </p:nvPicPr>
        <p:blipFill>
          <a:blip r:embed="rId6"/>
          <a:stretch>
            <a:fillRect/>
          </a:stretch>
        </p:blipFill>
        <p:spPr>
          <a:xfrm>
            <a:off x="5652120" y="3228471"/>
            <a:ext cx="2874268" cy="1908964"/>
          </a:xfrm>
          <a:prstGeom prst="rect">
            <a:avLst/>
          </a:prstGeom>
        </p:spPr>
      </p:pic>
    </p:spTree>
    <p:extLst>
      <p:ext uri="{BB962C8B-B14F-4D97-AF65-F5344CB8AC3E}">
        <p14:creationId xmlns:p14="http://schemas.microsoft.com/office/powerpoint/2010/main" val="1738103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class page on the website</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This page contains information about what your child is learning- topic web</a:t>
            </a:r>
          </a:p>
          <a:p>
            <a:r>
              <a:rPr lang="en-GB" dirty="0" smtClean="0"/>
              <a:t>A weekly guide to what activities and learning you child has been doing.</a:t>
            </a:r>
          </a:p>
          <a:p>
            <a:r>
              <a:rPr lang="en-GB" dirty="0" smtClean="0"/>
              <a:t>RWI information and useful links</a:t>
            </a:r>
          </a:p>
          <a:p>
            <a:r>
              <a:rPr lang="en-GB" dirty="0" smtClean="0"/>
              <a:t>Woodlands learning information</a:t>
            </a:r>
          </a:p>
          <a:p>
            <a:r>
              <a:rPr lang="en-GB" dirty="0" smtClean="0"/>
              <a:t>Links to useful websites</a:t>
            </a:r>
          </a:p>
          <a:p>
            <a:r>
              <a:rPr lang="en-GB" dirty="0" smtClean="0"/>
              <a:t>Other useful information about our</a:t>
            </a:r>
          </a:p>
          <a:p>
            <a:pPr marL="0" indent="0">
              <a:buNone/>
            </a:pPr>
            <a:r>
              <a:rPr lang="en-GB" dirty="0"/>
              <a:t> </a:t>
            </a:r>
            <a:r>
              <a:rPr lang="en-GB" dirty="0" smtClean="0"/>
              <a:t>class.</a:t>
            </a:r>
          </a:p>
        </p:txBody>
      </p:sp>
      <p:pic>
        <p:nvPicPr>
          <p:cNvPr id="4" name="Picture 3"/>
          <p:cNvPicPr>
            <a:picLocks noChangeAspect="1"/>
          </p:cNvPicPr>
          <p:nvPr/>
        </p:nvPicPr>
        <p:blipFill>
          <a:blip r:embed="rId2"/>
          <a:stretch>
            <a:fillRect/>
          </a:stretch>
        </p:blipFill>
        <p:spPr>
          <a:xfrm>
            <a:off x="7178571" y="3140968"/>
            <a:ext cx="1701144" cy="3241551"/>
          </a:xfrm>
          <a:prstGeom prst="rect">
            <a:avLst/>
          </a:prstGeom>
        </p:spPr>
      </p:pic>
      <p:pic>
        <p:nvPicPr>
          <p:cNvPr id="5" name="Picture 4"/>
          <p:cNvPicPr>
            <a:picLocks noChangeAspect="1"/>
          </p:cNvPicPr>
          <p:nvPr/>
        </p:nvPicPr>
        <p:blipFill>
          <a:blip r:embed="rId3"/>
          <a:stretch>
            <a:fillRect/>
          </a:stretch>
        </p:blipFill>
        <p:spPr>
          <a:xfrm rot="632205">
            <a:off x="1557879" y="5527650"/>
            <a:ext cx="1996498" cy="1412876"/>
          </a:xfrm>
          <a:prstGeom prst="rect">
            <a:avLst/>
          </a:prstGeom>
        </p:spPr>
      </p:pic>
      <p:pic>
        <p:nvPicPr>
          <p:cNvPr id="6" name="Picture 5"/>
          <p:cNvPicPr>
            <a:picLocks noChangeAspect="1"/>
          </p:cNvPicPr>
          <p:nvPr/>
        </p:nvPicPr>
        <p:blipFill>
          <a:blip r:embed="rId4"/>
          <a:stretch>
            <a:fillRect/>
          </a:stretch>
        </p:blipFill>
        <p:spPr>
          <a:xfrm rot="21110475">
            <a:off x="4443594" y="5620236"/>
            <a:ext cx="1993709" cy="1376978"/>
          </a:xfrm>
          <a:prstGeom prst="rect">
            <a:avLst/>
          </a:prstGeom>
        </p:spPr>
      </p:pic>
    </p:spTree>
    <p:extLst>
      <p:ext uri="{BB962C8B-B14F-4D97-AF65-F5344CB8AC3E}">
        <p14:creationId xmlns:p14="http://schemas.microsoft.com/office/powerpoint/2010/main" val="2400025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Woodlands learning</a:t>
            </a:r>
            <a:endParaRPr lang="en-GB" dirty="0"/>
          </a:p>
        </p:txBody>
      </p:sp>
      <p:sp>
        <p:nvSpPr>
          <p:cNvPr id="3" name="Content Placeholder 2"/>
          <p:cNvSpPr>
            <a:spLocks noGrp="1"/>
          </p:cNvSpPr>
          <p:nvPr>
            <p:ph sz="half" idx="1"/>
          </p:nvPr>
        </p:nvSpPr>
        <p:spPr/>
        <p:txBody>
          <a:bodyPr>
            <a:normAutofit fontScale="92500" lnSpcReduction="10000"/>
          </a:bodyPr>
          <a:lstStyle/>
          <a:p>
            <a:r>
              <a:rPr lang="en-GB" dirty="0" smtClean="0"/>
              <a:t>Your child is having a Woodlands </a:t>
            </a:r>
            <a:r>
              <a:rPr lang="en-GB" dirty="0"/>
              <a:t>L</a:t>
            </a:r>
            <a:r>
              <a:rPr lang="en-GB" dirty="0" smtClean="0"/>
              <a:t>earning session every two weeks with Mrs Harder.</a:t>
            </a:r>
          </a:p>
          <a:p>
            <a:r>
              <a:rPr lang="en-GB" dirty="0" smtClean="0"/>
              <a:t>Outdoor learning and exploration really supports the Early Years curriculum so I am very excited about this opportunity for your child.</a:t>
            </a:r>
            <a:endParaRPr lang="en-GB" dirty="0"/>
          </a:p>
        </p:txBody>
      </p:sp>
      <p:sp>
        <p:nvSpPr>
          <p:cNvPr id="4" name="Content Placeholder 3"/>
          <p:cNvSpPr>
            <a:spLocks noGrp="1"/>
          </p:cNvSpPr>
          <p:nvPr>
            <p:ph sz="half" idx="2"/>
          </p:nvPr>
        </p:nvSpPr>
        <p:spPr/>
        <p:txBody>
          <a:bodyPr>
            <a:normAutofit fontScale="92500" lnSpcReduction="10000"/>
          </a:bodyPr>
          <a:lstStyle/>
          <a:p>
            <a:r>
              <a:rPr lang="en-GB" dirty="0" smtClean="0"/>
              <a:t>Your child will have Woodland Learning every other Thursday and it will be a morning session. </a:t>
            </a:r>
          </a:p>
          <a:p>
            <a:r>
              <a:rPr lang="en-GB" dirty="0" smtClean="0"/>
              <a:t>Can you please send your child into school wearing their Woodlands learning clothes on a Thursday.</a:t>
            </a:r>
          </a:p>
          <a:p>
            <a:r>
              <a:rPr lang="en-GB" dirty="0" smtClean="0"/>
              <a:t>Please, please, please make sure everything is named.</a:t>
            </a:r>
          </a:p>
          <a:p>
            <a:endParaRPr lang="en-GB" dirty="0"/>
          </a:p>
        </p:txBody>
      </p:sp>
    </p:spTree>
    <p:extLst>
      <p:ext uri="{BB962C8B-B14F-4D97-AF65-F5344CB8AC3E}">
        <p14:creationId xmlns:p14="http://schemas.microsoft.com/office/powerpoint/2010/main" val="2563797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2830</TotalTime>
  <Words>978</Words>
  <Application>Microsoft Office PowerPoint</Application>
  <PresentationFormat>On-screen Show (4:3)</PresentationFormat>
  <Paragraphs>87</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Comic Sans MS</vt:lpstr>
      <vt:lpstr>Office Theme</vt:lpstr>
      <vt:lpstr>Oak class Meet the Team</vt:lpstr>
      <vt:lpstr>PowerPoint Presentation</vt:lpstr>
      <vt:lpstr>Your child’s learning journey</vt:lpstr>
      <vt:lpstr>The Foundation Stage  Curriculum</vt:lpstr>
      <vt:lpstr>More information about Areas of Learning and Characteristics of Effective Learning can be found in these guidance materials:  </vt:lpstr>
      <vt:lpstr>Tapestry</vt:lpstr>
      <vt:lpstr>How we communicate with you?</vt:lpstr>
      <vt:lpstr>Our class page on the website</vt:lpstr>
      <vt:lpstr>Woodlands learning</vt:lpstr>
      <vt:lpstr>PowerPoint Presentation</vt:lpstr>
      <vt:lpstr>PE</vt:lpstr>
      <vt:lpstr>     Snack and water bottles</vt:lpstr>
      <vt:lpstr>Book bags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“6 Weeks In”</dc:title>
  <dc:creator>Miss Musgrove</dc:creator>
  <cp:lastModifiedBy>Hannah Donnelly</cp:lastModifiedBy>
  <cp:revision>155</cp:revision>
  <cp:lastPrinted>2023-01-09T08:00:16Z</cp:lastPrinted>
  <dcterms:created xsi:type="dcterms:W3CDTF">2013-10-08T09:41:58Z</dcterms:created>
  <dcterms:modified xsi:type="dcterms:W3CDTF">2023-10-15T20:27:10Z</dcterms:modified>
</cp:coreProperties>
</file>