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96" r:id="rId7"/>
    <p:sldId id="259" r:id="rId8"/>
    <p:sldId id="277" r:id="rId9"/>
    <p:sldId id="258" r:id="rId10"/>
    <p:sldId id="272" r:id="rId11"/>
    <p:sldId id="273" r:id="rId12"/>
    <p:sldId id="275" r:id="rId13"/>
    <p:sldId id="274" r:id="rId14"/>
    <p:sldId id="276" r:id="rId15"/>
  </p:sldIdLst>
  <p:sldSz cx="18288000" cy="10287000"/>
  <p:notesSz cx="6797675" cy="9926638"/>
  <p:embeddedFontLst>
    <p:embeddedFont>
      <p:font typeface="Childos Arabic" panose="020B0604020202020204" charset="-78"/>
      <p:regular r:id="rId17"/>
    </p:embeddedFont>
    <p:embeddedFont>
      <p:font typeface="Segoe UI" panose="020B0502040204020203"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qWPAsKIzViyPg8vJrvsoA==" hashData="RH+fUFEL7FvjAITS+qFodtzB1/fUc6prhJpq93pj6M2wKbqo9jqrtWsV88KrNNjOf2c0Xq1XaND6v+wZ8wQA5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1935" autoAdjust="0"/>
  </p:normalViewPr>
  <p:slideViewPr>
    <p:cSldViewPr snapToGrid="0">
      <p:cViewPr varScale="1">
        <p:scale>
          <a:sx n="61" d="100"/>
          <a:sy n="61" d="100"/>
        </p:scale>
        <p:origin x="1314" y="72"/>
      </p:cViewPr>
      <p:guideLst>
        <p:guide orient="horz" pos="2160"/>
        <p:guide pos="2880"/>
      </p:guideLst>
    </p:cSldViewPr>
  </p:slideViewPr>
  <p:notesTextViewPr>
    <p:cViewPr>
      <p:scale>
        <a:sx n="1" d="1"/>
        <a:sy n="1" d="1"/>
      </p:scale>
      <p:origin x="0" y="0"/>
    </p:cViewPr>
  </p:notesTextViewPr>
  <p:notesViewPr>
    <p:cSldViewPr snapToGrid="0">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Cox" userId="f73d75a1-25b3-4acd-ab5a-92ea099a3283" providerId="ADAL" clId="{DC294628-01B8-4FEF-8AD8-B406AED6251E}"/>
    <pc:docChg chg="undo custSel modSld modNotesMaster">
      <pc:chgData name="Fiona Cox" userId="f73d75a1-25b3-4acd-ab5a-92ea099a3283" providerId="ADAL" clId="{DC294628-01B8-4FEF-8AD8-B406AED6251E}" dt="2025-06-23T14:51:54.037" v="135" actId="1076"/>
      <pc:docMkLst>
        <pc:docMk/>
      </pc:docMkLst>
      <pc:sldChg chg="modSp mod">
        <pc:chgData name="Fiona Cox" userId="f73d75a1-25b3-4acd-ab5a-92ea099a3283" providerId="ADAL" clId="{DC294628-01B8-4FEF-8AD8-B406AED6251E}" dt="2025-06-23T14:22:04.221" v="6" actId="255"/>
        <pc:sldMkLst>
          <pc:docMk/>
          <pc:sldMk cId="0" sldId="256"/>
        </pc:sldMkLst>
        <pc:spChg chg="mod">
          <ac:chgData name="Fiona Cox" userId="f73d75a1-25b3-4acd-ab5a-92ea099a3283" providerId="ADAL" clId="{DC294628-01B8-4FEF-8AD8-B406AED6251E}" dt="2025-06-23T14:22:04.221" v="6" actId="255"/>
          <ac:spMkLst>
            <pc:docMk/>
            <pc:sldMk cId="0" sldId="256"/>
            <ac:spMk id="17" creationId="{7940552A-1568-3EB8-2E7C-4C23DCB5AF47}"/>
          </ac:spMkLst>
        </pc:spChg>
      </pc:sldChg>
      <pc:sldChg chg="delSp modSp mod modNotesTx">
        <pc:chgData name="Fiona Cox" userId="f73d75a1-25b3-4acd-ab5a-92ea099a3283" providerId="ADAL" clId="{DC294628-01B8-4FEF-8AD8-B406AED6251E}" dt="2025-06-23T14:51:54.037" v="135" actId="1076"/>
        <pc:sldMkLst>
          <pc:docMk/>
          <pc:sldMk cId="0" sldId="257"/>
        </pc:sldMkLst>
        <pc:spChg chg="del">
          <ac:chgData name="Fiona Cox" userId="f73d75a1-25b3-4acd-ab5a-92ea099a3283" providerId="ADAL" clId="{DC294628-01B8-4FEF-8AD8-B406AED6251E}" dt="2025-06-23T14:51:41.702" v="133" actId="478"/>
          <ac:spMkLst>
            <pc:docMk/>
            <pc:sldMk cId="0" sldId="257"/>
            <ac:spMk id="2" creationId="{00000000-0000-0000-0000-000000000000}"/>
          </ac:spMkLst>
        </pc:spChg>
        <pc:spChg chg="mod">
          <ac:chgData name="Fiona Cox" userId="f73d75a1-25b3-4acd-ab5a-92ea099a3283" providerId="ADAL" clId="{DC294628-01B8-4FEF-8AD8-B406AED6251E}" dt="2025-06-23T14:30:58.056" v="129" actId="1076"/>
          <ac:spMkLst>
            <pc:docMk/>
            <pc:sldMk cId="0" sldId="257"/>
            <ac:spMk id="4" creationId="{C56AF067-B5A9-C41A-0746-93E6E5B3E665}"/>
          </ac:spMkLst>
        </pc:spChg>
        <pc:spChg chg="mod">
          <ac:chgData name="Fiona Cox" userId="f73d75a1-25b3-4acd-ab5a-92ea099a3283" providerId="ADAL" clId="{DC294628-01B8-4FEF-8AD8-B406AED6251E}" dt="2025-06-23T14:51:50.354" v="134" actId="1076"/>
          <ac:spMkLst>
            <pc:docMk/>
            <pc:sldMk cId="0" sldId="257"/>
            <ac:spMk id="6" creationId="{00000000-0000-0000-0000-000000000000}"/>
          </ac:spMkLst>
        </pc:spChg>
        <pc:spChg chg="mod">
          <ac:chgData name="Fiona Cox" userId="f73d75a1-25b3-4acd-ab5a-92ea099a3283" providerId="ADAL" clId="{DC294628-01B8-4FEF-8AD8-B406AED6251E}" dt="2025-06-23T14:51:54.037" v="135" actId="1076"/>
          <ac:spMkLst>
            <pc:docMk/>
            <pc:sldMk cId="0" sldId="257"/>
            <ac:spMk id="7" creationId="{1FE0CB1D-5F6D-34EF-51B5-6723E07E74C7}"/>
          </ac:spMkLst>
        </pc:spChg>
      </pc:sldChg>
      <pc:sldChg chg="modSp mod modNotesTx">
        <pc:chgData name="Fiona Cox" userId="f73d75a1-25b3-4acd-ab5a-92ea099a3283" providerId="ADAL" clId="{DC294628-01B8-4FEF-8AD8-B406AED6251E}" dt="2025-06-23T14:25:45.588" v="54" actId="207"/>
        <pc:sldMkLst>
          <pc:docMk/>
          <pc:sldMk cId="0" sldId="259"/>
        </pc:sldMkLst>
        <pc:spChg chg="mod">
          <ac:chgData name="Fiona Cox" userId="f73d75a1-25b3-4acd-ab5a-92ea099a3283" providerId="ADAL" clId="{DC294628-01B8-4FEF-8AD8-B406AED6251E}" dt="2025-06-23T14:25:36.318" v="52" actId="207"/>
          <ac:spMkLst>
            <pc:docMk/>
            <pc:sldMk cId="0" sldId="259"/>
            <ac:spMk id="9" creationId="{D71C777A-FBA2-835B-7F42-F3FDC0647A70}"/>
          </ac:spMkLst>
        </pc:spChg>
        <pc:spChg chg="mod">
          <ac:chgData name="Fiona Cox" userId="f73d75a1-25b3-4acd-ab5a-92ea099a3283" providerId="ADAL" clId="{DC294628-01B8-4FEF-8AD8-B406AED6251E}" dt="2025-06-23T14:25:45.588" v="54" actId="207"/>
          <ac:spMkLst>
            <pc:docMk/>
            <pc:sldMk cId="0" sldId="259"/>
            <ac:spMk id="10" creationId="{2C65AD76-6DB9-2B3F-EDF1-22DE21087A27}"/>
          </ac:spMkLst>
        </pc:spChg>
      </pc:sldChg>
      <pc:sldChg chg="modSp mod">
        <pc:chgData name="Fiona Cox" userId="f73d75a1-25b3-4acd-ab5a-92ea099a3283" providerId="ADAL" clId="{DC294628-01B8-4FEF-8AD8-B406AED6251E}" dt="2025-06-23T14:27:03.463" v="75" actId="207"/>
        <pc:sldMkLst>
          <pc:docMk/>
          <pc:sldMk cId="1920728914" sldId="272"/>
        </pc:sldMkLst>
        <pc:spChg chg="mod">
          <ac:chgData name="Fiona Cox" userId="f73d75a1-25b3-4acd-ab5a-92ea099a3283" providerId="ADAL" clId="{DC294628-01B8-4FEF-8AD8-B406AED6251E}" dt="2025-06-23T14:27:03.463" v="75" actId="207"/>
          <ac:spMkLst>
            <pc:docMk/>
            <pc:sldMk cId="1920728914" sldId="272"/>
            <ac:spMk id="12" creationId="{54DBCDF8-52CD-EDBF-A294-81918EAD2663}"/>
          </ac:spMkLst>
        </pc:spChg>
        <pc:spChg chg="mod">
          <ac:chgData name="Fiona Cox" userId="f73d75a1-25b3-4acd-ab5a-92ea099a3283" providerId="ADAL" clId="{DC294628-01B8-4FEF-8AD8-B406AED6251E}" dt="2025-06-23T14:26:59.727" v="74" actId="207"/>
          <ac:spMkLst>
            <pc:docMk/>
            <pc:sldMk cId="1920728914" sldId="272"/>
            <ac:spMk id="14" creationId="{05E593F6-530F-F2BC-CFE6-3688E72839EA}"/>
          </ac:spMkLst>
        </pc:spChg>
      </pc:sldChg>
      <pc:sldChg chg="modSp">
        <pc:chgData name="Fiona Cox" userId="f73d75a1-25b3-4acd-ab5a-92ea099a3283" providerId="ADAL" clId="{DC294628-01B8-4FEF-8AD8-B406AED6251E}" dt="2025-06-23T14:27:20.562" v="76" actId="207"/>
        <pc:sldMkLst>
          <pc:docMk/>
          <pc:sldMk cId="1466832045" sldId="273"/>
        </pc:sldMkLst>
        <pc:spChg chg="mod">
          <ac:chgData name="Fiona Cox" userId="f73d75a1-25b3-4acd-ab5a-92ea099a3283" providerId="ADAL" clId="{DC294628-01B8-4FEF-8AD8-B406AED6251E}" dt="2025-06-23T14:27:20.562" v="76" actId="207"/>
          <ac:spMkLst>
            <pc:docMk/>
            <pc:sldMk cId="1466832045" sldId="273"/>
            <ac:spMk id="9" creationId="{551DA925-04A7-AE70-1761-80D9CE35097A}"/>
          </ac:spMkLst>
        </pc:spChg>
      </pc:sldChg>
      <pc:sldChg chg="modSp">
        <pc:chgData name="Fiona Cox" userId="f73d75a1-25b3-4acd-ab5a-92ea099a3283" providerId="ADAL" clId="{DC294628-01B8-4FEF-8AD8-B406AED6251E}" dt="2025-06-23T14:29:53.119" v="106" actId="20577"/>
        <pc:sldMkLst>
          <pc:docMk/>
          <pc:sldMk cId="1334400586" sldId="274"/>
        </pc:sldMkLst>
        <pc:spChg chg="mod">
          <ac:chgData name="Fiona Cox" userId="f73d75a1-25b3-4acd-ab5a-92ea099a3283" providerId="ADAL" clId="{DC294628-01B8-4FEF-8AD8-B406AED6251E}" dt="2025-06-23T14:29:53.119" v="106" actId="20577"/>
          <ac:spMkLst>
            <pc:docMk/>
            <pc:sldMk cId="1334400586" sldId="274"/>
            <ac:spMk id="10" creationId="{2FBEEF7B-FF90-93F5-54BB-50CCF957A854}"/>
          </ac:spMkLst>
        </pc:spChg>
      </pc:sldChg>
      <pc:sldChg chg="modSp">
        <pc:chgData name="Fiona Cox" userId="f73d75a1-25b3-4acd-ab5a-92ea099a3283" providerId="ADAL" clId="{DC294628-01B8-4FEF-8AD8-B406AED6251E}" dt="2025-06-23T14:29:02.336" v="77" actId="207"/>
        <pc:sldMkLst>
          <pc:docMk/>
          <pc:sldMk cId="615953421" sldId="275"/>
        </pc:sldMkLst>
        <pc:spChg chg="mod">
          <ac:chgData name="Fiona Cox" userId="f73d75a1-25b3-4acd-ab5a-92ea099a3283" providerId="ADAL" clId="{DC294628-01B8-4FEF-8AD8-B406AED6251E}" dt="2025-06-23T14:29:02.336" v="77" actId="207"/>
          <ac:spMkLst>
            <pc:docMk/>
            <pc:sldMk cId="615953421" sldId="275"/>
            <ac:spMk id="9" creationId="{CF208EDD-183E-898F-8A15-42CC88C129C0}"/>
          </ac:spMkLst>
        </pc:spChg>
      </pc:sldChg>
      <pc:sldChg chg="modSp mod">
        <pc:chgData name="Fiona Cox" userId="f73d75a1-25b3-4acd-ab5a-92ea099a3283" providerId="ADAL" clId="{DC294628-01B8-4FEF-8AD8-B406AED6251E}" dt="2025-06-23T14:30:30.886" v="125" actId="1076"/>
        <pc:sldMkLst>
          <pc:docMk/>
          <pc:sldMk cId="478932027" sldId="276"/>
        </pc:sldMkLst>
        <pc:spChg chg="mod">
          <ac:chgData name="Fiona Cox" userId="f73d75a1-25b3-4acd-ab5a-92ea099a3283" providerId="ADAL" clId="{DC294628-01B8-4FEF-8AD8-B406AED6251E}" dt="2025-06-23T14:30:30.886" v="125" actId="1076"/>
          <ac:spMkLst>
            <pc:docMk/>
            <pc:sldMk cId="478932027" sldId="276"/>
            <ac:spMk id="17" creationId="{EE6C0C63-03D8-1BC5-AAFE-BE9E4AF93E0E}"/>
          </ac:spMkLst>
        </pc:spChg>
        <pc:spChg chg="mod">
          <ac:chgData name="Fiona Cox" userId="f73d75a1-25b3-4acd-ab5a-92ea099a3283" providerId="ADAL" clId="{DC294628-01B8-4FEF-8AD8-B406AED6251E}" dt="2025-06-23T14:30:14.032" v="113" actId="14100"/>
          <ac:spMkLst>
            <pc:docMk/>
            <pc:sldMk cId="478932027" sldId="276"/>
            <ac:spMk id="29" creationId="{54B8289D-5D15-0784-7D5C-495D4F08E455}"/>
          </ac:spMkLst>
        </pc:spChg>
      </pc:sldChg>
      <pc:sldChg chg="modSp mod modNotesTx">
        <pc:chgData name="Fiona Cox" userId="f73d75a1-25b3-4acd-ab5a-92ea099a3283" providerId="ADAL" clId="{DC294628-01B8-4FEF-8AD8-B406AED6251E}" dt="2025-06-23T14:26:38.740" v="73" actId="20577"/>
        <pc:sldMkLst>
          <pc:docMk/>
          <pc:sldMk cId="1489687223" sldId="277"/>
        </pc:sldMkLst>
        <pc:spChg chg="mod">
          <ac:chgData name="Fiona Cox" userId="f73d75a1-25b3-4acd-ab5a-92ea099a3283" providerId="ADAL" clId="{DC294628-01B8-4FEF-8AD8-B406AED6251E}" dt="2025-06-23T14:26:04.106" v="58" actId="1076"/>
          <ac:spMkLst>
            <pc:docMk/>
            <pc:sldMk cId="1489687223" sldId="277"/>
            <ac:spMk id="2" creationId="{8A134DA6-823E-FAFA-51AF-4D765001474F}"/>
          </ac:spMkLst>
        </pc:spChg>
        <pc:spChg chg="mod">
          <ac:chgData name="Fiona Cox" userId="f73d75a1-25b3-4acd-ab5a-92ea099a3283" providerId="ADAL" clId="{DC294628-01B8-4FEF-8AD8-B406AED6251E}" dt="2025-06-23T14:26:25.560" v="72" actId="20577"/>
          <ac:spMkLst>
            <pc:docMk/>
            <pc:sldMk cId="1489687223" sldId="277"/>
            <ac:spMk id="15" creationId="{D167513D-8A3C-2348-35F4-F953CD429801}"/>
          </ac:spMkLst>
        </pc:spChg>
      </pc:sldChg>
    </pc:docChg>
  </pc:docChgLst>
  <pc:docChgLst>
    <pc:chgData name="Corina Gibson" userId="28202bcd-87e6-4ebf-bb6c-7499d8067c83" providerId="ADAL" clId="{EB7CD3D1-301B-4D51-9458-E957483B328D}"/>
    <pc:docChg chg="custSel modSld">
      <pc:chgData name="Corina Gibson" userId="28202bcd-87e6-4ebf-bb6c-7499d8067c83" providerId="ADAL" clId="{EB7CD3D1-301B-4D51-9458-E957483B328D}" dt="2026-01-16T13:52:08.522" v="32"/>
      <pc:docMkLst>
        <pc:docMk/>
      </pc:docMkLst>
      <pc:sldChg chg="modNotes">
        <pc:chgData name="Corina Gibson" userId="28202bcd-87e6-4ebf-bb6c-7499d8067c83" providerId="ADAL" clId="{EB7CD3D1-301B-4D51-9458-E957483B328D}" dt="2026-01-16T13:47:03.048" v="4" actId="20577"/>
        <pc:sldMkLst>
          <pc:docMk/>
          <pc:sldMk cId="0" sldId="257"/>
        </pc:sldMkLst>
      </pc:sldChg>
      <pc:sldChg chg="modNotes">
        <pc:chgData name="Corina Gibson" userId="28202bcd-87e6-4ebf-bb6c-7499d8067c83" providerId="ADAL" clId="{EB7CD3D1-301B-4D51-9458-E957483B328D}" dt="2026-01-16T13:49:42.046" v="16" actId="27636"/>
        <pc:sldMkLst>
          <pc:docMk/>
          <pc:sldMk cId="0" sldId="258"/>
        </pc:sldMkLst>
      </pc:sldChg>
      <pc:sldChg chg="modNotes">
        <pc:chgData name="Corina Gibson" userId="28202bcd-87e6-4ebf-bb6c-7499d8067c83" providerId="ADAL" clId="{EB7CD3D1-301B-4D51-9458-E957483B328D}" dt="2026-01-16T13:48:27.703" v="9" actId="27636"/>
        <pc:sldMkLst>
          <pc:docMk/>
          <pc:sldMk cId="0" sldId="259"/>
        </pc:sldMkLst>
      </pc:sldChg>
      <pc:sldChg chg="modNotes">
        <pc:chgData name="Corina Gibson" userId="28202bcd-87e6-4ebf-bb6c-7499d8067c83" providerId="ADAL" clId="{EB7CD3D1-301B-4D51-9458-E957483B328D}" dt="2026-01-16T13:50:05.487" v="17"/>
        <pc:sldMkLst>
          <pc:docMk/>
          <pc:sldMk cId="1920728914" sldId="272"/>
        </pc:sldMkLst>
      </pc:sldChg>
      <pc:sldChg chg="modNotes">
        <pc:chgData name="Corina Gibson" userId="28202bcd-87e6-4ebf-bb6c-7499d8067c83" providerId="ADAL" clId="{EB7CD3D1-301B-4D51-9458-E957483B328D}" dt="2026-01-16T13:50:33.205" v="21" actId="27636"/>
        <pc:sldMkLst>
          <pc:docMk/>
          <pc:sldMk cId="1466832045" sldId="273"/>
        </pc:sldMkLst>
      </pc:sldChg>
      <pc:sldChg chg="modNotes">
        <pc:chgData name="Corina Gibson" userId="28202bcd-87e6-4ebf-bb6c-7499d8067c83" providerId="ADAL" clId="{EB7CD3D1-301B-4D51-9458-E957483B328D}" dt="2026-01-16T13:51:18.540" v="27"/>
        <pc:sldMkLst>
          <pc:docMk/>
          <pc:sldMk cId="1334400586" sldId="274"/>
        </pc:sldMkLst>
      </pc:sldChg>
      <pc:sldChg chg="modNotes">
        <pc:chgData name="Corina Gibson" userId="28202bcd-87e6-4ebf-bb6c-7499d8067c83" providerId="ADAL" clId="{EB7CD3D1-301B-4D51-9458-E957483B328D}" dt="2026-01-16T13:50:54.885" v="24"/>
        <pc:sldMkLst>
          <pc:docMk/>
          <pc:sldMk cId="615953421" sldId="275"/>
        </pc:sldMkLst>
      </pc:sldChg>
      <pc:sldChg chg="modNotes">
        <pc:chgData name="Corina Gibson" userId="28202bcd-87e6-4ebf-bb6c-7499d8067c83" providerId="ADAL" clId="{EB7CD3D1-301B-4D51-9458-E957483B328D}" dt="2026-01-16T13:52:08.522" v="32"/>
        <pc:sldMkLst>
          <pc:docMk/>
          <pc:sldMk cId="478932027" sldId="276"/>
        </pc:sldMkLst>
      </pc:sldChg>
      <pc:sldChg chg="modNotes">
        <pc:chgData name="Corina Gibson" userId="28202bcd-87e6-4ebf-bb6c-7499d8067c83" providerId="ADAL" clId="{EB7CD3D1-301B-4D51-9458-E957483B328D}" dt="2026-01-16T13:49:06.708" v="13" actId="27636"/>
        <pc:sldMkLst>
          <pc:docMk/>
          <pc:sldMk cId="1489687223" sldId="277"/>
        </pc:sldMkLst>
      </pc:sldChg>
      <pc:sldChg chg="modNotes">
        <pc:chgData name="Corina Gibson" userId="28202bcd-87e6-4ebf-bb6c-7499d8067c83" providerId="ADAL" clId="{EB7CD3D1-301B-4D51-9458-E957483B328D}" dt="2026-01-16T13:47:49.139" v="5"/>
        <pc:sldMkLst>
          <pc:docMk/>
          <pc:sldMk cId="1684615410"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C538FA-FF68-440E-AE42-E2F1DFC7CE53}" type="datetimeFigureOut">
              <a:rPr lang="en-GB" smtClean="0"/>
              <a:t>16/01/2026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3E49775-1E3E-4E8F-8AE6-862599FE0A2A}" type="slidenum">
              <a:rPr lang="en-GB" smtClean="0"/>
              <a:t>‹#›</a:t>
            </a:fld>
            <a:endParaRPr lang="en-GB"/>
          </a:p>
        </p:txBody>
      </p:sp>
    </p:spTree>
    <p:extLst>
      <p:ext uri="{BB962C8B-B14F-4D97-AF65-F5344CB8AC3E}">
        <p14:creationId xmlns:p14="http://schemas.microsoft.com/office/powerpoint/2010/main" val="418950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esamestreet.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a:t>
            </a:fld>
            <a:endParaRPr lang="en-GB"/>
          </a:p>
        </p:txBody>
      </p:sp>
    </p:spTree>
    <p:extLst>
      <p:ext uri="{BB962C8B-B14F-4D97-AF65-F5344CB8AC3E}">
        <p14:creationId xmlns:p14="http://schemas.microsoft.com/office/powerpoint/2010/main" val="153388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Copies of grounding senses handouts at the end. </a:t>
            </a:r>
          </a:p>
          <a:p>
            <a:endParaRPr lang="en-GB" dirty="0"/>
          </a:p>
          <a:p>
            <a:r>
              <a:rPr lang="en-GB" dirty="0"/>
              <a:t>Bring the brain back to the present using senses. </a:t>
            </a:r>
          </a:p>
          <a:p>
            <a:endParaRPr lang="en-GB" dirty="0"/>
          </a:p>
          <a:p>
            <a:r>
              <a:rPr lang="en-GB" dirty="0"/>
              <a:t>Use simple grounding like 54321. </a:t>
            </a:r>
          </a:p>
          <a:p>
            <a:endParaRPr lang="en-GB" dirty="0"/>
          </a:p>
          <a:p>
            <a:r>
              <a:rPr lang="en-GB" dirty="0"/>
              <a:t>No equipment needed — just noticing what’s around you. </a:t>
            </a:r>
          </a:p>
          <a:p>
            <a:endParaRPr lang="en-GB" dirty="0"/>
          </a:p>
          <a:p>
            <a:r>
              <a:rPr lang="en-GB" dirty="0"/>
              <a:t>Helpful for anxiety and overwhelm. </a:t>
            </a:r>
          </a:p>
        </p:txBody>
      </p:sp>
      <p:sp>
        <p:nvSpPr>
          <p:cNvPr id="4" name="Slide Number Placeholder 3"/>
          <p:cNvSpPr>
            <a:spLocks noGrp="1"/>
          </p:cNvSpPr>
          <p:nvPr>
            <p:ph type="sldNum" sz="quarter" idx="5"/>
          </p:nvPr>
        </p:nvSpPr>
        <p:spPr/>
        <p:txBody>
          <a:bodyPr/>
          <a:lstStyle/>
          <a:p>
            <a:fld id="{E3E49775-1E3E-4E8F-8AE6-862599FE0A2A}" type="slidenum">
              <a:rPr lang="en-GB" smtClean="0"/>
              <a:t>10</a:t>
            </a:fld>
            <a:endParaRPr lang="en-GB"/>
          </a:p>
        </p:txBody>
      </p:sp>
    </p:spTree>
    <p:extLst>
      <p:ext uri="{BB962C8B-B14F-4D97-AF65-F5344CB8AC3E}">
        <p14:creationId xmlns:p14="http://schemas.microsoft.com/office/powerpoint/2010/main" val="233105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 links as part of handout. </a:t>
            </a:r>
          </a:p>
          <a:p>
            <a:endParaRPr lang="en-GB" dirty="0"/>
          </a:p>
          <a:p>
            <a:r>
              <a:rPr lang="en-GB" dirty="0"/>
              <a:t>Share useful links for parents to explore in their own time. </a:t>
            </a:r>
          </a:p>
          <a:p>
            <a:endParaRPr lang="en-GB" dirty="0"/>
          </a:p>
          <a:p>
            <a:r>
              <a:rPr lang="en-GB" dirty="0"/>
              <a:t>Refer back to that rush effect – How are you communicating with your child? Look at declarative language and share some examples – In 10 minutes I am going to put my shoes on so that we are ready for school or I notice that yesterday you got your shoes on really quickly and we got to the gate on time to walk in with your friend… </a:t>
            </a:r>
          </a:p>
          <a:p>
            <a:endParaRPr lang="en-GB" dirty="0"/>
          </a:p>
          <a:p>
            <a:r>
              <a:rPr lang="en-GB" dirty="0"/>
              <a:t>Encourage choosing one strategy to try this week. Can you tell me one thing from today’s workshop that you are going to add to your toolbox?  </a:t>
            </a:r>
          </a:p>
          <a:p>
            <a:endParaRPr lang="en-GB" dirty="0"/>
          </a:p>
          <a:p>
            <a:r>
              <a:rPr lang="en-GB"/>
              <a:t>Invite questions and reassure parents they’re not alone. </a:t>
            </a:r>
          </a:p>
        </p:txBody>
      </p:sp>
      <p:sp>
        <p:nvSpPr>
          <p:cNvPr id="4" name="Slide Number Placeholder 3"/>
          <p:cNvSpPr>
            <a:spLocks noGrp="1"/>
          </p:cNvSpPr>
          <p:nvPr>
            <p:ph type="sldNum" sz="quarter" idx="5"/>
          </p:nvPr>
        </p:nvSpPr>
        <p:spPr/>
        <p:txBody>
          <a:bodyPr/>
          <a:lstStyle/>
          <a:p>
            <a:fld id="{E3E49775-1E3E-4E8F-8AE6-862599FE0A2A}" type="slidenum">
              <a:rPr lang="en-GB" smtClean="0"/>
              <a:t>11</a:t>
            </a:fld>
            <a:endParaRPr lang="en-GB"/>
          </a:p>
        </p:txBody>
      </p:sp>
    </p:spTree>
    <p:extLst>
      <p:ext uri="{BB962C8B-B14F-4D97-AF65-F5344CB8AC3E}">
        <p14:creationId xmlns:p14="http://schemas.microsoft.com/office/powerpoint/2010/main" val="7398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Emotional regulation looks different for everyone and impacts children depending on age and SEND needs; however, the principles are the same, recognising our emotions helps us understand how and why we feel certain ways. Labelling those emotions and talking about how they can make our body feel can help children understand and give them the tools they need to manage big emotions. </a:t>
            </a:r>
          </a:p>
          <a:p>
            <a:r>
              <a:rPr lang="en-GB" dirty="0"/>
              <a:t>Behaviour is a way of communicating, especially in younger children and SEND children, when they aren’t able to communicate how they feel. </a:t>
            </a:r>
          </a:p>
          <a:p>
            <a:r>
              <a:rPr lang="en-GB" dirty="0"/>
              <a:t>Children mirror behaviour, learning from those around them. </a:t>
            </a:r>
          </a:p>
          <a:p>
            <a:r>
              <a:rPr lang="en-GB" dirty="0"/>
              <a:t>Introduce DST and what we do: support schools, children, and families across West Sussex. Non-judgemental – You have a toolbox and we our role is to help add tools to that toolbox to support you and your family. </a:t>
            </a:r>
          </a:p>
          <a:p>
            <a:endParaRPr lang="en-GB" dirty="0"/>
          </a:p>
          <a:p>
            <a:r>
              <a:rPr lang="en-GB" dirty="0"/>
              <a:t>Introduce yourself and your role. Be relatable – no manual for raising children. It’s a tough job.  </a:t>
            </a:r>
          </a:p>
          <a:p>
            <a:endParaRPr lang="en-GB" dirty="0"/>
          </a:p>
          <a:p>
            <a:r>
              <a:rPr lang="en-GB" dirty="0"/>
              <a:t>Explain the aim of the workshop: understanding emotional regulation and supporting children. </a:t>
            </a:r>
          </a:p>
          <a:p>
            <a:endParaRPr lang="en-GB" dirty="0"/>
          </a:p>
          <a:p>
            <a:r>
              <a:rPr lang="en-GB" dirty="0"/>
              <a:t>Big behaviours often mean big feelings - behaviour is communication. </a:t>
            </a:r>
          </a:p>
          <a:p>
            <a:endParaRPr lang="en-GB" dirty="0"/>
          </a:p>
          <a:p>
            <a:r>
              <a:rPr lang="en-GB" dirty="0"/>
              <a:t>Reassure parents that emotional regulation is a skill learned over time. We ourselves are still learning to manage our own emotions. </a:t>
            </a:r>
          </a:p>
        </p:txBody>
      </p:sp>
      <p:sp>
        <p:nvSpPr>
          <p:cNvPr id="4" name="Slide Number Placeholder 3"/>
          <p:cNvSpPr>
            <a:spLocks noGrp="1"/>
          </p:cNvSpPr>
          <p:nvPr>
            <p:ph type="sldNum" sz="quarter" idx="5"/>
          </p:nvPr>
        </p:nvSpPr>
        <p:spPr/>
        <p:txBody>
          <a:bodyPr/>
          <a:lstStyle/>
          <a:p>
            <a:fld id="{E3E49775-1E3E-4E8F-8AE6-862599FE0A2A}" type="slidenum">
              <a:rPr lang="en-GB" smtClean="0"/>
              <a:t>2</a:t>
            </a:fld>
            <a:endParaRPr lang="en-GB"/>
          </a:p>
        </p:txBody>
      </p:sp>
    </p:spTree>
    <p:extLst>
      <p:ext uri="{BB962C8B-B14F-4D97-AF65-F5344CB8AC3E}">
        <p14:creationId xmlns:p14="http://schemas.microsoft.com/office/powerpoint/2010/main" val="394899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 respectful space - no judgement. </a:t>
            </a:r>
          </a:p>
          <a:p>
            <a:endParaRPr lang="en-GB" dirty="0"/>
          </a:p>
          <a:p>
            <a:r>
              <a:rPr lang="en-GB" dirty="0"/>
              <a:t>Share only what feels comfortable. </a:t>
            </a:r>
          </a:p>
          <a:p>
            <a:endParaRPr lang="en-GB" dirty="0"/>
          </a:p>
          <a:p>
            <a:r>
              <a:rPr lang="en-GB" dirty="0"/>
              <a:t>Listen to each other and allow time for everyone. </a:t>
            </a:r>
          </a:p>
          <a:p>
            <a:endParaRPr lang="en-GB" dirty="0"/>
          </a:p>
          <a:p>
            <a:r>
              <a:rPr lang="en-GB" dirty="0"/>
              <a:t>We’re learning together - no right or wrong. </a:t>
            </a:r>
          </a:p>
        </p:txBody>
      </p:sp>
      <p:sp>
        <p:nvSpPr>
          <p:cNvPr id="4" name="Slide Number Placeholder 3"/>
          <p:cNvSpPr>
            <a:spLocks noGrp="1"/>
          </p:cNvSpPr>
          <p:nvPr>
            <p:ph type="sldNum" sz="quarter" idx="5"/>
          </p:nvPr>
        </p:nvSpPr>
        <p:spPr/>
        <p:txBody>
          <a:bodyPr/>
          <a:lstStyle/>
          <a:p>
            <a:fld id="{E3E49775-1E3E-4E8F-8AE6-862599FE0A2A}" type="slidenum">
              <a:rPr lang="en-GB" smtClean="0"/>
              <a:t>3</a:t>
            </a:fld>
            <a:endParaRPr lang="en-GB"/>
          </a:p>
        </p:txBody>
      </p:sp>
    </p:spTree>
    <p:extLst>
      <p:ext uri="{BB962C8B-B14F-4D97-AF65-F5344CB8AC3E}">
        <p14:creationId xmlns:p14="http://schemas.microsoft.com/office/powerpoint/2010/main" val="33467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GB" sz="1800" b="0" i="0" u="none" strike="noStrike" baseline="0" dirty="0">
                <a:solidFill>
                  <a:srgbClr val="000000"/>
                </a:solidFill>
                <a:latin typeface="Frutiger-Light"/>
              </a:rPr>
              <a:t>In order to help your child to recognise the emotions of themselves and others, there are a number of things you can do:</a:t>
            </a:r>
          </a:p>
          <a:p>
            <a:pPr algn="l"/>
            <a:r>
              <a:rPr lang="en-GB" sz="1800" b="0" i="0" u="none" strike="noStrike" baseline="0" dirty="0">
                <a:solidFill>
                  <a:srgbClr val="EB7800"/>
                </a:solidFill>
                <a:latin typeface="Frutiger-Light"/>
              </a:rPr>
              <a:t>• </a:t>
            </a:r>
            <a:r>
              <a:rPr lang="en-GB" sz="1800" b="0" i="0" u="none" strike="noStrike" baseline="0" dirty="0">
                <a:solidFill>
                  <a:srgbClr val="000000"/>
                </a:solidFill>
                <a:latin typeface="Frutiger-Light"/>
              </a:rPr>
              <a:t>Label the emotions of characters in TV shows or films you watch with your child. </a:t>
            </a:r>
          </a:p>
          <a:p>
            <a:pPr algn="l"/>
            <a:r>
              <a:rPr lang="en-GB" sz="1800" b="0" i="0" u="none" strike="noStrike" baseline="0" dirty="0">
                <a:solidFill>
                  <a:srgbClr val="EB7800"/>
                </a:solidFill>
                <a:latin typeface="Frutiger-Light"/>
              </a:rPr>
              <a:t>• </a:t>
            </a:r>
            <a:r>
              <a:rPr lang="en-GB" sz="1800" b="0" i="0" u="none" strike="noStrike" baseline="0" dirty="0">
                <a:solidFill>
                  <a:srgbClr val="000000"/>
                </a:solidFill>
                <a:latin typeface="Frutiger-Light"/>
              </a:rPr>
              <a:t>Give a name to the emotions you are feeling so your child can learn what you look like when you are</a:t>
            </a:r>
          </a:p>
          <a:p>
            <a:pPr algn="l"/>
            <a:r>
              <a:rPr lang="en-GB" sz="1800" b="0" i="0" u="none" strike="noStrike" baseline="0" dirty="0">
                <a:solidFill>
                  <a:srgbClr val="000000"/>
                </a:solidFill>
                <a:latin typeface="Frutiger-Light"/>
              </a:rPr>
              <a:t>feeling a particular way.</a:t>
            </a:r>
          </a:p>
          <a:p>
            <a:pPr algn="l"/>
            <a:endParaRPr lang="en-GB" sz="1800" dirty="0">
              <a:solidFill>
                <a:srgbClr val="000000"/>
              </a:solidFill>
              <a:latin typeface="Frutiger-Light"/>
            </a:endParaRPr>
          </a:p>
          <a:p>
            <a:pPr algn="l"/>
            <a:r>
              <a:rPr lang="en-GB" dirty="0"/>
              <a:t>Use TV, books, and daily moments to name emotions in others. We assume our children know what these feelings are – but understanding and recognising these emotions is taught.  </a:t>
            </a:r>
          </a:p>
          <a:p>
            <a:pPr algn="l"/>
            <a:endParaRPr lang="en-GB" dirty="0"/>
          </a:p>
          <a:p>
            <a:pPr algn="l"/>
            <a:r>
              <a:rPr lang="en-GB" dirty="0"/>
              <a:t>Model simple emotional language: “I’m feeling worried, I’m going to take a breath.”  </a:t>
            </a:r>
          </a:p>
          <a:p>
            <a:pPr algn="l"/>
            <a:endParaRPr lang="en-GB" dirty="0"/>
          </a:p>
          <a:p>
            <a:pPr algn="l"/>
            <a:r>
              <a:rPr lang="en-GB" dirty="0"/>
              <a:t>Don’t forget to share when we feel happy too!  </a:t>
            </a:r>
          </a:p>
          <a:p>
            <a:pPr algn="l"/>
            <a:endParaRPr lang="en-GB" dirty="0"/>
          </a:p>
          <a:p>
            <a:pPr algn="l"/>
            <a:r>
              <a:rPr lang="en-GB" dirty="0"/>
              <a:t>Praise empathy: “That was kind  - you noticed she was sad.” </a:t>
            </a:r>
          </a:p>
          <a:p>
            <a:pPr algn="l"/>
            <a:endParaRPr lang="en-GB" dirty="0"/>
          </a:p>
          <a:p>
            <a:pPr algn="l"/>
            <a:r>
              <a:rPr lang="en-GB" dirty="0"/>
              <a:t>Help children build emotional vocabulary through repetition and modelling.  </a:t>
            </a:r>
          </a:p>
          <a:p>
            <a:pPr algn="l"/>
            <a:endParaRPr lang="en-GB" dirty="0"/>
          </a:p>
          <a:p>
            <a:pPr algn="l"/>
            <a:r>
              <a:rPr lang="en-GB" dirty="0"/>
              <a:t>Looking at the 6 most recognised emotions discuss how anger is often the one that is the easiest to spot. Share anger iceberg model – often beneath this are lots of complex emotions e.g. frustration, fear, hunger – this is the same in adults as well as children. Understanding this can be key. </a:t>
            </a:r>
          </a:p>
        </p:txBody>
      </p:sp>
      <p:sp>
        <p:nvSpPr>
          <p:cNvPr id="4" name="Slide Number Placeholder 3"/>
          <p:cNvSpPr>
            <a:spLocks noGrp="1"/>
          </p:cNvSpPr>
          <p:nvPr>
            <p:ph type="sldNum" sz="quarter" idx="5"/>
          </p:nvPr>
        </p:nvSpPr>
        <p:spPr/>
        <p:txBody>
          <a:bodyPr/>
          <a:lstStyle/>
          <a:p>
            <a:fld id="{E3E49775-1E3E-4E8F-8AE6-862599FE0A2A}" type="slidenum">
              <a:rPr lang="en-GB" smtClean="0"/>
              <a:t>4</a:t>
            </a:fld>
            <a:endParaRPr lang="en-GB"/>
          </a:p>
        </p:txBody>
      </p:sp>
    </p:spTree>
    <p:extLst>
      <p:ext uri="{BB962C8B-B14F-4D97-AF65-F5344CB8AC3E}">
        <p14:creationId xmlns:p14="http://schemas.microsoft.com/office/powerpoint/2010/main" val="334679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There are different emotional regulation tools such as Zones of regulation. </a:t>
            </a:r>
          </a:p>
          <a:p>
            <a:r>
              <a:rPr lang="en-GB" dirty="0"/>
              <a:t>Being able to recognise our emotions helps us understand how we are feeling and why our body feels different. Once we have the tools to identify how we feel, it is easier to regulate. </a:t>
            </a:r>
          </a:p>
          <a:p>
            <a:r>
              <a:rPr lang="en-GB" dirty="0"/>
              <a:t>Modelling emotions can be supportive, demonstrating it is perfectly normal to feel different emotions, however, children mirror how we respond to our own emotions,</a:t>
            </a:r>
          </a:p>
          <a:p>
            <a:endParaRPr lang="en-GB" dirty="0"/>
          </a:p>
          <a:p>
            <a:r>
              <a:rPr lang="en-GB" dirty="0"/>
              <a:t> </a:t>
            </a:r>
            <a:r>
              <a:rPr lang="en-GB" dirty="0" err="1"/>
              <a:t>HandBrain</a:t>
            </a:r>
            <a:r>
              <a:rPr lang="en-GB" dirty="0"/>
              <a:t> Model &amp; Regulation States </a:t>
            </a:r>
          </a:p>
          <a:p>
            <a:endParaRPr lang="en-GB" dirty="0"/>
          </a:p>
          <a:p>
            <a:r>
              <a:rPr lang="en-GB" dirty="0"/>
              <a:t>Explain the </a:t>
            </a:r>
            <a:r>
              <a:rPr lang="en-GB" dirty="0" err="1"/>
              <a:t>handbrain</a:t>
            </a:r>
            <a:r>
              <a:rPr lang="en-GB" dirty="0"/>
              <a:t> model to show what happens during big feelings. Model and ask parents to join in modelling. Explain that this again applies to both adults and children. It is a brain response. We can’t expect a rational conversation with someone who is dysregulated.  </a:t>
            </a:r>
          </a:p>
          <a:p>
            <a:endParaRPr lang="en-GB" dirty="0"/>
          </a:p>
          <a:p>
            <a:r>
              <a:rPr lang="en-GB" dirty="0"/>
              <a:t>Talk about regulation zones used in school for consistency. Refer to this if the school have one. If time use clip from Inside Out - Inside Out: Guessing the feelings. - YouTube YOU DO NOT NEED TO SHOW THE WHOLE CLIP. </a:t>
            </a:r>
          </a:p>
          <a:p>
            <a:endParaRPr lang="en-GB" dirty="0"/>
          </a:p>
          <a:p>
            <a:r>
              <a:rPr lang="en-GB" dirty="0"/>
              <a:t>Use could use books like The Colour Monster to explore feelings at home.  </a:t>
            </a:r>
          </a:p>
          <a:p>
            <a:endParaRPr lang="en-GB" dirty="0"/>
          </a:p>
          <a:p>
            <a:r>
              <a:rPr lang="en-GB" dirty="0"/>
              <a:t>Children learn to calm over time — it’s developmental. </a:t>
            </a:r>
          </a:p>
          <a:p>
            <a:endParaRPr lang="en-GB" dirty="0"/>
          </a:p>
          <a:p>
            <a:r>
              <a:rPr lang="en-GB" dirty="0"/>
              <a:t>Model calm behaviour - children borrow our calm. Link to slide referring to spilling a drink – How are you modelling this calm response? </a:t>
            </a:r>
          </a:p>
          <a:p>
            <a:endParaRPr lang="en-GB" dirty="0"/>
          </a:p>
          <a:p>
            <a:r>
              <a:rPr lang="en-GB" dirty="0"/>
              <a:t>Notice body language early as a sign of rising emotions. Are they pacing? Are their hands clenched? </a:t>
            </a:r>
          </a:p>
          <a:p>
            <a:endParaRPr lang="en-GB" dirty="0"/>
          </a:p>
          <a:p>
            <a:r>
              <a:rPr lang="en-GB" dirty="0"/>
              <a:t>Ask “How does your body feel?” to build awareness. Sometimes our heart beats faster, sometimes we feel sick/butterflies, sometimes our palms start to get sweaty or we hold our shoulders up. Explore these with our children. </a:t>
            </a:r>
          </a:p>
        </p:txBody>
      </p:sp>
      <p:sp>
        <p:nvSpPr>
          <p:cNvPr id="4" name="Slide Number Placeholder 3"/>
          <p:cNvSpPr>
            <a:spLocks noGrp="1"/>
          </p:cNvSpPr>
          <p:nvPr>
            <p:ph type="sldNum" sz="quarter" idx="5"/>
          </p:nvPr>
        </p:nvSpPr>
        <p:spPr/>
        <p:txBody>
          <a:bodyPr/>
          <a:lstStyle/>
          <a:p>
            <a:fld id="{E3E49775-1E3E-4E8F-8AE6-862599FE0A2A}" type="slidenum">
              <a:rPr lang="en-GB" smtClean="0"/>
              <a:t>5</a:t>
            </a:fld>
            <a:endParaRPr lang="en-GB"/>
          </a:p>
        </p:txBody>
      </p:sp>
    </p:spTree>
    <p:extLst>
      <p:ext uri="{BB962C8B-B14F-4D97-AF65-F5344CB8AC3E}">
        <p14:creationId xmlns:p14="http://schemas.microsoft.com/office/powerpoint/2010/main" val="109627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Copies of co-regulations for handout.</a:t>
            </a:r>
          </a:p>
          <a:p>
            <a:pPr fontAlgn="base"/>
            <a:r>
              <a:rPr lang="en-GB" dirty="0"/>
              <a:t> </a:t>
            </a:r>
            <a:r>
              <a:rPr lang="en-GB" b="1" dirty="0"/>
              <a:t>Explain coregulation</a:t>
            </a:r>
            <a:r>
              <a:rPr lang="en-GB" dirty="0"/>
              <a:t>  -  like soothing a baby. If you have ever tried to soothe a baby while you yourself felt tired, stressed, anxious – you will have noticed that it is almost impossible. Our children feel our emotions. </a:t>
            </a:r>
          </a:p>
          <a:p>
            <a:pPr fontAlgn="base"/>
            <a:r>
              <a:rPr lang="en-GB" b="1" dirty="0"/>
              <a:t>Share the ‘rush effect’</a:t>
            </a:r>
            <a:r>
              <a:rPr lang="en-GB" dirty="0"/>
              <a:t> - adults can escalate without realising. “Put your shoes on – we need to go – we are going to be late” – Often we jump in and put their shoes on for them. Has anyone noticed that most meltdowns happen in the morning rush to work/school? If we are feeling rushed, stressed, overwhelmed…our children may be feeling that too.  </a:t>
            </a:r>
          </a:p>
          <a:p>
            <a:pPr fontAlgn="base"/>
            <a:r>
              <a:rPr lang="en-GB" b="1" dirty="0"/>
              <a:t>Use curiosity</a:t>
            </a:r>
            <a:r>
              <a:rPr lang="en-GB" dirty="0"/>
              <a:t>: “I wonder what’s going on for you…” </a:t>
            </a:r>
          </a:p>
          <a:p>
            <a:pPr fontAlgn="base"/>
            <a:r>
              <a:rPr lang="en-GB" b="1" dirty="0"/>
              <a:t>Use empathy</a:t>
            </a:r>
            <a:r>
              <a:rPr lang="en-GB" dirty="0"/>
              <a:t>: “I can see that…” or “I understand that…” </a:t>
            </a:r>
          </a:p>
          <a:p>
            <a:pPr fontAlgn="base"/>
            <a:r>
              <a:rPr lang="en-GB" b="1" dirty="0"/>
              <a:t>Use appreciation before validation</a:t>
            </a:r>
            <a:r>
              <a:rPr lang="en-GB" dirty="0"/>
              <a:t>: “Thank you for telling me… that must feel hard.” </a:t>
            </a:r>
          </a:p>
          <a:p>
            <a:pPr fontAlgn="base"/>
            <a:r>
              <a:rPr lang="en-GB" b="1" dirty="0"/>
              <a:t>We often expect </a:t>
            </a:r>
            <a:r>
              <a:rPr lang="en-GB" b="1" dirty="0" err="1"/>
              <a:t>selfregulation</a:t>
            </a:r>
            <a:r>
              <a:rPr lang="en-GB" b="1" dirty="0"/>
              <a:t> too early</a:t>
            </a:r>
            <a:r>
              <a:rPr lang="en-GB" dirty="0"/>
              <a:t> - children need support first. </a:t>
            </a:r>
          </a:p>
          <a:p>
            <a:pPr fontAlgn="base"/>
            <a:r>
              <a:rPr lang="en-GB" b="1" dirty="0"/>
              <a:t>Try activities together</a:t>
            </a:r>
            <a:r>
              <a:rPr lang="en-GB" dirty="0"/>
              <a:t> to reconnect. Share examples of co-regulation activities such as blowing bubbles together, trying to throw pens into a cup or balls of paper into a bin, balancing an object on your head or between your bodies – You don’t have to invite them to do this – they will see you doing this and come to join when they are ready. You are offering an opportunity to shift the focus/distract. </a:t>
            </a:r>
          </a:p>
          <a:p>
            <a:pPr fontAlgn="base"/>
            <a:r>
              <a:rPr lang="en-GB" b="1" dirty="0"/>
              <a:t>Use closeness and affection</a:t>
            </a:r>
            <a:r>
              <a:rPr lang="en-GB" dirty="0"/>
              <a:t> when welcomed/consent. </a:t>
            </a:r>
          </a:p>
          <a:p>
            <a:pPr fontAlgn="base"/>
            <a:r>
              <a:rPr lang="en-GB" b="1" dirty="0"/>
              <a:t>Offer simple choices</a:t>
            </a:r>
            <a:r>
              <a:rPr lang="en-GB" dirty="0"/>
              <a:t> to give control. </a:t>
            </a:r>
          </a:p>
          <a:p>
            <a:pPr fontAlgn="base"/>
            <a:r>
              <a:rPr lang="en-GB" b="1" dirty="0"/>
              <a:t>Your presence is the strategy</a:t>
            </a:r>
            <a:r>
              <a:rPr lang="en-GB" dirty="0"/>
              <a:t> -  you don’t need to fix the feeling.  </a:t>
            </a:r>
          </a:p>
          <a:p>
            <a:endParaRPr lang="en-GB" dirty="0"/>
          </a:p>
        </p:txBody>
      </p:sp>
      <p:sp>
        <p:nvSpPr>
          <p:cNvPr id="4" name="Slide Number Placeholder 3"/>
          <p:cNvSpPr>
            <a:spLocks noGrp="1"/>
          </p:cNvSpPr>
          <p:nvPr>
            <p:ph type="sldNum" sz="quarter" idx="5"/>
          </p:nvPr>
        </p:nvSpPr>
        <p:spPr/>
        <p:txBody>
          <a:bodyPr/>
          <a:lstStyle/>
          <a:p>
            <a:fld id="{E3E49775-1E3E-4E8F-8AE6-862599FE0A2A}" type="slidenum">
              <a:rPr lang="en-GB" smtClean="0"/>
              <a:t>6</a:t>
            </a:fld>
            <a:endParaRPr lang="en-GB"/>
          </a:p>
        </p:txBody>
      </p:sp>
    </p:spTree>
    <p:extLst>
      <p:ext uri="{BB962C8B-B14F-4D97-AF65-F5344CB8AC3E}">
        <p14:creationId xmlns:p14="http://schemas.microsoft.com/office/powerpoint/2010/main" val="238512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different things — every child is unique. </a:t>
            </a:r>
          </a:p>
          <a:p>
            <a:endParaRPr lang="en-GB" dirty="0"/>
          </a:p>
          <a:p>
            <a:r>
              <a:rPr lang="en-GB" dirty="0"/>
              <a:t>Keep strategies simple and repeatable. </a:t>
            </a:r>
          </a:p>
          <a:p>
            <a:endParaRPr lang="en-GB" dirty="0"/>
          </a:p>
          <a:p>
            <a:r>
              <a:rPr lang="en-GB" dirty="0"/>
              <a:t>Create a calm kit </a:t>
            </a:r>
          </a:p>
        </p:txBody>
      </p:sp>
      <p:sp>
        <p:nvSpPr>
          <p:cNvPr id="4" name="Slide Number Placeholder 3"/>
          <p:cNvSpPr>
            <a:spLocks noGrp="1"/>
          </p:cNvSpPr>
          <p:nvPr>
            <p:ph type="sldNum" sz="quarter" idx="5"/>
          </p:nvPr>
        </p:nvSpPr>
        <p:spPr/>
        <p:txBody>
          <a:bodyPr/>
          <a:lstStyle/>
          <a:p>
            <a:fld id="{E3E49775-1E3E-4E8F-8AE6-862599FE0A2A}" type="slidenum">
              <a:rPr lang="en-GB" smtClean="0"/>
              <a:t>7</a:t>
            </a:fld>
            <a:endParaRPr lang="en-GB"/>
          </a:p>
        </p:txBody>
      </p:sp>
    </p:spTree>
    <p:extLst>
      <p:ext uri="{BB962C8B-B14F-4D97-AF65-F5344CB8AC3E}">
        <p14:creationId xmlns:p14="http://schemas.microsoft.com/office/powerpoint/2010/main" val="61703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Apps to support Emotional Regulation </a:t>
            </a:r>
          </a:p>
          <a:p>
            <a:r>
              <a:rPr lang="en-GB" dirty="0"/>
              <a:t>https://www.smilingmind.com.au/</a:t>
            </a:r>
          </a:p>
          <a:p>
            <a:r>
              <a:rPr lang="en-GB" dirty="0"/>
              <a:t>https://mindfulpowersforkids.com/</a:t>
            </a:r>
          </a:p>
          <a:p>
            <a:r>
              <a:rPr lang="en-GB" dirty="0"/>
              <a:t>https://touchautism.com/app/calm-counter/</a:t>
            </a:r>
          </a:p>
          <a:p>
            <a:r>
              <a:rPr lang="en-GB" dirty="0"/>
              <a:t>https://www.headspace.com/meditation/kids</a:t>
            </a:r>
          </a:p>
          <a:p>
            <a:r>
              <a:rPr lang="en-GB" dirty="0"/>
              <a:t>https://dreamykid.com/</a:t>
            </a:r>
          </a:p>
          <a:p>
            <a:r>
              <a:rPr lang="en-GB" dirty="0">
                <a:hlinkClick r:id="rId3"/>
              </a:rPr>
              <a:t>https://www.sesamestreet.org/</a:t>
            </a:r>
            <a:endParaRPr lang="en-GB" dirty="0"/>
          </a:p>
          <a:p>
            <a:endParaRPr lang="en-GB" dirty="0"/>
          </a:p>
          <a:p>
            <a:r>
              <a:rPr lang="en-GB" dirty="0"/>
              <a:t>Breathing </a:t>
            </a:r>
          </a:p>
          <a:p>
            <a:endParaRPr lang="en-GB" dirty="0"/>
          </a:p>
          <a:p>
            <a:r>
              <a:rPr lang="en-GB" dirty="0"/>
              <a:t>Teach playful breathing: smell the flower, blow the candle. </a:t>
            </a:r>
          </a:p>
          <a:p>
            <a:endParaRPr lang="en-GB" dirty="0"/>
          </a:p>
          <a:p>
            <a:r>
              <a:rPr lang="en-GB" dirty="0"/>
              <a:t>Use Cosmic Kids or </a:t>
            </a:r>
            <a:r>
              <a:rPr lang="en-GB" dirty="0" err="1"/>
              <a:t>GoNoodle</a:t>
            </a:r>
            <a:r>
              <a:rPr lang="en-GB" dirty="0"/>
              <a:t> for guided breathing. If time share this example: </a:t>
            </a:r>
            <a:r>
              <a:rPr lang="en-GB" dirty="0" err="1"/>
              <a:t>GoNoodle</a:t>
            </a:r>
            <a:r>
              <a:rPr lang="en-GB" dirty="0"/>
              <a:t> Melting YOU DO NOT HAVE TO WATCH THE WHOLE CLIP. </a:t>
            </a:r>
          </a:p>
          <a:p>
            <a:endParaRPr lang="en-GB" dirty="0"/>
          </a:p>
          <a:p>
            <a:r>
              <a:rPr lang="en-GB" dirty="0"/>
              <a:t>Breathing can shift energy quickly - helps both upregulation and calming. </a:t>
            </a:r>
          </a:p>
          <a:p>
            <a:endParaRPr lang="en-GB" dirty="0"/>
          </a:p>
          <a:p>
            <a:r>
              <a:rPr lang="en-GB" dirty="0"/>
              <a:t>Practise when calm so it’s easier during big feelings. </a:t>
            </a:r>
          </a:p>
          <a:p>
            <a:endParaRPr lang="en-GB" dirty="0"/>
          </a:p>
          <a:p>
            <a:r>
              <a:rPr lang="en-GB" dirty="0"/>
              <a:t>Music can shift our energy – if they need to listen to some sad music and sit in the feeling – let them. If they want to listen to something upbeat and dance around the room to get out of the feeling they are feeling – let them. We can model this and again, you don’t have to invite them to join, they will if they want to. </a:t>
            </a:r>
          </a:p>
        </p:txBody>
      </p:sp>
      <p:sp>
        <p:nvSpPr>
          <p:cNvPr id="4" name="Slide Number Placeholder 3"/>
          <p:cNvSpPr>
            <a:spLocks noGrp="1"/>
          </p:cNvSpPr>
          <p:nvPr>
            <p:ph type="sldNum" sz="quarter" idx="5"/>
          </p:nvPr>
        </p:nvSpPr>
        <p:spPr/>
        <p:txBody>
          <a:bodyPr/>
          <a:lstStyle/>
          <a:p>
            <a:fld id="{E3E49775-1E3E-4E8F-8AE6-862599FE0A2A}" type="slidenum">
              <a:rPr lang="en-GB" smtClean="0"/>
              <a:t>8</a:t>
            </a:fld>
            <a:endParaRPr lang="en-GB"/>
          </a:p>
        </p:txBody>
      </p:sp>
    </p:spTree>
    <p:extLst>
      <p:ext uri="{BB962C8B-B14F-4D97-AF65-F5344CB8AC3E}">
        <p14:creationId xmlns:p14="http://schemas.microsoft.com/office/powerpoint/2010/main" val="49517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distracting with a different activity or to help adult with an “important job”.</a:t>
            </a:r>
          </a:p>
          <a:p>
            <a:r>
              <a:rPr lang="en-GB" dirty="0"/>
              <a:t>Some children need to be active to regulate, trampoline, running on the spot, skipping. </a:t>
            </a:r>
          </a:p>
          <a:p>
            <a:r>
              <a:rPr lang="en-GB" dirty="0"/>
              <a:t>Some children need space alone to regulate, tepee, den, quite area to chill out, away from everyone else.  </a:t>
            </a:r>
          </a:p>
          <a:p>
            <a:endParaRPr lang="en-GB" dirty="0"/>
          </a:p>
          <a:p>
            <a:r>
              <a:rPr lang="en-GB" dirty="0"/>
              <a:t> Movement or Space </a:t>
            </a:r>
          </a:p>
          <a:p>
            <a:endParaRPr lang="en-GB" dirty="0"/>
          </a:p>
          <a:p>
            <a:r>
              <a:rPr lang="en-GB" dirty="0"/>
              <a:t>Some children regulate through movement - push/pull, trampoline, 5minute bursts. </a:t>
            </a:r>
          </a:p>
          <a:p>
            <a:endParaRPr lang="en-GB" dirty="0"/>
          </a:p>
          <a:p>
            <a:r>
              <a:rPr lang="en-GB" dirty="0"/>
              <a:t>Give responsibility tasks to redirect energy. We often do this in schools – Can you take this note to the office for me? This helps sometimes to shift the focus and allow the child a moment to remove themselves from the situation that may be causing them distress. </a:t>
            </a:r>
          </a:p>
          <a:p>
            <a:endParaRPr lang="en-GB" dirty="0"/>
          </a:p>
          <a:p>
            <a:r>
              <a:rPr lang="en-GB" dirty="0"/>
              <a:t>Some children need space - offer a den or quiet corner. </a:t>
            </a:r>
          </a:p>
          <a:p>
            <a:endParaRPr lang="en-GB" dirty="0"/>
          </a:p>
          <a:p>
            <a:r>
              <a:rPr lang="en-GB" dirty="0"/>
              <a:t>Let the child choose what helps them feel safe. Ask your children what they like to do? What makes them feel calm – perhaps it is playing with playdough or perhaps it is playing with water – put them in the bath early with some toys to play with.  </a:t>
            </a:r>
          </a:p>
          <a:p>
            <a:endParaRPr lang="en-GB" dirty="0"/>
          </a:p>
          <a:p>
            <a:r>
              <a:rPr lang="en-GB" dirty="0"/>
              <a:t>Short bursts of connection can reset the whole day. </a:t>
            </a:r>
          </a:p>
        </p:txBody>
      </p:sp>
      <p:sp>
        <p:nvSpPr>
          <p:cNvPr id="4" name="Slide Number Placeholder 3"/>
          <p:cNvSpPr>
            <a:spLocks noGrp="1"/>
          </p:cNvSpPr>
          <p:nvPr>
            <p:ph type="sldNum" sz="quarter" idx="5"/>
          </p:nvPr>
        </p:nvSpPr>
        <p:spPr/>
        <p:txBody>
          <a:bodyPr/>
          <a:lstStyle/>
          <a:p>
            <a:fld id="{E3E49775-1E3E-4E8F-8AE6-862599FE0A2A}" type="slidenum">
              <a:rPr lang="en-GB" smtClean="0"/>
              <a:t>9</a:t>
            </a:fld>
            <a:endParaRPr lang="en-GB"/>
          </a:p>
        </p:txBody>
      </p:sp>
    </p:spTree>
    <p:extLst>
      <p:ext uri="{BB962C8B-B14F-4D97-AF65-F5344CB8AC3E}">
        <p14:creationId xmlns:p14="http://schemas.microsoft.com/office/powerpoint/2010/main" val="427590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hyperlink" Target="https://www.reachingfamilies.org.uk/" TargetMode="External"/><Relationship Id="rId3" Type="http://schemas.openxmlformats.org/officeDocument/2006/relationships/image" Target="../media/image1.png"/><Relationship Id="rId7" Type="http://schemas.openxmlformats.org/officeDocument/2006/relationships/hyperlink" Target="https://policyonline.nhslothian.scot/wp-content/uploads/2024/04/Finding-the-Calm-Emotional-Regulation.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assets.ctfassets.net/crg4xfgy75fu/M8jCjwNv306SmY8QYbHD7g/d28628db6bd4fecbe16e57c6dbd49d85/create-zones-check-in-for-home.pdf" TargetMode="External"/><Relationship Id="rId5" Type="http://schemas.openxmlformats.org/officeDocument/2006/relationships/hyperlink" Target="https://beaconhouse.org.uk/resources/" TargetMode="External"/><Relationship Id="rId4" Type="http://schemas.openxmlformats.org/officeDocument/2006/relationships/image" Target="../media/image2.svg"/><Relationship Id="rId9" Type="http://schemas.openxmlformats.org/officeDocument/2006/relationships/hyperlink" Target="https://www.wspcf.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F7B99B81-74CC-80EC-D783-354E1575624F}"/>
              </a:ext>
            </a:extLst>
          </p:cNvPr>
          <p:cNvSpPr/>
          <p:nvPr/>
        </p:nvSpPr>
        <p:spPr>
          <a:xfrm rot="18287553" flipH="1">
            <a:off x="12728054" y="-3660494"/>
            <a:ext cx="6640454" cy="8432322"/>
          </a:xfrm>
          <a:custGeom>
            <a:avLst/>
            <a:gdLst/>
            <a:ahLst/>
            <a:cxnLst/>
            <a:rect l="l" t="t" r="r" b="b"/>
            <a:pathLst>
              <a:path w="6640454" h="8432322">
                <a:moveTo>
                  <a:pt x="6640454" y="0"/>
                </a:moveTo>
                <a:lnTo>
                  <a:pt x="0" y="0"/>
                </a:lnTo>
                <a:lnTo>
                  <a:pt x="0" y="8432322"/>
                </a:lnTo>
                <a:lnTo>
                  <a:pt x="6640454" y="8432322"/>
                </a:lnTo>
                <a:lnTo>
                  <a:pt x="664045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 name="Freeform 2"/>
          <p:cNvSpPr/>
          <p:nvPr/>
        </p:nvSpPr>
        <p:spPr>
          <a:xfrm>
            <a:off x="95246" y="6100468"/>
            <a:ext cx="5202533" cy="4883878"/>
          </a:xfrm>
          <a:custGeom>
            <a:avLst/>
            <a:gdLst/>
            <a:ahLst/>
            <a:cxnLst/>
            <a:rect l="l" t="t" r="r" b="b"/>
            <a:pathLst>
              <a:path w="5202533" h="4883878">
                <a:moveTo>
                  <a:pt x="0" y="0"/>
                </a:moveTo>
                <a:lnTo>
                  <a:pt x="5202533" y="0"/>
                </a:lnTo>
                <a:lnTo>
                  <a:pt x="5202533" y="4883878"/>
                </a:lnTo>
                <a:lnTo>
                  <a:pt x="0" y="4883878"/>
                </a:lnTo>
                <a:lnTo>
                  <a:pt x="0" y="0"/>
                </a:lnTo>
                <a:close/>
              </a:path>
            </a:pathLst>
          </a:custGeom>
          <a:blipFill>
            <a:blip r:embed="rId5"/>
            <a:stretch>
              <a:fillRect/>
            </a:stretch>
          </a:blipFill>
        </p:spPr>
        <p:txBody>
          <a:bodyPr/>
          <a:lstStyle/>
          <a:p>
            <a:endParaRPr lang="en-GB"/>
          </a:p>
        </p:txBody>
      </p:sp>
      <p:sp>
        <p:nvSpPr>
          <p:cNvPr id="3" name="Freeform 3"/>
          <p:cNvSpPr/>
          <p:nvPr/>
        </p:nvSpPr>
        <p:spPr>
          <a:xfrm rot="1201821" flipH="1">
            <a:off x="2874928" y="6032853"/>
            <a:ext cx="503815" cy="479083"/>
          </a:xfrm>
          <a:custGeom>
            <a:avLst/>
            <a:gdLst/>
            <a:ahLst/>
            <a:cxnLst/>
            <a:rect l="l" t="t" r="r" b="b"/>
            <a:pathLst>
              <a:path w="503815" h="479083">
                <a:moveTo>
                  <a:pt x="503815" y="0"/>
                </a:moveTo>
                <a:lnTo>
                  <a:pt x="0" y="0"/>
                </a:lnTo>
                <a:lnTo>
                  <a:pt x="0" y="479083"/>
                </a:lnTo>
                <a:lnTo>
                  <a:pt x="503815" y="479083"/>
                </a:lnTo>
                <a:lnTo>
                  <a:pt x="50381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 name="Freeform 4"/>
          <p:cNvSpPr/>
          <p:nvPr/>
        </p:nvSpPr>
        <p:spPr>
          <a:xfrm rot="-1886121">
            <a:off x="1092069" y="5531042"/>
            <a:ext cx="376583" cy="358096"/>
          </a:xfrm>
          <a:custGeom>
            <a:avLst/>
            <a:gdLst/>
            <a:ahLst/>
            <a:cxnLst/>
            <a:rect l="l" t="t" r="r" b="b"/>
            <a:pathLst>
              <a:path w="376583" h="358096">
                <a:moveTo>
                  <a:pt x="0" y="0"/>
                </a:moveTo>
                <a:lnTo>
                  <a:pt x="376583" y="0"/>
                </a:lnTo>
                <a:lnTo>
                  <a:pt x="376583" y="358096"/>
                </a:lnTo>
                <a:lnTo>
                  <a:pt x="0" y="358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412636">
            <a:off x="5710494" y="9660475"/>
            <a:ext cx="262092" cy="249226"/>
          </a:xfrm>
          <a:custGeom>
            <a:avLst/>
            <a:gdLst/>
            <a:ahLst/>
            <a:cxnLst/>
            <a:rect l="l" t="t" r="r" b="b"/>
            <a:pathLst>
              <a:path w="262092" h="249226">
                <a:moveTo>
                  <a:pt x="0" y="0"/>
                </a:moveTo>
                <a:lnTo>
                  <a:pt x="262092" y="0"/>
                </a:lnTo>
                <a:lnTo>
                  <a:pt x="262092" y="249226"/>
                </a:lnTo>
                <a:lnTo>
                  <a:pt x="0" y="2492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a:off x="15084846" y="367817"/>
            <a:ext cx="2522546" cy="1542742"/>
          </a:xfrm>
          <a:custGeom>
            <a:avLst/>
            <a:gdLst/>
            <a:ahLst/>
            <a:cxnLst/>
            <a:rect l="l" t="t" r="r" b="b"/>
            <a:pathLst>
              <a:path w="2522546" h="1542742">
                <a:moveTo>
                  <a:pt x="0" y="0"/>
                </a:moveTo>
                <a:lnTo>
                  <a:pt x="2522546" y="0"/>
                </a:lnTo>
                <a:lnTo>
                  <a:pt x="2522546" y="1542742"/>
                </a:lnTo>
                <a:lnTo>
                  <a:pt x="0" y="1542742"/>
                </a:lnTo>
                <a:lnTo>
                  <a:pt x="0" y="0"/>
                </a:lnTo>
                <a:close/>
              </a:path>
            </a:pathLst>
          </a:custGeom>
          <a:blipFill>
            <a:blip r:embed="rId8"/>
            <a:stretch>
              <a:fillRect t="-2078" b="-2078"/>
            </a:stretch>
          </a:blipFill>
        </p:spPr>
        <p:txBody>
          <a:bodyPr/>
          <a:lstStyle/>
          <a:p>
            <a:endParaRPr lang="en-GB"/>
          </a:p>
        </p:txBody>
      </p:sp>
      <p:sp>
        <p:nvSpPr>
          <p:cNvPr id="12" name="Freeform 12"/>
          <p:cNvSpPr/>
          <p:nvPr/>
        </p:nvSpPr>
        <p:spPr>
          <a:xfrm>
            <a:off x="16048281" y="2277047"/>
            <a:ext cx="1868048" cy="1868048"/>
          </a:xfrm>
          <a:custGeom>
            <a:avLst/>
            <a:gdLst/>
            <a:ahLst/>
            <a:cxnLst/>
            <a:rect l="l" t="t" r="r" b="b"/>
            <a:pathLst>
              <a:path w="1868048" h="1868048">
                <a:moveTo>
                  <a:pt x="0" y="0"/>
                </a:moveTo>
                <a:lnTo>
                  <a:pt x="1868048" y="0"/>
                </a:lnTo>
                <a:lnTo>
                  <a:pt x="1868048" y="1868048"/>
                </a:lnTo>
                <a:lnTo>
                  <a:pt x="0" y="1868048"/>
                </a:lnTo>
                <a:lnTo>
                  <a:pt x="0" y="0"/>
                </a:lnTo>
                <a:close/>
              </a:path>
            </a:pathLst>
          </a:custGeom>
          <a:blipFill>
            <a:blip r:embed="rId9"/>
            <a:stretch>
              <a:fillRect/>
            </a:stretch>
          </a:blipFill>
        </p:spPr>
        <p:txBody>
          <a:bodyPr/>
          <a:lstStyle/>
          <a:p>
            <a:endParaRPr lang="en-GB"/>
          </a:p>
        </p:txBody>
      </p:sp>
      <p:sp>
        <p:nvSpPr>
          <p:cNvPr id="13" name="TextBox 13"/>
          <p:cNvSpPr txBox="1"/>
          <p:nvPr/>
        </p:nvSpPr>
        <p:spPr>
          <a:xfrm>
            <a:off x="450043" y="424967"/>
            <a:ext cx="8002838" cy="1264615"/>
          </a:xfrm>
          <a:prstGeom prst="rect">
            <a:avLst/>
          </a:prstGeom>
        </p:spPr>
        <p:txBody>
          <a:bodyPr lIns="0" tIns="0" rIns="0" bIns="0" rtlCol="0" anchor="t">
            <a:spAutoFit/>
          </a:bodyPr>
          <a:lstStyle/>
          <a:p>
            <a:pPr algn="l">
              <a:lnSpc>
                <a:spcPts val="4788"/>
              </a:lnSpc>
            </a:pPr>
            <a:r>
              <a:rPr lang="en-US" sz="4788" dirty="0">
                <a:solidFill>
                  <a:schemeClr val="tx2"/>
                </a:solidFill>
                <a:latin typeface="Childos Arabic"/>
                <a:ea typeface="Childos Arabic"/>
                <a:cs typeface="Childos Arabic"/>
                <a:sym typeface="Childos Arabic"/>
              </a:rPr>
              <a:t>Early Help </a:t>
            </a:r>
          </a:p>
          <a:p>
            <a:pPr algn="l">
              <a:lnSpc>
                <a:spcPts val="4788"/>
              </a:lnSpc>
            </a:pPr>
            <a:r>
              <a:rPr lang="en-US" sz="4788" dirty="0">
                <a:solidFill>
                  <a:schemeClr val="tx2"/>
                </a:solidFill>
                <a:latin typeface="Childos Arabic"/>
                <a:ea typeface="Childos Arabic"/>
                <a:cs typeface="Childos Arabic"/>
                <a:sym typeface="Childos Arabic"/>
              </a:rPr>
              <a:t>Dedicated Schools Team </a:t>
            </a:r>
          </a:p>
        </p:txBody>
      </p:sp>
      <p:sp>
        <p:nvSpPr>
          <p:cNvPr id="17" name="TextBox 16">
            <a:extLst>
              <a:ext uri="{FF2B5EF4-FFF2-40B4-BE49-F238E27FC236}">
                <a16:creationId xmlns:a16="http://schemas.microsoft.com/office/drawing/2014/main" id="{7940552A-1568-3EB8-2E7C-4C23DCB5AF47}"/>
              </a:ext>
            </a:extLst>
          </p:cNvPr>
          <p:cNvSpPr txBox="1"/>
          <p:nvPr/>
        </p:nvSpPr>
        <p:spPr>
          <a:xfrm>
            <a:off x="2579840" y="3909252"/>
            <a:ext cx="11746082" cy="1938992"/>
          </a:xfrm>
          <a:prstGeom prst="rect">
            <a:avLst/>
          </a:prstGeom>
          <a:noFill/>
        </p:spPr>
        <p:txBody>
          <a:bodyPr wrap="square" rtlCol="0">
            <a:spAutoFit/>
          </a:bodyPr>
          <a:lstStyle/>
          <a:p>
            <a:pPr algn="ctr"/>
            <a:r>
              <a:rPr lang="en-GB" sz="6000" dirty="0">
                <a:solidFill>
                  <a:schemeClr val="tx2"/>
                </a:solidFill>
                <a:effectLst/>
                <a:latin typeface="Childos Arabic" panose="020B0604020202020204" charset="-78"/>
                <a:ea typeface="Calibri" panose="020F0502020204030204" pitchFamily="34" charset="0"/>
                <a:cs typeface="Childos Arabic" panose="020B0604020202020204" charset="-78"/>
              </a:rPr>
              <a:t>Supporting m</a:t>
            </a:r>
            <a:r>
              <a:rPr lang="en-GB" sz="6000" dirty="0">
                <a:solidFill>
                  <a:schemeClr val="tx2"/>
                </a:solidFill>
                <a:latin typeface="Childos Arabic" panose="020B0604020202020204" charset="-78"/>
                <a:ea typeface="Calibri" panose="020F0502020204030204" pitchFamily="34" charset="0"/>
                <a:cs typeface="Childos Arabic" panose="020B0604020202020204" charset="-78"/>
              </a:rPr>
              <a:t>y Child to Emotionally Regulate</a:t>
            </a:r>
            <a:endParaRPr lang="en-GB" sz="6000" dirty="0">
              <a:solidFill>
                <a:schemeClr val="tx2"/>
              </a:solidFill>
              <a:effectLst/>
              <a:latin typeface="Childos Arabic" panose="020B0604020202020204" charset="-78"/>
              <a:ea typeface="Calibri" panose="020F0502020204030204" pitchFamily="34" charset="0"/>
              <a:cs typeface="Childos Arabic" panose="020B0604020202020204" charset="-78"/>
            </a:endParaRPr>
          </a:p>
        </p:txBody>
      </p:sp>
      <p:sp>
        <p:nvSpPr>
          <p:cNvPr id="7" name="Freeform 10">
            <a:extLst>
              <a:ext uri="{FF2B5EF4-FFF2-40B4-BE49-F238E27FC236}">
                <a16:creationId xmlns:a16="http://schemas.microsoft.com/office/drawing/2014/main" id="{4586A2D5-B00C-2520-436B-D53BCCF21E3E}"/>
              </a:ext>
            </a:extLst>
          </p:cNvPr>
          <p:cNvSpPr/>
          <p:nvPr/>
        </p:nvSpPr>
        <p:spPr>
          <a:xfrm rot="6286151">
            <a:off x="11258750" y="9200133"/>
            <a:ext cx="900085" cy="900085"/>
          </a:xfrm>
          <a:custGeom>
            <a:avLst/>
            <a:gdLst/>
            <a:ahLst/>
            <a:cxnLst/>
            <a:rect l="l" t="t" r="r" b="b"/>
            <a:pathLst>
              <a:path w="900085" h="900085">
                <a:moveTo>
                  <a:pt x="0" y="0"/>
                </a:moveTo>
                <a:lnTo>
                  <a:pt x="900086" y="0"/>
                </a:lnTo>
                <a:lnTo>
                  <a:pt x="900086" y="900085"/>
                </a:lnTo>
                <a:lnTo>
                  <a:pt x="0" y="9000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7">
            <a:extLst>
              <a:ext uri="{FF2B5EF4-FFF2-40B4-BE49-F238E27FC236}">
                <a16:creationId xmlns:a16="http://schemas.microsoft.com/office/drawing/2014/main" id="{CC3D8E3F-9A33-E21D-1BBF-8BCCCFDD7256}"/>
              </a:ext>
            </a:extLst>
          </p:cNvPr>
          <p:cNvSpPr/>
          <p:nvPr/>
        </p:nvSpPr>
        <p:spPr>
          <a:xfrm>
            <a:off x="0" y="3474613"/>
            <a:ext cx="900085" cy="900085"/>
          </a:xfrm>
          <a:custGeom>
            <a:avLst/>
            <a:gdLst/>
            <a:ahLst/>
            <a:cxnLst/>
            <a:rect l="l" t="t" r="r" b="b"/>
            <a:pathLst>
              <a:path w="900085" h="900085">
                <a:moveTo>
                  <a:pt x="0" y="0"/>
                </a:moveTo>
                <a:lnTo>
                  <a:pt x="900085" y="0"/>
                </a:lnTo>
                <a:lnTo>
                  <a:pt x="900085" y="900086"/>
                </a:lnTo>
                <a:lnTo>
                  <a:pt x="0" y="9000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8">
            <a:extLst>
              <a:ext uri="{FF2B5EF4-FFF2-40B4-BE49-F238E27FC236}">
                <a16:creationId xmlns:a16="http://schemas.microsoft.com/office/drawing/2014/main" id="{EEB77DB9-3709-351B-19D0-C47C47959CB1}"/>
              </a:ext>
            </a:extLst>
          </p:cNvPr>
          <p:cNvSpPr/>
          <p:nvPr/>
        </p:nvSpPr>
        <p:spPr>
          <a:xfrm>
            <a:off x="15015371" y="6756145"/>
            <a:ext cx="3687890" cy="4114800"/>
          </a:xfrm>
          <a:custGeom>
            <a:avLst/>
            <a:gdLst/>
            <a:ahLst/>
            <a:cxnLst/>
            <a:rect l="l" t="t" r="r" b="b"/>
            <a:pathLst>
              <a:path w="3687890" h="4114800">
                <a:moveTo>
                  <a:pt x="0" y="0"/>
                </a:moveTo>
                <a:lnTo>
                  <a:pt x="3687889" y="0"/>
                </a:lnTo>
                <a:lnTo>
                  <a:pt x="36878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9">
            <a:extLst>
              <a:ext uri="{FF2B5EF4-FFF2-40B4-BE49-F238E27FC236}">
                <a16:creationId xmlns:a16="http://schemas.microsoft.com/office/drawing/2014/main" id="{73CC548B-0C11-1AFF-828C-0F9259418508}"/>
              </a:ext>
            </a:extLst>
          </p:cNvPr>
          <p:cNvSpPr/>
          <p:nvPr/>
        </p:nvSpPr>
        <p:spPr>
          <a:xfrm>
            <a:off x="15084846" y="7902767"/>
            <a:ext cx="3203154" cy="2405278"/>
          </a:xfrm>
          <a:custGeom>
            <a:avLst/>
            <a:gdLst/>
            <a:ahLst/>
            <a:cxnLst/>
            <a:rect l="l" t="t" r="r" b="b"/>
            <a:pathLst>
              <a:path w="3203154" h="2405278">
                <a:moveTo>
                  <a:pt x="0" y="0"/>
                </a:moveTo>
                <a:lnTo>
                  <a:pt x="3203154" y="0"/>
                </a:lnTo>
                <a:lnTo>
                  <a:pt x="3203154" y="2405278"/>
                </a:lnTo>
                <a:lnTo>
                  <a:pt x="0" y="24052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863274" y="9119266"/>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348980" y="44414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9">
            <a:extLst>
              <a:ext uri="{FF2B5EF4-FFF2-40B4-BE49-F238E27FC236}">
                <a16:creationId xmlns:a16="http://schemas.microsoft.com/office/drawing/2014/main" id="{2FBEEF7B-FF90-93F5-54BB-50CCF957A854}"/>
              </a:ext>
            </a:extLst>
          </p:cNvPr>
          <p:cNvSpPr txBox="1"/>
          <p:nvPr/>
        </p:nvSpPr>
        <p:spPr>
          <a:xfrm>
            <a:off x="1348980" y="2156297"/>
            <a:ext cx="8696357" cy="6186309"/>
          </a:xfrm>
          <a:prstGeom prst="rect">
            <a:avLst/>
          </a:prstGeom>
          <a:noFill/>
        </p:spPr>
        <p:txBody>
          <a:bodyPr wrap="square">
            <a:spAutoFit/>
          </a:bodyPr>
          <a:lstStyle/>
          <a:p>
            <a:pPr algn="l"/>
            <a:r>
              <a:rPr lang="en-GB" sz="4400" b="0" i="0" u="none" strike="noStrike" baseline="0" dirty="0">
                <a:solidFill>
                  <a:schemeClr val="tx2"/>
                </a:solidFill>
                <a:latin typeface="Childos Arabic" panose="020B0604020202020204" charset="-78"/>
                <a:cs typeface="Childos Arabic" panose="020B0604020202020204" charset="-78"/>
              </a:rPr>
              <a:t>• </a:t>
            </a:r>
            <a:r>
              <a:rPr lang="en-GB" sz="4400" b="1" i="0" u="none" strike="noStrike" baseline="0" dirty="0">
                <a:solidFill>
                  <a:schemeClr val="tx2"/>
                </a:solidFill>
                <a:latin typeface="Childos Arabic" panose="020B0604020202020204" charset="-78"/>
                <a:cs typeface="Childos Arabic" panose="020B0604020202020204" charset="-78"/>
              </a:rPr>
              <a:t>Grounding Techniques. </a:t>
            </a:r>
          </a:p>
          <a:p>
            <a:pPr algn="l"/>
            <a:r>
              <a:rPr lang="en-GB" sz="4400" b="0" i="0" u="none" strike="noStrike" baseline="0" dirty="0">
                <a:solidFill>
                  <a:schemeClr val="tx2"/>
                </a:solidFill>
                <a:latin typeface="Childos Arabic" panose="020B0604020202020204" charset="-78"/>
                <a:cs typeface="Childos Arabic" panose="020B0604020202020204" charset="-78"/>
              </a:rPr>
              <a:t>Grounding techniques are particularly  helpful when experiencing anxiety</a:t>
            </a:r>
          </a:p>
          <a:p>
            <a:pPr algn="l"/>
            <a:r>
              <a:rPr lang="en-GB" sz="4400" b="0" i="0" u="none" strike="noStrike" baseline="0" dirty="0">
                <a:solidFill>
                  <a:schemeClr val="tx2"/>
                </a:solidFill>
                <a:latin typeface="Childos Arabic" panose="020B0604020202020204" charset="-78"/>
                <a:cs typeface="Childos Arabic" panose="020B0604020202020204" charset="-78"/>
              </a:rPr>
              <a:t>as they can help you</a:t>
            </a:r>
            <a:r>
              <a:rPr lang="en-GB" sz="4400" b="0" i="0" u="none" strike="noStrike" dirty="0">
                <a:solidFill>
                  <a:schemeClr val="tx2"/>
                </a:solidFill>
                <a:latin typeface="Childos Arabic" panose="020B0604020202020204" charset="-78"/>
                <a:cs typeface="Childos Arabic" panose="020B0604020202020204" charset="-78"/>
              </a:rPr>
              <a:t> </a:t>
            </a:r>
            <a:r>
              <a:rPr lang="en-GB" sz="4400" b="0" i="0" u="none" strike="noStrike" baseline="0" dirty="0">
                <a:solidFill>
                  <a:schemeClr val="tx2"/>
                </a:solidFill>
                <a:latin typeface="Childos Arabic" panose="020B0604020202020204" charset="-78"/>
                <a:cs typeface="Childos Arabic" panose="020B0604020202020204" charset="-78"/>
              </a:rPr>
              <a:t>focus on your surroundings.</a:t>
            </a:r>
          </a:p>
          <a:p>
            <a:pPr algn="l"/>
            <a:r>
              <a:rPr lang="en-GB" sz="4400" b="0" i="0" u="none" strike="noStrike" baseline="0" dirty="0">
                <a:solidFill>
                  <a:schemeClr val="tx2"/>
                </a:solidFill>
                <a:latin typeface="Childos Arabic" panose="020B0604020202020204" charset="-78"/>
                <a:cs typeface="Childos Arabic" panose="020B0604020202020204" charset="-78"/>
              </a:rPr>
              <a:t>A common grounding technique is the ‘54321’technique. </a:t>
            </a:r>
          </a:p>
          <a:p>
            <a:pPr algn="l"/>
            <a:r>
              <a:rPr lang="en-GB" sz="4400" b="0" i="0" u="none" strike="noStrike" baseline="0" dirty="0">
                <a:solidFill>
                  <a:schemeClr val="tx2"/>
                </a:solidFill>
                <a:latin typeface="Childos Arabic" panose="020B0604020202020204" charset="-78"/>
                <a:cs typeface="Childos Arabic" panose="020B0604020202020204" charset="-78"/>
              </a:rPr>
              <a:t>This is shown in the image to the right.</a:t>
            </a:r>
            <a:endParaRPr lang="en-GB" sz="4400" dirty="0">
              <a:solidFill>
                <a:schemeClr val="tx2"/>
              </a:solidFill>
              <a:latin typeface="Childos Arabic" panose="020B0604020202020204" charset="-78"/>
              <a:cs typeface="Childos Arabic" panose="020B0604020202020204" charset="-78"/>
            </a:endParaRPr>
          </a:p>
        </p:txBody>
      </p:sp>
      <p:pic>
        <p:nvPicPr>
          <p:cNvPr id="12" name="Picture 11">
            <a:extLst>
              <a:ext uri="{FF2B5EF4-FFF2-40B4-BE49-F238E27FC236}">
                <a16:creationId xmlns:a16="http://schemas.microsoft.com/office/drawing/2014/main" id="{ADC688CE-9857-83BF-FC4E-613FCC1A3A54}"/>
              </a:ext>
            </a:extLst>
          </p:cNvPr>
          <p:cNvPicPr>
            <a:picLocks noChangeAspect="1"/>
          </p:cNvPicPr>
          <p:nvPr/>
        </p:nvPicPr>
        <p:blipFill>
          <a:blip r:embed="rId7"/>
          <a:stretch>
            <a:fillRect/>
          </a:stretch>
        </p:blipFill>
        <p:spPr>
          <a:xfrm>
            <a:off x="10515600" y="613533"/>
            <a:ext cx="7269480" cy="8336002"/>
          </a:xfrm>
          <a:prstGeom prst="rect">
            <a:avLst/>
          </a:prstGeom>
        </p:spPr>
      </p:pic>
    </p:spTree>
    <p:extLst>
      <p:ext uri="{BB962C8B-B14F-4D97-AF65-F5344CB8AC3E}">
        <p14:creationId xmlns:p14="http://schemas.microsoft.com/office/powerpoint/2010/main" val="133440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B8B23C4-F883-26D8-C29D-0DC16F005143}"/>
              </a:ext>
            </a:extLst>
          </p:cNvPr>
          <p:cNvSpPr/>
          <p:nvPr/>
        </p:nvSpPr>
        <p:spPr>
          <a:xfrm rot="20177830">
            <a:off x="-2529517" y="502745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2">
            <a:extLst>
              <a:ext uri="{FF2B5EF4-FFF2-40B4-BE49-F238E27FC236}">
                <a16:creationId xmlns:a16="http://schemas.microsoft.com/office/drawing/2014/main" id="{04021AA9-451F-7927-AFA2-738B94347501}"/>
              </a:ext>
            </a:extLst>
          </p:cNvPr>
          <p:cNvSpPr/>
          <p:nvPr/>
        </p:nvSpPr>
        <p:spPr>
          <a:xfrm rot="1768875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9">
            <a:extLst>
              <a:ext uri="{FF2B5EF4-FFF2-40B4-BE49-F238E27FC236}">
                <a16:creationId xmlns:a16="http://schemas.microsoft.com/office/drawing/2014/main" id="{7174BDA0-D144-F906-E30A-40FF35E5A76A}"/>
              </a:ext>
            </a:extLst>
          </p:cNvPr>
          <p:cNvSpPr txBox="1"/>
          <p:nvPr/>
        </p:nvSpPr>
        <p:spPr>
          <a:xfrm>
            <a:off x="-4038600" y="6084902"/>
            <a:ext cx="11182270" cy="369332"/>
          </a:xfrm>
          <a:prstGeom prst="rect">
            <a:avLst/>
          </a:prstGeom>
          <a:noFill/>
        </p:spPr>
        <p:txBody>
          <a:bodyPr wrap="square">
            <a:spAutoFit/>
          </a:bodyPr>
          <a:lstStyle/>
          <a:p>
            <a:pPr algn="l"/>
            <a:r>
              <a:rPr lang="en-GB" sz="1800" b="0" i="0" u="none" strike="noStrike" baseline="0">
                <a:solidFill>
                  <a:srgbClr val="EB7800"/>
                </a:solidFill>
                <a:latin typeface="Frutiger-Light"/>
              </a:rPr>
              <a:t>•</a:t>
            </a:r>
            <a:endParaRPr lang="en-GB"/>
          </a:p>
        </p:txBody>
      </p:sp>
      <p:sp>
        <p:nvSpPr>
          <p:cNvPr id="15" name="Rectangle 3">
            <a:extLst>
              <a:ext uri="{FF2B5EF4-FFF2-40B4-BE49-F238E27FC236}">
                <a16:creationId xmlns:a16="http://schemas.microsoft.com/office/drawing/2014/main" id="{9E5B553F-CF84-46DD-3FD0-66DA81FB62D2}"/>
              </a:ext>
            </a:extLst>
          </p:cNvPr>
          <p:cNvSpPr>
            <a:spLocks noChangeArrowheads="1"/>
          </p:cNvSpPr>
          <p:nvPr/>
        </p:nvSpPr>
        <p:spPr bwMode="auto">
          <a:xfrm>
            <a:off x="12427757" y="1661854"/>
            <a:ext cx="5410201" cy="210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rgbClr val="4E586A"/>
                </a:solidFill>
                <a:effectLst/>
                <a:latin typeface="Segoe UI" panose="020B0502040204020203" pitchFamily="34" charset="0"/>
                <a:cs typeface="Segoe UI" panose="020B0502040204020203" pitchFamily="34" charset="0"/>
              </a:rPr>
              <a:t> </a:t>
            </a: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EE6C0C63-03D8-1BC5-AAFE-BE9E4AF93E0E}"/>
              </a:ext>
            </a:extLst>
          </p:cNvPr>
          <p:cNvSpPr txBox="1"/>
          <p:nvPr/>
        </p:nvSpPr>
        <p:spPr>
          <a:xfrm>
            <a:off x="1057132" y="2347082"/>
            <a:ext cx="15603687" cy="6186309"/>
          </a:xfrm>
          <a:prstGeom prst="rect">
            <a:avLst/>
          </a:prstGeom>
          <a:noFill/>
        </p:spPr>
        <p:txBody>
          <a:bodyPr wrap="square" rtlCol="0">
            <a:spAutoFit/>
          </a:bodyPr>
          <a:lstStyle/>
          <a:p>
            <a:r>
              <a:rPr lang="en-GB" sz="2000" dirty="0">
                <a:solidFill>
                  <a:schemeClr val="tx2"/>
                </a:solidFill>
                <a:latin typeface="Childos Arabic" panose="020B0604020202020204" charset="-78"/>
                <a:cs typeface="Childos Arabic" panose="020B0604020202020204" charset="-78"/>
              </a:rPr>
              <a:t> </a:t>
            </a:r>
            <a:r>
              <a:rPr lang="en-GB" sz="3600" dirty="0">
                <a:solidFill>
                  <a:schemeClr val="tx2"/>
                </a:solidFill>
                <a:latin typeface="Childos Arabic" panose="020B0604020202020204" charset="-78"/>
                <a:cs typeface="Childos Arabic" panose="020B0604020202020204" charset="-78"/>
                <a:hlinkClick r:id="rId5">
                  <a:extLst>
                    <a:ext uri="{A12FA001-AC4F-418D-AE19-62706E023703}">
                      <ahyp:hlinkClr xmlns:ahyp="http://schemas.microsoft.com/office/drawing/2018/hyperlinkcolor" val="tx"/>
                    </a:ext>
                  </a:extLst>
                </a:hlinkClick>
              </a:rPr>
              <a:t>https://beaconhouse.org.uk/resources/</a:t>
            </a:r>
            <a:endParaRPr lang="en-GB" sz="3600" dirty="0">
              <a:solidFill>
                <a:schemeClr val="tx2"/>
              </a:solidFill>
              <a:latin typeface="Childos Arabic" panose="020B0604020202020204" charset="-78"/>
              <a:cs typeface="Childos Arabic" panose="020B0604020202020204" charset="-78"/>
            </a:endParaRPr>
          </a:p>
          <a:p>
            <a:endParaRPr lang="en-GB" sz="3600" dirty="0">
              <a:solidFill>
                <a:schemeClr val="tx2"/>
              </a:solidFill>
              <a:latin typeface="Childos Arabic" panose="020B0604020202020204" charset="-78"/>
              <a:cs typeface="Childos Arabic" panose="020B0604020202020204" charset="-78"/>
            </a:endParaRPr>
          </a:p>
          <a:p>
            <a:r>
              <a:rPr lang="en-GB" sz="3600" dirty="0">
                <a:solidFill>
                  <a:schemeClr val="tx2"/>
                </a:solidFill>
                <a:latin typeface="Childos Arabic" panose="020B0604020202020204" charset="-78"/>
                <a:cs typeface="Childos Arabic" panose="020B0604020202020204" charset="-78"/>
                <a:hlinkClick r:id="rId6">
                  <a:extLst>
                    <a:ext uri="{A12FA001-AC4F-418D-AE19-62706E023703}">
                      <ahyp:hlinkClr xmlns:ahyp="http://schemas.microsoft.com/office/drawing/2018/hyperlinkcolor" val="tx"/>
                    </a:ext>
                  </a:extLst>
                </a:hlinkClick>
              </a:rPr>
              <a:t>https://assets.ctfassets.net/crg4xfgy75fu/M8jCjwNv306SmY8QYbHD7g/d28628db6bd4fecbe16e57c6dbd49d85/create-zones-check-in-for-home.pdf</a:t>
            </a:r>
            <a:endParaRPr lang="en-GB" sz="3600" dirty="0">
              <a:solidFill>
                <a:schemeClr val="tx2"/>
              </a:solidFill>
              <a:latin typeface="Childos Arabic" panose="020B0604020202020204" charset="-78"/>
              <a:cs typeface="Childos Arabic" panose="020B0604020202020204" charset="-78"/>
            </a:endParaRPr>
          </a:p>
          <a:p>
            <a:endParaRPr lang="en-GB" sz="3600" dirty="0">
              <a:solidFill>
                <a:schemeClr val="tx2"/>
              </a:solidFill>
              <a:latin typeface="Childos Arabic" panose="020B0604020202020204" charset="-78"/>
              <a:cs typeface="Childos Arabic" panose="020B0604020202020204" charset="-78"/>
            </a:endParaRPr>
          </a:p>
          <a:p>
            <a:r>
              <a:rPr lang="en-GB" sz="3600" dirty="0">
                <a:solidFill>
                  <a:schemeClr val="tx2"/>
                </a:solidFill>
                <a:latin typeface="Childos Arabic" panose="020B0604020202020204" charset="-78"/>
                <a:cs typeface="Childos Arabic" panose="020B0604020202020204" charset="-78"/>
                <a:hlinkClick r:id="rId7">
                  <a:extLst>
                    <a:ext uri="{A12FA001-AC4F-418D-AE19-62706E023703}">
                      <ahyp:hlinkClr xmlns:ahyp="http://schemas.microsoft.com/office/drawing/2018/hyperlinkcolor" val="tx"/>
                    </a:ext>
                  </a:extLst>
                </a:hlinkClick>
              </a:rPr>
              <a:t>https://policyonline.nhslothian.scot/wp-content/uploads/2024/04/Finding-the-Calm-Emotional-Regulation.pdf</a:t>
            </a:r>
            <a:endParaRPr lang="en-GB" sz="3600" dirty="0">
              <a:solidFill>
                <a:schemeClr val="tx2"/>
              </a:solidFill>
              <a:latin typeface="Childos Arabic" panose="020B0604020202020204" charset="-78"/>
              <a:cs typeface="Childos Arabic" panose="020B0604020202020204" charset="-78"/>
            </a:endParaRPr>
          </a:p>
          <a:p>
            <a:endParaRPr lang="en-GB" sz="3600" dirty="0">
              <a:solidFill>
                <a:schemeClr val="tx2"/>
              </a:solidFill>
              <a:latin typeface="Childos Arabic" panose="020B0604020202020204" charset="-78"/>
              <a:cs typeface="Childos Arabic" panose="020B0604020202020204" charset="-78"/>
            </a:endParaRPr>
          </a:p>
          <a:p>
            <a:r>
              <a:rPr lang="en-GB" sz="3600" dirty="0">
                <a:solidFill>
                  <a:schemeClr val="tx2"/>
                </a:solidFill>
                <a:latin typeface="Childos Arabic" panose="020B0604020202020204" charset="-78"/>
                <a:cs typeface="Childos Arabic" panose="020B0604020202020204" charset="-78"/>
                <a:hlinkClick r:id="rId8">
                  <a:extLst>
                    <a:ext uri="{A12FA001-AC4F-418D-AE19-62706E023703}">
                      <ahyp:hlinkClr xmlns:ahyp="http://schemas.microsoft.com/office/drawing/2018/hyperlinkcolor" val="tx"/>
                    </a:ext>
                  </a:extLst>
                </a:hlinkClick>
              </a:rPr>
              <a:t>https://www.reachingfamilies.org.uk/</a:t>
            </a:r>
            <a:endParaRPr lang="en-GB" sz="3600" dirty="0">
              <a:solidFill>
                <a:schemeClr val="tx2"/>
              </a:solidFill>
              <a:latin typeface="Childos Arabic" panose="020B0604020202020204" charset="-78"/>
              <a:cs typeface="Childos Arabic" panose="020B0604020202020204" charset="-78"/>
            </a:endParaRPr>
          </a:p>
          <a:p>
            <a:endParaRPr lang="en-GB" sz="3600" dirty="0">
              <a:solidFill>
                <a:schemeClr val="tx2"/>
              </a:solidFill>
              <a:latin typeface="Childos Arabic" panose="020B0604020202020204" charset="-78"/>
              <a:cs typeface="Childos Arabic" panose="020B0604020202020204" charset="-78"/>
            </a:endParaRPr>
          </a:p>
          <a:p>
            <a:r>
              <a:rPr lang="en-GB" sz="3600" dirty="0">
                <a:solidFill>
                  <a:schemeClr val="tx2"/>
                </a:solidFill>
                <a:latin typeface="Childos Arabic" panose="020B0604020202020204" charset="-78"/>
                <a:cs typeface="Childos Arabic" panose="020B0604020202020204" charset="-78"/>
                <a:hlinkClick r:id="rId9">
                  <a:extLst>
                    <a:ext uri="{A12FA001-AC4F-418D-AE19-62706E023703}">
                      <ahyp:hlinkClr xmlns:ahyp="http://schemas.microsoft.com/office/drawing/2018/hyperlinkcolor" val="tx"/>
                    </a:ext>
                  </a:extLst>
                </a:hlinkClick>
              </a:rPr>
              <a:t>https://www.wspcf.org.uk/</a:t>
            </a:r>
            <a:endParaRPr lang="en-GB" sz="3600" dirty="0">
              <a:solidFill>
                <a:schemeClr val="tx2"/>
              </a:solidFill>
              <a:latin typeface="Childos Arabic" panose="020B0604020202020204" charset="-78"/>
              <a:cs typeface="Childos Arabic" panose="020B0604020202020204" charset="-78"/>
            </a:endParaRPr>
          </a:p>
        </p:txBody>
      </p:sp>
      <p:sp>
        <p:nvSpPr>
          <p:cNvPr id="18" name="TextBox 17">
            <a:extLst>
              <a:ext uri="{FF2B5EF4-FFF2-40B4-BE49-F238E27FC236}">
                <a16:creationId xmlns:a16="http://schemas.microsoft.com/office/drawing/2014/main" id="{9086749D-A7E5-6A7B-2282-66F2C20BAA8D}"/>
              </a:ext>
            </a:extLst>
          </p:cNvPr>
          <p:cNvSpPr txBox="1"/>
          <p:nvPr/>
        </p:nvSpPr>
        <p:spPr>
          <a:xfrm>
            <a:off x="6248400" y="5255571"/>
            <a:ext cx="184731" cy="369332"/>
          </a:xfrm>
          <a:prstGeom prst="rect">
            <a:avLst/>
          </a:prstGeom>
          <a:noFill/>
        </p:spPr>
        <p:txBody>
          <a:bodyPr wrap="none" rtlCol="0">
            <a:spAutoFit/>
          </a:bodyPr>
          <a:lstStyle/>
          <a:p>
            <a:endParaRPr lang="en-GB"/>
          </a:p>
        </p:txBody>
      </p:sp>
      <p:sp>
        <p:nvSpPr>
          <p:cNvPr id="29" name="TextBox 28">
            <a:extLst>
              <a:ext uri="{FF2B5EF4-FFF2-40B4-BE49-F238E27FC236}">
                <a16:creationId xmlns:a16="http://schemas.microsoft.com/office/drawing/2014/main" id="{54B8289D-5D15-0784-7D5C-495D4F08E455}"/>
              </a:ext>
            </a:extLst>
          </p:cNvPr>
          <p:cNvSpPr txBox="1"/>
          <p:nvPr/>
        </p:nvSpPr>
        <p:spPr>
          <a:xfrm>
            <a:off x="4628320" y="738524"/>
            <a:ext cx="8478079" cy="923330"/>
          </a:xfrm>
          <a:prstGeom prst="rect">
            <a:avLst/>
          </a:prstGeom>
          <a:noFill/>
        </p:spPr>
        <p:txBody>
          <a:bodyPr wrap="square" rtlCol="0">
            <a:spAutoFit/>
          </a:bodyPr>
          <a:lstStyle/>
          <a:p>
            <a:r>
              <a:rPr lang="en-GB" sz="5400" b="1" dirty="0">
                <a:solidFill>
                  <a:schemeClr val="tx2"/>
                </a:solidFill>
                <a:latin typeface="Childos Arabic" panose="020B0604020202020204" charset="-78"/>
                <a:cs typeface="Childos Arabic" panose="020B0604020202020204" charset="-78"/>
              </a:rPr>
              <a:t>Resources and Useful Links </a:t>
            </a:r>
          </a:p>
        </p:txBody>
      </p:sp>
      <p:sp>
        <p:nvSpPr>
          <p:cNvPr id="24" name="Rectangle 9">
            <a:extLst>
              <a:ext uri="{FF2B5EF4-FFF2-40B4-BE49-F238E27FC236}">
                <a16:creationId xmlns:a16="http://schemas.microsoft.com/office/drawing/2014/main" id="{C3A738C4-2D45-4C69-64F3-4001E9DAF29B}"/>
              </a:ext>
            </a:extLst>
          </p:cNvPr>
          <p:cNvSpPr>
            <a:spLocks noChangeArrowheads="1"/>
          </p:cNvSpPr>
          <p:nvPr/>
        </p:nvSpPr>
        <p:spPr bwMode="auto">
          <a:xfrm>
            <a:off x="2438400" y="2909727"/>
            <a:ext cx="1983936" cy="25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89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56AF067-B5A9-C41A-0746-93E6E5B3E665}"/>
              </a:ext>
            </a:extLst>
          </p:cNvPr>
          <p:cNvSpPr/>
          <p:nvPr/>
        </p:nvSpPr>
        <p:spPr>
          <a:xfrm>
            <a:off x="-19050" y="1461580"/>
            <a:ext cx="18288000" cy="7363838"/>
          </a:xfrm>
          <a:prstGeom prst="rect">
            <a:avLst/>
          </a:prstGeom>
          <a:solidFill>
            <a:srgbClr val="E5A27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 name="Freeform 3"/>
          <p:cNvSpPr/>
          <p:nvPr/>
        </p:nvSpPr>
        <p:spPr>
          <a:xfrm>
            <a:off x="-19050" y="2845392"/>
            <a:ext cx="4044783" cy="4596215"/>
          </a:xfrm>
          <a:custGeom>
            <a:avLst/>
            <a:gdLst/>
            <a:ahLst/>
            <a:cxnLst/>
            <a:rect l="l" t="t" r="r" b="b"/>
            <a:pathLst>
              <a:path w="4044783" h="4596215">
                <a:moveTo>
                  <a:pt x="0" y="0"/>
                </a:moveTo>
                <a:lnTo>
                  <a:pt x="4044783" y="0"/>
                </a:lnTo>
                <a:lnTo>
                  <a:pt x="4044783" y="4596214"/>
                </a:lnTo>
                <a:lnTo>
                  <a:pt x="0" y="4596214"/>
                </a:lnTo>
                <a:lnTo>
                  <a:pt x="0" y="0"/>
                </a:lnTo>
                <a:close/>
              </a:path>
            </a:pathLst>
          </a:custGeom>
          <a:blipFill>
            <a:blip r:embed="rId3"/>
            <a:stretch>
              <a:fillRect b="-12283"/>
            </a:stretch>
          </a:blipFill>
        </p:spPr>
        <p:txBody>
          <a:bodyPr/>
          <a:lstStyle/>
          <a:p>
            <a:endParaRPr lang="en-GB"/>
          </a:p>
        </p:txBody>
      </p:sp>
      <p:sp>
        <p:nvSpPr>
          <p:cNvPr id="6" name="TextBox 6"/>
          <p:cNvSpPr txBox="1"/>
          <p:nvPr/>
        </p:nvSpPr>
        <p:spPr>
          <a:xfrm>
            <a:off x="5756910" y="1682281"/>
            <a:ext cx="12115800" cy="859851"/>
          </a:xfrm>
          <a:prstGeom prst="rect">
            <a:avLst/>
          </a:prstGeom>
        </p:spPr>
        <p:txBody>
          <a:bodyPr wrap="square" lIns="0" tIns="0" rIns="0" bIns="0" rtlCol="0" anchor="t">
            <a:spAutoFit/>
          </a:bodyPr>
          <a:lstStyle/>
          <a:p>
            <a:pPr algn="l">
              <a:lnSpc>
                <a:spcPts val="6720"/>
              </a:lnSpc>
            </a:pPr>
            <a:r>
              <a:rPr lang="en-US" sz="5600" b="1" dirty="0">
                <a:solidFill>
                  <a:schemeClr val="tx2"/>
                </a:solidFill>
                <a:latin typeface="Childos Arabic"/>
                <a:ea typeface="Childos Arabic"/>
                <a:cs typeface="Childos Arabic"/>
                <a:sym typeface="Childos Arabic"/>
              </a:rPr>
              <a:t>Welcome and Introduction</a:t>
            </a:r>
          </a:p>
        </p:txBody>
      </p:sp>
      <p:sp>
        <p:nvSpPr>
          <p:cNvPr id="7" name="TextBox 6">
            <a:extLst>
              <a:ext uri="{FF2B5EF4-FFF2-40B4-BE49-F238E27FC236}">
                <a16:creationId xmlns:a16="http://schemas.microsoft.com/office/drawing/2014/main" id="{1FE0CB1D-5F6D-34EF-51B5-6723E07E74C7}"/>
              </a:ext>
            </a:extLst>
          </p:cNvPr>
          <p:cNvSpPr txBox="1"/>
          <p:nvPr/>
        </p:nvSpPr>
        <p:spPr>
          <a:xfrm>
            <a:off x="4777884" y="2590620"/>
            <a:ext cx="11468100" cy="6186309"/>
          </a:xfrm>
          <a:prstGeom prst="rect">
            <a:avLst/>
          </a:prstGeom>
          <a:noFill/>
        </p:spPr>
        <p:txBody>
          <a:bodyPr wrap="square" rtlCol="0">
            <a:spAutoFit/>
          </a:bodyPr>
          <a:lstStyle/>
          <a:p>
            <a:r>
              <a:rPr lang="en-GB" sz="3600" dirty="0">
                <a:solidFill>
                  <a:schemeClr val="tx2"/>
                </a:solidFill>
                <a:latin typeface="Childos Arabic" panose="020B0604020202020204" charset="-78"/>
                <a:cs typeface="Childos Arabic" panose="020B0604020202020204" charset="-78"/>
              </a:rPr>
              <a:t>We are from the Dedicated Schools Team, Early Help. We provide support to all schools in West Sussex and work closely with all our educational partners to help them to support the children, young people and families in their school community. </a:t>
            </a:r>
          </a:p>
          <a:p>
            <a:endParaRPr lang="en-GB" sz="3600" b="1" dirty="0">
              <a:solidFill>
                <a:schemeClr val="tx2"/>
              </a:solidFill>
              <a:latin typeface="Childos Arabic" panose="020B0604020202020204" charset="-78"/>
              <a:cs typeface="Childos Arabic" panose="020B0604020202020204" charset="-78"/>
            </a:endParaRPr>
          </a:p>
          <a:p>
            <a:r>
              <a:rPr lang="en-GB" sz="3600" b="1" dirty="0">
                <a:solidFill>
                  <a:schemeClr val="tx2"/>
                </a:solidFill>
                <a:latin typeface="Childos Arabic" panose="020B0604020202020204" charset="-78"/>
                <a:cs typeface="Childos Arabic" panose="020B0604020202020204" charset="-78"/>
              </a:rPr>
              <a:t>The aim of this presentation is to:</a:t>
            </a:r>
          </a:p>
          <a:p>
            <a:endParaRPr lang="en-GB" sz="3600" dirty="0">
              <a:solidFill>
                <a:schemeClr val="tx2"/>
              </a:solidFill>
              <a:latin typeface="Childos Arabic" panose="020B0604020202020204" charset="-78"/>
              <a:cs typeface="Childos Arabic" panose="020B0604020202020204" charset="-78"/>
            </a:endParaRPr>
          </a:p>
          <a:p>
            <a:pPr marL="457200" indent="-457200">
              <a:buFont typeface="Arial" panose="020B0604020202020204" pitchFamily="34" charset="0"/>
              <a:buChar char="•"/>
            </a:pPr>
            <a:r>
              <a:rPr lang="en-GB" sz="3600" dirty="0">
                <a:solidFill>
                  <a:schemeClr val="tx2"/>
                </a:solidFill>
                <a:latin typeface="Childos Arabic" panose="020B0604020202020204" charset="-78"/>
                <a:cs typeface="Childos Arabic" panose="020B0604020202020204" charset="-78"/>
              </a:rPr>
              <a:t>Explore the  importance of emotional regulation.</a:t>
            </a:r>
          </a:p>
          <a:p>
            <a:pPr marL="457200" indent="-457200">
              <a:buFont typeface="Arial" panose="020B0604020202020204" pitchFamily="34" charset="0"/>
              <a:buChar char="•"/>
            </a:pPr>
            <a:r>
              <a:rPr lang="en-GB" sz="3600" dirty="0">
                <a:solidFill>
                  <a:schemeClr val="tx2"/>
                </a:solidFill>
                <a:latin typeface="Childos Arabic" panose="020B0604020202020204" charset="-78"/>
                <a:cs typeface="Childos Arabic" panose="020B0604020202020204" charset="-78"/>
              </a:rPr>
              <a:t>Understand what is developmentally appropriate.</a:t>
            </a:r>
          </a:p>
          <a:p>
            <a:pPr marL="457200" indent="-457200">
              <a:buFont typeface="Arial" panose="020B0604020202020204" pitchFamily="34" charset="0"/>
              <a:buChar char="•"/>
            </a:pPr>
            <a:r>
              <a:rPr lang="en-GB" sz="3600" dirty="0">
                <a:solidFill>
                  <a:schemeClr val="tx2"/>
                </a:solidFill>
                <a:latin typeface="Childos Arabic" panose="020B0604020202020204" charset="-78"/>
                <a:cs typeface="Childos Arabic" panose="020B0604020202020204" charset="-78"/>
              </a:rPr>
              <a:t>See behaviour as a way of communicating.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Content Placeholder 3">
            <a:extLst>
              <a:ext uri="{FF2B5EF4-FFF2-40B4-BE49-F238E27FC236}">
                <a16:creationId xmlns:a16="http://schemas.microsoft.com/office/drawing/2014/main" id="{DF100348-11A0-24E3-B451-87ABCA667077}"/>
              </a:ext>
            </a:extLst>
          </p:cNvPr>
          <p:cNvSpPr txBox="1">
            <a:spLocks/>
          </p:cNvSpPr>
          <p:nvPr/>
        </p:nvSpPr>
        <p:spPr>
          <a:xfrm>
            <a:off x="3762707" y="2392640"/>
            <a:ext cx="10502053" cy="671318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
              </a:spcBef>
            </a:pPr>
            <a:r>
              <a:rPr lang="en-GB" sz="5400" dirty="0">
                <a:solidFill>
                  <a:schemeClr val="tx2"/>
                </a:solidFill>
                <a:latin typeface="Childos Arabic"/>
                <a:ea typeface="Calibri"/>
                <a:cs typeface="Calibri"/>
              </a:rPr>
              <a:t>Ask questions </a:t>
            </a:r>
            <a:endParaRPr lang="en-US" sz="5400" dirty="0">
              <a:solidFill>
                <a:schemeClr val="tx2"/>
              </a:solidFill>
              <a:latin typeface="Childos Arabic"/>
              <a:ea typeface="Calibri"/>
              <a:cs typeface="Calibri"/>
            </a:endParaRPr>
          </a:p>
          <a:p>
            <a:pPr>
              <a:spcBef>
                <a:spcPts val="20"/>
              </a:spcBef>
            </a:pPr>
            <a:r>
              <a:rPr lang="en-GB" sz="5400" dirty="0">
                <a:solidFill>
                  <a:schemeClr val="tx2"/>
                </a:solidFill>
                <a:latin typeface="Childos Arabic"/>
                <a:ea typeface="Calibri"/>
                <a:cs typeface="Calibri"/>
              </a:rPr>
              <a:t>Listen to each other  </a:t>
            </a:r>
          </a:p>
          <a:p>
            <a:pPr>
              <a:spcBef>
                <a:spcPts val="20"/>
              </a:spcBef>
            </a:pPr>
            <a:r>
              <a:rPr lang="en-GB" sz="5400" dirty="0">
                <a:solidFill>
                  <a:schemeClr val="tx2"/>
                </a:solidFill>
                <a:latin typeface="Childos Arabic"/>
                <a:ea typeface="Calibri"/>
                <a:cs typeface="Calibri"/>
              </a:rPr>
              <a:t>Allow time to speak </a:t>
            </a:r>
          </a:p>
          <a:p>
            <a:pPr>
              <a:spcBef>
                <a:spcPts val="20"/>
              </a:spcBef>
            </a:pPr>
            <a:r>
              <a:rPr lang="en-GB" sz="5400" dirty="0">
                <a:solidFill>
                  <a:schemeClr val="tx2"/>
                </a:solidFill>
                <a:latin typeface="Childos Arabic"/>
                <a:ea typeface="Calibri"/>
                <a:cs typeface="Calibri"/>
              </a:rPr>
              <a:t>Make these sessions a safe space </a:t>
            </a:r>
          </a:p>
          <a:p>
            <a:r>
              <a:rPr lang="en-GB" sz="5400" dirty="0">
                <a:solidFill>
                  <a:schemeClr val="tx2"/>
                </a:solidFill>
                <a:latin typeface="Childos Arabic"/>
                <a:ea typeface="Calibri"/>
                <a:cs typeface="Calibri"/>
              </a:rPr>
              <a:t>Only share what you feel comfortable sharing about yourself</a:t>
            </a:r>
            <a:endParaRPr lang="en-GB" sz="5400" dirty="0">
              <a:solidFill>
                <a:schemeClr val="tx2"/>
              </a:solidFill>
              <a:latin typeface="Childos Arabic"/>
            </a:endParaRPr>
          </a:p>
        </p:txBody>
      </p:sp>
      <p:sp>
        <p:nvSpPr>
          <p:cNvPr id="13" name="Title 2">
            <a:extLst>
              <a:ext uri="{FF2B5EF4-FFF2-40B4-BE49-F238E27FC236}">
                <a16:creationId xmlns:a16="http://schemas.microsoft.com/office/drawing/2014/main" id="{E095C63E-4CE4-AEA2-ADFD-E2228873533C}"/>
              </a:ext>
            </a:extLst>
          </p:cNvPr>
          <p:cNvSpPr txBox="1">
            <a:spLocks/>
          </p:cNvSpPr>
          <p:nvPr/>
        </p:nvSpPr>
        <p:spPr>
          <a:xfrm>
            <a:off x="2397760" y="681038"/>
            <a:ext cx="11013440" cy="92964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schemeClr val="tx2"/>
                </a:solidFill>
                <a:latin typeface="Childos Arabic"/>
                <a:ea typeface="Calibri"/>
                <a:cs typeface="Calibri"/>
              </a:rPr>
              <a:t>Housekeeping</a:t>
            </a:r>
            <a:endParaRPr lang="en-GB" sz="6600" b="1" dirty="0">
              <a:solidFill>
                <a:schemeClr val="tx2"/>
              </a:solidFill>
              <a:latin typeface="Childos Arabic"/>
              <a:cs typeface="Childos Arabic"/>
            </a:endParaRPr>
          </a:p>
        </p:txBody>
      </p:sp>
    </p:spTree>
    <p:extLst>
      <p:ext uri="{BB962C8B-B14F-4D97-AF65-F5344CB8AC3E}">
        <p14:creationId xmlns:p14="http://schemas.microsoft.com/office/powerpoint/2010/main" val="168461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6" name="Freeform 6"/>
          <p:cNvSpPr/>
          <p:nvPr/>
        </p:nvSpPr>
        <p:spPr>
          <a:xfrm rot="6286151">
            <a:off x="15247842" y="52024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6796577" y="74170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D71C777A-FBA2-835B-7F42-F3FDC0647A70}"/>
              </a:ext>
            </a:extLst>
          </p:cNvPr>
          <p:cNvSpPr txBox="1"/>
          <p:nvPr/>
        </p:nvSpPr>
        <p:spPr>
          <a:xfrm>
            <a:off x="3581400" y="736157"/>
            <a:ext cx="9451626" cy="1015663"/>
          </a:xfrm>
          <a:prstGeom prst="rect">
            <a:avLst/>
          </a:prstGeom>
          <a:noFill/>
        </p:spPr>
        <p:txBody>
          <a:bodyPr wrap="none" lIns="91440" tIns="45720" rIns="91440" bIns="45720" rtlCol="0" anchor="t">
            <a:spAutoFit/>
          </a:bodyPr>
          <a:lstStyle/>
          <a:p>
            <a:r>
              <a:rPr lang="en-GB" sz="6000" b="1" dirty="0">
                <a:solidFill>
                  <a:schemeClr val="tx2"/>
                </a:solidFill>
                <a:latin typeface="Childos Arabic"/>
                <a:cs typeface="Childos Arabic"/>
              </a:rPr>
              <a:t>Steps to Emotional Literacy</a:t>
            </a:r>
            <a:endParaRPr lang="en-GB" dirty="0">
              <a:solidFill>
                <a:schemeClr val="tx2"/>
              </a:solidFill>
              <a:latin typeface="Childos Arabic"/>
              <a:cs typeface="Childos Arabic"/>
            </a:endParaRPr>
          </a:p>
        </p:txBody>
      </p:sp>
      <p:sp>
        <p:nvSpPr>
          <p:cNvPr id="10" name="TextBox 9">
            <a:extLst>
              <a:ext uri="{FF2B5EF4-FFF2-40B4-BE49-F238E27FC236}">
                <a16:creationId xmlns:a16="http://schemas.microsoft.com/office/drawing/2014/main" id="{2C65AD76-6DB9-2B3F-EDF1-22DE21087A27}"/>
              </a:ext>
            </a:extLst>
          </p:cNvPr>
          <p:cNvSpPr txBox="1"/>
          <p:nvPr/>
        </p:nvSpPr>
        <p:spPr>
          <a:xfrm>
            <a:off x="828357" y="1751820"/>
            <a:ext cx="17099280" cy="81560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solidFill>
                  <a:schemeClr val="tx2"/>
                </a:solidFill>
                <a:latin typeface="Childos Arabic"/>
                <a:cs typeface="Childos Arabic"/>
              </a:rPr>
              <a:t>  </a:t>
            </a:r>
            <a:r>
              <a:rPr lang="en-GB" sz="3200" b="1" dirty="0">
                <a:solidFill>
                  <a:schemeClr val="tx2"/>
                </a:solidFill>
                <a:latin typeface="Childos Arabic"/>
                <a:cs typeface="Childos Arabic"/>
              </a:rPr>
              <a:t>Recognising and understanding emotions.</a:t>
            </a:r>
          </a:p>
          <a:p>
            <a:r>
              <a:rPr lang="en-GB" sz="2800" b="0" i="0" u="none" strike="noStrike" baseline="0" dirty="0">
                <a:solidFill>
                  <a:schemeClr val="tx2"/>
                </a:solidFill>
                <a:latin typeface="Childos Arabic"/>
                <a:cs typeface="Childos Arabic"/>
              </a:rPr>
              <a:t> The first step to successful emotional regulation for your child is being able to recognise emotions  in both          themselves and others.</a:t>
            </a:r>
            <a:endParaRPr lang="en-GB" sz="2800" dirty="0">
              <a:solidFill>
                <a:schemeClr val="tx2"/>
              </a:solidFill>
              <a:latin typeface="Childos Arabic"/>
              <a:cs typeface="Childos Arabic"/>
            </a:endParaRPr>
          </a:p>
          <a:p>
            <a:endParaRPr lang="en-GB" sz="2800" dirty="0">
              <a:solidFill>
                <a:schemeClr val="tx2"/>
              </a:solidFill>
              <a:latin typeface="Childos Arabic"/>
              <a:cs typeface="Childos Arabic"/>
            </a:endParaRPr>
          </a:p>
          <a:p>
            <a:pPr marL="285750" indent="-285750">
              <a:buFont typeface="Arial" panose="020B0604020202020204" pitchFamily="34" charset="0"/>
              <a:buChar char="•"/>
            </a:pPr>
            <a:r>
              <a:rPr lang="en-GB" sz="3200" dirty="0">
                <a:solidFill>
                  <a:schemeClr val="tx2"/>
                </a:solidFill>
                <a:latin typeface="Childos Arabic"/>
                <a:cs typeface="Childos Arabic"/>
              </a:rPr>
              <a:t> </a:t>
            </a:r>
            <a:r>
              <a:rPr lang="en-GB" sz="3200" b="1" dirty="0">
                <a:solidFill>
                  <a:schemeClr val="tx2"/>
                </a:solidFill>
                <a:latin typeface="Childos Arabic"/>
                <a:cs typeface="Childos Arabic"/>
              </a:rPr>
              <a:t>Naming emotions. </a:t>
            </a:r>
          </a:p>
          <a:p>
            <a:pPr algn="l"/>
            <a:r>
              <a:rPr lang="en-GB" sz="2800" b="0" i="0" u="none" strike="noStrike" baseline="0" dirty="0">
                <a:solidFill>
                  <a:schemeClr val="tx2"/>
                </a:solidFill>
                <a:latin typeface="Childos Arabic"/>
                <a:cs typeface="Childos Arabic"/>
              </a:rPr>
              <a:t>There are 6 key emotions that people have, and they are feeling; happy, sad, scared, angry, worried, or bored.</a:t>
            </a:r>
          </a:p>
          <a:p>
            <a:pPr algn="l"/>
            <a:r>
              <a:rPr lang="en-GB" sz="2800" b="0" i="0" u="none" strike="noStrike" baseline="0" dirty="0">
                <a:solidFill>
                  <a:schemeClr val="tx2"/>
                </a:solidFill>
                <a:latin typeface="Childos Arabic"/>
                <a:cs typeface="Childos Arabic"/>
              </a:rPr>
              <a:t>All other emotions are variants and different levels of these emotions. </a:t>
            </a:r>
            <a:endParaRPr lang="en-GB" sz="2800" dirty="0">
              <a:solidFill>
                <a:schemeClr val="tx2"/>
              </a:solidFill>
              <a:latin typeface="Childos Arabic"/>
              <a:cs typeface="Childos Arabic"/>
            </a:endParaRP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endParaRPr lang="en-GB" sz="3200" dirty="0"/>
          </a:p>
          <a:p>
            <a:pPr marL="285750" indent="-285750">
              <a:buFont typeface="Arial" panose="020B0604020202020204" pitchFamily="34" charset="0"/>
              <a:buChar char="•"/>
            </a:pPr>
            <a:endParaRPr lang="en-GB" sz="3200" dirty="0">
              <a:latin typeface="Childos Arabic"/>
              <a:cs typeface="Childos Arabic"/>
            </a:endParaRPr>
          </a:p>
          <a:p>
            <a:pPr marL="285750" indent="-285750">
              <a:buFont typeface="Arial" panose="020B0604020202020204" pitchFamily="34" charset="0"/>
              <a:buChar char="•"/>
            </a:pPr>
            <a:r>
              <a:rPr lang="en-GB" sz="3200" b="1" dirty="0">
                <a:solidFill>
                  <a:schemeClr val="tx2"/>
                </a:solidFill>
                <a:latin typeface="Childos Arabic"/>
                <a:cs typeface="Childos Arabic"/>
              </a:rPr>
              <a:t>Building empathy. </a:t>
            </a:r>
            <a:endParaRPr lang="en-GB" sz="3200" b="1" dirty="0">
              <a:solidFill>
                <a:schemeClr val="tx2"/>
              </a:solidFill>
              <a:latin typeface="Childos Arabic"/>
              <a:ea typeface="Calibri"/>
              <a:cs typeface="Childos Arabic"/>
            </a:endParaRPr>
          </a:p>
          <a:p>
            <a:r>
              <a:rPr lang="en-GB" sz="3200" dirty="0">
                <a:solidFill>
                  <a:schemeClr val="tx2"/>
                </a:solidFill>
                <a:latin typeface="Childos Arabic"/>
                <a:cs typeface="Childos Arabic"/>
              </a:rPr>
              <a:t>Recognising your child’s emotions and helping them to understand how others may be feeling. Talk to </a:t>
            </a:r>
            <a:endParaRPr lang="en-GB" sz="3200" dirty="0">
              <a:solidFill>
                <a:schemeClr val="tx2"/>
              </a:solidFill>
              <a:latin typeface="Childos Arabic"/>
              <a:ea typeface="Calibri"/>
              <a:cs typeface="Childos Arabic"/>
            </a:endParaRPr>
          </a:p>
          <a:p>
            <a:r>
              <a:rPr lang="en-GB" sz="3200" dirty="0">
                <a:solidFill>
                  <a:schemeClr val="tx2"/>
                </a:solidFill>
                <a:latin typeface="Childos Arabic"/>
                <a:cs typeface="Childos Arabic"/>
              </a:rPr>
              <a:t>your child about how other people may feel “how do you think Jonny feels after you pushed him?” </a:t>
            </a:r>
            <a:endParaRPr lang="en-GB" sz="3200" dirty="0">
              <a:solidFill>
                <a:schemeClr val="tx2"/>
              </a:solidFill>
              <a:latin typeface="Childos Arabic"/>
              <a:ea typeface="Calibri"/>
              <a:cs typeface="Childos Arabic"/>
            </a:endParaRPr>
          </a:p>
        </p:txBody>
      </p:sp>
      <p:pic>
        <p:nvPicPr>
          <p:cNvPr id="12" name="Picture 11">
            <a:extLst>
              <a:ext uri="{FF2B5EF4-FFF2-40B4-BE49-F238E27FC236}">
                <a16:creationId xmlns:a16="http://schemas.microsoft.com/office/drawing/2014/main" id="{ACC9324E-06B2-D105-728D-D24C53743D9C}"/>
              </a:ext>
            </a:extLst>
          </p:cNvPr>
          <p:cNvPicPr>
            <a:picLocks noChangeAspect="1"/>
          </p:cNvPicPr>
          <p:nvPr/>
        </p:nvPicPr>
        <p:blipFill>
          <a:blip r:embed="rId7"/>
          <a:stretch>
            <a:fillRect/>
          </a:stretch>
        </p:blipFill>
        <p:spPr>
          <a:xfrm>
            <a:off x="2591947" y="5135027"/>
            <a:ext cx="12502859" cy="2867719"/>
          </a:xfrm>
          <a:prstGeom prst="rect">
            <a:avLst/>
          </a:prstGeom>
        </p:spPr>
      </p:pic>
      <p:sp>
        <p:nvSpPr>
          <p:cNvPr id="4" name="TextBox 3">
            <a:extLst>
              <a:ext uri="{FF2B5EF4-FFF2-40B4-BE49-F238E27FC236}">
                <a16:creationId xmlns:a16="http://schemas.microsoft.com/office/drawing/2014/main" id="{886B0C0D-35BB-6C99-3711-7C24962A6AD9}"/>
              </a:ext>
            </a:extLst>
          </p:cNvPr>
          <p:cNvSpPr txBox="1"/>
          <p:nvPr/>
        </p:nvSpPr>
        <p:spPr>
          <a:xfrm>
            <a:off x="4572000" y="5530334"/>
            <a:ext cx="9144000" cy="369332"/>
          </a:xfrm>
          <a:prstGeom prst="rect">
            <a:avLst/>
          </a:prstGeom>
          <a:noFill/>
        </p:spPr>
        <p:txBody>
          <a:bodyPr wrap="square">
            <a:spAutoFit/>
          </a:bodyPr>
          <a:lstStyle/>
          <a:p>
            <a:r>
              <a:rPr lang="en-GB"/>
              <a:t>.</a:t>
            </a:r>
          </a:p>
        </p:txBody>
      </p:sp>
      <p:sp>
        <p:nvSpPr>
          <p:cNvPr id="2" name="Freeform 6">
            <a:extLst>
              <a:ext uri="{FF2B5EF4-FFF2-40B4-BE49-F238E27FC236}">
                <a16:creationId xmlns:a16="http://schemas.microsoft.com/office/drawing/2014/main" id="{225586DE-9C25-E45E-F610-7E47E6E07B79}"/>
              </a:ext>
            </a:extLst>
          </p:cNvPr>
          <p:cNvSpPr/>
          <p:nvPr/>
        </p:nvSpPr>
        <p:spPr>
          <a:xfrm rot="6286151">
            <a:off x="99282" y="6829601"/>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7">
            <a:extLst>
              <a:ext uri="{FF2B5EF4-FFF2-40B4-BE49-F238E27FC236}">
                <a16:creationId xmlns:a16="http://schemas.microsoft.com/office/drawing/2014/main" id="{AB58EEBF-EC78-F3D0-D116-006A30DB9142}"/>
              </a:ext>
            </a:extLst>
          </p:cNvPr>
          <p:cNvSpPr/>
          <p:nvPr/>
        </p:nvSpPr>
        <p:spPr>
          <a:xfrm>
            <a:off x="1099377" y="589282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880953" y="9059463"/>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9C83BA9A-811A-1880-9FD5-26F5E5DD8E88}"/>
              </a:ext>
            </a:extLst>
          </p:cNvPr>
          <p:cNvSpPr txBox="1"/>
          <p:nvPr/>
        </p:nvSpPr>
        <p:spPr>
          <a:xfrm>
            <a:off x="4114800" y="5981700"/>
            <a:ext cx="295274" cy="369332"/>
          </a:xfrm>
          <a:prstGeom prst="rect">
            <a:avLst/>
          </a:prstGeom>
          <a:noFill/>
        </p:spPr>
        <p:txBody>
          <a:bodyPr wrap="none" rtlCol="0">
            <a:spAutoFit/>
          </a:bodyPr>
          <a:lstStyle/>
          <a:p>
            <a:r>
              <a:rPr lang="en-GB"/>
              <a:t>. </a:t>
            </a:r>
          </a:p>
        </p:txBody>
      </p:sp>
      <p:pic>
        <p:nvPicPr>
          <p:cNvPr id="13" name="Picture 12">
            <a:extLst>
              <a:ext uri="{FF2B5EF4-FFF2-40B4-BE49-F238E27FC236}">
                <a16:creationId xmlns:a16="http://schemas.microsoft.com/office/drawing/2014/main" id="{79656100-3A40-1E91-F06F-64772EBCB79F}"/>
              </a:ext>
            </a:extLst>
          </p:cNvPr>
          <p:cNvPicPr>
            <a:picLocks noChangeAspect="1"/>
          </p:cNvPicPr>
          <p:nvPr/>
        </p:nvPicPr>
        <p:blipFill>
          <a:blip r:embed="rId7"/>
          <a:stretch>
            <a:fillRect/>
          </a:stretch>
        </p:blipFill>
        <p:spPr>
          <a:xfrm>
            <a:off x="11033760" y="1925798"/>
            <a:ext cx="6934200" cy="6987547"/>
          </a:xfrm>
          <a:prstGeom prst="rect">
            <a:avLst/>
          </a:prstGeom>
        </p:spPr>
      </p:pic>
      <p:sp>
        <p:nvSpPr>
          <p:cNvPr id="15" name="TextBox 14">
            <a:extLst>
              <a:ext uri="{FF2B5EF4-FFF2-40B4-BE49-F238E27FC236}">
                <a16:creationId xmlns:a16="http://schemas.microsoft.com/office/drawing/2014/main" id="{D167513D-8A3C-2348-35F4-F953CD429801}"/>
              </a:ext>
            </a:extLst>
          </p:cNvPr>
          <p:cNvSpPr txBox="1"/>
          <p:nvPr/>
        </p:nvSpPr>
        <p:spPr>
          <a:xfrm>
            <a:off x="441960" y="2612679"/>
            <a:ext cx="10138897" cy="6894195"/>
          </a:xfrm>
          <a:prstGeom prst="rect">
            <a:avLst/>
          </a:prstGeom>
          <a:noFill/>
        </p:spPr>
        <p:txBody>
          <a:bodyPr wrap="square" lIns="91440" tIns="45720" rIns="91440" bIns="45720" anchor="t">
            <a:spAutoFit/>
          </a:bodyPr>
          <a:lstStyle/>
          <a:p>
            <a:pPr algn="l"/>
            <a:r>
              <a:rPr lang="en-GB" sz="3400" i="0" u="none" strike="noStrike" baseline="0" dirty="0">
                <a:solidFill>
                  <a:schemeClr val="tx2"/>
                </a:solidFill>
                <a:latin typeface="Childos Arabic"/>
                <a:cs typeface="Childos Arabic"/>
              </a:rPr>
              <a:t>Regulating our emotions is a skill t</a:t>
            </a:r>
            <a:r>
              <a:rPr lang="en-GB" sz="3400" dirty="0">
                <a:solidFill>
                  <a:schemeClr val="tx2"/>
                </a:solidFill>
                <a:latin typeface="Childos Arabic"/>
                <a:cs typeface="Childos Arabic"/>
              </a:rPr>
              <a:t>hat we are</a:t>
            </a:r>
            <a:r>
              <a:rPr lang="en-GB" sz="3400" i="0" u="none" strike="noStrike" baseline="0" dirty="0">
                <a:solidFill>
                  <a:schemeClr val="tx2"/>
                </a:solidFill>
                <a:latin typeface="Childos Arabic"/>
                <a:cs typeface="Childos Arabic"/>
              </a:rPr>
              <a:t> learning as we grow up. For example,</a:t>
            </a:r>
            <a:r>
              <a:rPr lang="en-GB" sz="3400" dirty="0">
                <a:solidFill>
                  <a:schemeClr val="tx2"/>
                </a:solidFill>
                <a:latin typeface="Childos Arabic"/>
                <a:cs typeface="Childos Arabic"/>
              </a:rPr>
              <a:t> </a:t>
            </a:r>
            <a:r>
              <a:rPr lang="en-GB" sz="3400" i="0" u="none" strike="noStrike" baseline="0" dirty="0">
                <a:solidFill>
                  <a:schemeClr val="tx2"/>
                </a:solidFill>
                <a:latin typeface="Childos Arabic"/>
                <a:cs typeface="Childos Arabic"/>
              </a:rPr>
              <a:t>when a child spills their drink, they may be distraught. </a:t>
            </a:r>
            <a:r>
              <a:rPr lang="en-GB" sz="3400" dirty="0">
                <a:solidFill>
                  <a:schemeClr val="tx2"/>
                </a:solidFill>
                <a:latin typeface="Childos Arabic"/>
                <a:cs typeface="Childos Arabic"/>
              </a:rPr>
              <a:t>A</a:t>
            </a:r>
            <a:r>
              <a:rPr lang="en-GB" sz="3400" i="0" u="none" strike="noStrike" baseline="0" dirty="0">
                <a:solidFill>
                  <a:schemeClr val="tx2"/>
                </a:solidFill>
                <a:latin typeface="Childos Arabic"/>
                <a:cs typeface="Childos Arabic"/>
              </a:rPr>
              <a:t>s they grow up, they no longer become upset and instead learn to pick up the cup, clean up the mess and get a new drink. </a:t>
            </a:r>
          </a:p>
          <a:p>
            <a:pPr algn="l"/>
            <a:endParaRPr lang="en-GB" sz="3400" i="0" u="none" strike="noStrike" baseline="0" dirty="0">
              <a:solidFill>
                <a:schemeClr val="tx2"/>
              </a:solidFill>
              <a:latin typeface="Childos Arabic"/>
              <a:cs typeface="Childos Arabic"/>
            </a:endParaRPr>
          </a:p>
          <a:p>
            <a:pPr algn="l"/>
            <a:r>
              <a:rPr lang="en-GB" sz="3400" i="0" u="none" strike="noStrike" baseline="0" dirty="0">
                <a:solidFill>
                  <a:schemeClr val="tx2"/>
                </a:solidFill>
                <a:latin typeface="Childos Arabic"/>
                <a:cs typeface="Childos Arabic"/>
              </a:rPr>
              <a:t>We are all different, some people find it easier than others to regulate their emotions. It is also important to remember that at times everyone struggles to manage their emotions! </a:t>
            </a:r>
          </a:p>
          <a:p>
            <a:pPr algn="l"/>
            <a:endParaRPr lang="en-GB" sz="3400" dirty="0">
              <a:solidFill>
                <a:schemeClr val="tx2"/>
              </a:solidFill>
              <a:latin typeface="Childos Arabic"/>
              <a:cs typeface="Childos Arabic"/>
            </a:endParaRPr>
          </a:p>
          <a:p>
            <a:pPr algn="l"/>
            <a:r>
              <a:rPr lang="en-GB" sz="3400" dirty="0">
                <a:solidFill>
                  <a:schemeClr val="tx2"/>
                </a:solidFill>
                <a:latin typeface="Childos Arabic"/>
                <a:cs typeface="Childos Arabic"/>
              </a:rPr>
              <a:t>Behaviour is always telling us something. It is a way of our child communicating</a:t>
            </a:r>
            <a:r>
              <a:rPr lang="en-GB" sz="3400" dirty="0">
                <a:solidFill>
                  <a:schemeClr val="tx2"/>
                </a:solidFill>
                <a:latin typeface="Frutiger-Light"/>
              </a:rPr>
              <a:t>.</a:t>
            </a:r>
            <a:endParaRPr lang="en-GB" sz="3400" dirty="0">
              <a:solidFill>
                <a:schemeClr val="tx2"/>
              </a:solidFill>
            </a:endParaRPr>
          </a:p>
        </p:txBody>
      </p:sp>
      <p:sp>
        <p:nvSpPr>
          <p:cNvPr id="2" name="TextBox 1">
            <a:extLst>
              <a:ext uri="{FF2B5EF4-FFF2-40B4-BE49-F238E27FC236}">
                <a16:creationId xmlns:a16="http://schemas.microsoft.com/office/drawing/2014/main" id="{8A134DA6-823E-FAFA-51AF-4D765001474F}"/>
              </a:ext>
            </a:extLst>
          </p:cNvPr>
          <p:cNvSpPr txBox="1"/>
          <p:nvPr/>
        </p:nvSpPr>
        <p:spPr>
          <a:xfrm>
            <a:off x="3756550" y="766375"/>
            <a:ext cx="6516824" cy="923330"/>
          </a:xfrm>
          <a:prstGeom prst="rect">
            <a:avLst/>
          </a:prstGeom>
          <a:noFill/>
        </p:spPr>
        <p:txBody>
          <a:bodyPr wrap="square" rtlCol="0">
            <a:spAutoFit/>
          </a:bodyPr>
          <a:lstStyle/>
          <a:p>
            <a:r>
              <a:rPr lang="en-GB" sz="5400" b="1" dirty="0">
                <a:solidFill>
                  <a:schemeClr val="tx2"/>
                </a:solidFill>
                <a:latin typeface="Childos Arabic" panose="020B0604020202020204" charset="-78"/>
                <a:cs typeface="Childos Arabic" panose="020B0604020202020204" charset="-78"/>
              </a:rPr>
              <a:t>Emotional Regulation</a:t>
            </a:r>
          </a:p>
        </p:txBody>
      </p:sp>
    </p:spTree>
    <p:extLst>
      <p:ext uri="{BB962C8B-B14F-4D97-AF65-F5344CB8AC3E}">
        <p14:creationId xmlns:p14="http://schemas.microsoft.com/office/powerpoint/2010/main" val="148968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9AE9C8-6787-FCB4-B486-4F4A7C26DDE3}"/>
              </a:ext>
            </a:extLst>
          </p:cNvPr>
          <p:cNvSpPr txBox="1"/>
          <p:nvPr/>
        </p:nvSpPr>
        <p:spPr>
          <a:xfrm>
            <a:off x="6705600" y="507037"/>
            <a:ext cx="4876800" cy="1292662"/>
          </a:xfrm>
          <a:prstGeom prst="rect">
            <a:avLst/>
          </a:prstGeom>
          <a:noFill/>
        </p:spPr>
        <p:txBody>
          <a:bodyPr wrap="square" lIns="91440" tIns="45720" rIns="91440" bIns="45720" rtlCol="0" anchor="t">
            <a:spAutoFit/>
          </a:bodyPr>
          <a:lstStyle/>
          <a:p>
            <a:r>
              <a:rPr lang="en-GB" sz="6000" b="1" dirty="0">
                <a:solidFill>
                  <a:schemeClr val="tx2"/>
                </a:solidFill>
                <a:effectLst>
                  <a:outerShdw blurRad="50800" dist="50800" dir="5400000" algn="ctr" rotWithShape="0">
                    <a:schemeClr val="bg1">
                      <a:lumMod val="85000"/>
                      <a:alpha val="99000"/>
                    </a:schemeClr>
                  </a:outerShdw>
                </a:effectLst>
                <a:latin typeface="Childos Arabic"/>
                <a:cs typeface="Childos Arabic"/>
              </a:rPr>
              <a:t>Co-Regulation</a:t>
            </a:r>
            <a:r>
              <a:rPr lang="en-GB" sz="4800" b="1" u="sng" dirty="0"/>
              <a:t> </a:t>
            </a:r>
            <a:r>
              <a:rPr lang="en-GB" u="sng" dirty="0"/>
              <a:t>.</a:t>
            </a:r>
          </a:p>
        </p:txBody>
      </p:sp>
      <p:pic>
        <p:nvPicPr>
          <p:cNvPr id="13" name="Picture 12">
            <a:extLst>
              <a:ext uri="{FF2B5EF4-FFF2-40B4-BE49-F238E27FC236}">
                <a16:creationId xmlns:a16="http://schemas.microsoft.com/office/drawing/2014/main" id="{1E91262D-A05A-1596-65F3-1EFB9A2EFEEE}"/>
              </a:ext>
            </a:extLst>
          </p:cNvPr>
          <p:cNvPicPr>
            <a:picLocks noChangeAspect="1"/>
          </p:cNvPicPr>
          <p:nvPr/>
        </p:nvPicPr>
        <p:blipFill>
          <a:blip r:embed="rId3"/>
          <a:stretch>
            <a:fillRect/>
          </a:stretch>
        </p:blipFill>
        <p:spPr>
          <a:xfrm>
            <a:off x="3823701" y="2109151"/>
            <a:ext cx="10427645" cy="7024481"/>
          </a:xfrm>
          <a:prstGeom prst="rect">
            <a:avLst/>
          </a:prstGeom>
        </p:spPr>
      </p:pic>
      <p:sp>
        <p:nvSpPr>
          <p:cNvPr id="4" name="Freeform 2">
            <a:extLst>
              <a:ext uri="{FF2B5EF4-FFF2-40B4-BE49-F238E27FC236}">
                <a16:creationId xmlns:a16="http://schemas.microsoft.com/office/drawing/2014/main" id="{F59D1A99-ADE1-6A96-12EA-93A7DADDBE21}"/>
              </a:ext>
            </a:extLst>
          </p:cNvPr>
          <p:cNvSpPr/>
          <p:nvPr/>
        </p:nvSpPr>
        <p:spPr>
          <a:xfrm rot="1768875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4">
            <a:extLst>
              <a:ext uri="{FF2B5EF4-FFF2-40B4-BE49-F238E27FC236}">
                <a16:creationId xmlns:a16="http://schemas.microsoft.com/office/drawing/2014/main" id="{02ACCFD7-C2E8-D48A-25A0-58BB36CB46CE}"/>
              </a:ext>
            </a:extLst>
          </p:cNvPr>
          <p:cNvSpPr/>
          <p:nvPr/>
        </p:nvSpPr>
        <p:spPr>
          <a:xfrm rot="20177830">
            <a:off x="-2529517" y="502745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9">
            <a:extLst>
              <a:ext uri="{FF2B5EF4-FFF2-40B4-BE49-F238E27FC236}">
                <a16:creationId xmlns:a16="http://schemas.microsoft.com/office/drawing/2014/main" id="{A1437F23-31FF-DBED-2D6E-73DF1FD11AB3}"/>
              </a:ext>
            </a:extLst>
          </p:cNvPr>
          <p:cNvSpPr txBox="1"/>
          <p:nvPr/>
        </p:nvSpPr>
        <p:spPr>
          <a:xfrm>
            <a:off x="5855153" y="591190"/>
            <a:ext cx="6081304" cy="1107996"/>
          </a:xfrm>
          <a:prstGeom prst="rect">
            <a:avLst/>
          </a:prstGeom>
          <a:noFill/>
        </p:spPr>
        <p:txBody>
          <a:bodyPr wrap="square" lIns="91440" tIns="45720" rIns="91440" bIns="45720" rtlCol="0" anchor="t">
            <a:spAutoFit/>
          </a:bodyPr>
          <a:lstStyle/>
          <a:p>
            <a:r>
              <a:rPr lang="en-GB" sz="6600" b="1" dirty="0">
                <a:solidFill>
                  <a:schemeClr val="tx2"/>
                </a:solidFill>
                <a:latin typeface="Childos Arabic"/>
                <a:cs typeface="Childos Arabic"/>
              </a:rPr>
              <a:t>Self-Regulation</a:t>
            </a:r>
            <a:r>
              <a:rPr lang="en-GB" sz="2400" dirty="0">
                <a:latin typeface="Childos Arabic"/>
                <a:cs typeface="Childos Arabic"/>
              </a:rPr>
              <a:t> </a:t>
            </a:r>
          </a:p>
        </p:txBody>
      </p:sp>
      <p:sp>
        <p:nvSpPr>
          <p:cNvPr id="12" name="TextBox 11">
            <a:extLst>
              <a:ext uri="{FF2B5EF4-FFF2-40B4-BE49-F238E27FC236}">
                <a16:creationId xmlns:a16="http://schemas.microsoft.com/office/drawing/2014/main" id="{54DBCDF8-52CD-EDBF-A294-81918EAD2663}"/>
              </a:ext>
            </a:extLst>
          </p:cNvPr>
          <p:cNvSpPr txBox="1"/>
          <p:nvPr/>
        </p:nvSpPr>
        <p:spPr>
          <a:xfrm>
            <a:off x="2075390" y="2034884"/>
            <a:ext cx="14137219" cy="1600438"/>
          </a:xfrm>
          <a:prstGeom prst="rect">
            <a:avLst/>
          </a:prstGeom>
          <a:noFill/>
        </p:spPr>
        <p:txBody>
          <a:bodyPr wrap="square" lIns="91440" tIns="45720" rIns="91440" bIns="45720" rtlCol="0" anchor="t">
            <a:spAutoFit/>
          </a:bodyPr>
          <a:lstStyle/>
          <a:p>
            <a:r>
              <a:rPr lang="en-GB" sz="4000" dirty="0">
                <a:solidFill>
                  <a:schemeClr val="tx2"/>
                </a:solidFill>
                <a:latin typeface="Childos Arabic"/>
                <a:cs typeface="Childos Arabic"/>
              </a:rPr>
              <a:t>There are many different strategies you can use to help your child learn to manage their own emotions. Here are a few examples:</a:t>
            </a:r>
          </a:p>
          <a:p>
            <a:endParaRPr lang="en-GB" dirty="0"/>
          </a:p>
        </p:txBody>
      </p:sp>
      <p:sp>
        <p:nvSpPr>
          <p:cNvPr id="14" name="TextBox 13">
            <a:extLst>
              <a:ext uri="{FF2B5EF4-FFF2-40B4-BE49-F238E27FC236}">
                <a16:creationId xmlns:a16="http://schemas.microsoft.com/office/drawing/2014/main" id="{05E593F6-530F-F2BC-CFE6-3688E72839EA}"/>
              </a:ext>
            </a:extLst>
          </p:cNvPr>
          <p:cNvSpPr txBox="1"/>
          <p:nvPr/>
        </p:nvSpPr>
        <p:spPr>
          <a:xfrm>
            <a:off x="701040" y="3741420"/>
            <a:ext cx="16090082" cy="6001643"/>
          </a:xfrm>
          <a:prstGeom prst="rect">
            <a:avLst/>
          </a:prstGeom>
          <a:noFill/>
        </p:spPr>
        <p:txBody>
          <a:bodyPr wrap="square" lIns="91440" tIns="45720" rIns="91440" bIns="45720" anchor="t">
            <a:spAutoFit/>
          </a:bodyPr>
          <a:lstStyle/>
          <a:p>
            <a:r>
              <a:rPr lang="en-GB" sz="4000" b="0" i="0" u="none" strike="noStrike" baseline="0" dirty="0">
                <a:solidFill>
                  <a:schemeClr val="tx2"/>
                </a:solidFill>
                <a:latin typeface="Childos Arabic"/>
                <a:cs typeface="Childos Arabic"/>
              </a:rPr>
              <a:t>• Sensory Strategies- There are lots of items that can be used to help your child manage their emotions by providing sensory input</a:t>
            </a:r>
            <a:r>
              <a:rPr lang="en-GB" sz="4000" dirty="0">
                <a:solidFill>
                  <a:schemeClr val="tx2"/>
                </a:solidFill>
                <a:latin typeface="Childos Arabic"/>
                <a:cs typeface="Childos Arabic"/>
              </a:rPr>
              <a:t>:</a:t>
            </a:r>
            <a:endParaRPr lang="en-GB" sz="4000" b="0" i="0" u="none" strike="noStrike" baseline="0" dirty="0">
              <a:solidFill>
                <a:schemeClr val="tx2"/>
              </a:solidFill>
              <a:latin typeface="Childos Arabic"/>
              <a:cs typeface="Childos Arabic"/>
            </a:endParaRPr>
          </a:p>
          <a:p>
            <a:r>
              <a:rPr kumimoji="0" lang="en-GB" sz="4000" b="0" i="0" u="none" strike="noStrike" kern="1200" cap="none" spc="0" normalizeH="0" baseline="0" noProof="0" dirty="0">
                <a:ln>
                  <a:noFill/>
                </a:ln>
                <a:solidFill>
                  <a:schemeClr val="tx2"/>
                </a:solidFill>
                <a:effectLst/>
                <a:uLnTx/>
                <a:uFillTx/>
                <a:latin typeface="Childos Arabic"/>
                <a:ea typeface="+mn-ea"/>
                <a:cs typeface="Childos Arabic"/>
              </a:rPr>
              <a:t>•</a:t>
            </a:r>
            <a:r>
              <a:rPr lang="en-GB" sz="4000" dirty="0">
                <a:solidFill>
                  <a:schemeClr val="tx2"/>
                </a:solidFill>
                <a:latin typeface="Childos Arabic"/>
                <a:cs typeface="Childos Arabic"/>
              </a:rPr>
              <a:t> </a:t>
            </a:r>
            <a:r>
              <a:rPr lang="en-GB" sz="4000" b="0" i="0" u="none" strike="noStrike" baseline="0" dirty="0">
                <a:solidFill>
                  <a:schemeClr val="tx2"/>
                </a:solidFill>
                <a:latin typeface="Childos Arabic"/>
                <a:cs typeface="Childos Arabic"/>
              </a:rPr>
              <a:t>Weighted items</a:t>
            </a:r>
          </a:p>
          <a:p>
            <a:pPr algn="l"/>
            <a:r>
              <a:rPr lang="en-GB" sz="4000" b="0" i="0" u="none" strike="noStrike" baseline="0" dirty="0">
                <a:solidFill>
                  <a:schemeClr val="tx2"/>
                </a:solidFill>
                <a:latin typeface="Childos Arabic"/>
                <a:cs typeface="Childos Arabic"/>
              </a:rPr>
              <a:t>• Fidgets and fidget toys</a:t>
            </a:r>
          </a:p>
          <a:p>
            <a:pPr algn="l"/>
            <a:r>
              <a:rPr lang="en-GB" sz="4000" b="0" i="0" u="none" strike="noStrike" baseline="0" dirty="0">
                <a:solidFill>
                  <a:schemeClr val="tx2"/>
                </a:solidFill>
                <a:latin typeface="Childos Arabic"/>
                <a:cs typeface="Childos Arabic"/>
              </a:rPr>
              <a:t>• Exercise balls (to bounce on)</a:t>
            </a:r>
          </a:p>
          <a:p>
            <a:pPr algn="l"/>
            <a:r>
              <a:rPr lang="en-GB" sz="4000" b="0" i="0" u="none" strike="noStrike" baseline="0" dirty="0">
                <a:solidFill>
                  <a:schemeClr val="tx2"/>
                </a:solidFill>
                <a:latin typeface="Childos Arabic"/>
                <a:cs typeface="Childos Arabic"/>
              </a:rPr>
              <a:t>• Massage</a:t>
            </a:r>
          </a:p>
          <a:p>
            <a:pPr algn="l"/>
            <a:r>
              <a:rPr lang="en-GB" sz="4000" b="0" i="0" u="none" strike="noStrike" baseline="0" dirty="0">
                <a:solidFill>
                  <a:schemeClr val="tx2"/>
                </a:solidFill>
                <a:latin typeface="Childos Arabic"/>
                <a:cs typeface="Childos Arabic"/>
              </a:rPr>
              <a:t>• Different smells</a:t>
            </a:r>
          </a:p>
          <a:p>
            <a:pPr algn="l"/>
            <a:r>
              <a:rPr lang="en-GB" sz="4000" b="0" i="0" u="none" strike="noStrike" baseline="0" dirty="0">
                <a:solidFill>
                  <a:schemeClr val="tx2"/>
                </a:solidFill>
                <a:latin typeface="Childos Arabic"/>
                <a:cs typeface="Childos Arabic"/>
              </a:rPr>
              <a:t>• Squeeze hugs (nice tight hugs)</a:t>
            </a:r>
          </a:p>
          <a:p>
            <a:pPr algn="l"/>
            <a:r>
              <a:rPr lang="en-GB" sz="4000" b="0" i="0" u="none" strike="noStrike" baseline="0" dirty="0">
                <a:solidFill>
                  <a:schemeClr val="tx2"/>
                </a:solidFill>
                <a:latin typeface="Childos Arabic"/>
                <a:cs typeface="Childos Arabic"/>
              </a:rPr>
              <a:t>• And many more!</a:t>
            </a:r>
          </a:p>
          <a:p>
            <a:pPr algn="l"/>
            <a:endParaRPr lang="en-GB" sz="2400" dirty="0"/>
          </a:p>
        </p:txBody>
      </p:sp>
    </p:spTree>
    <p:extLst>
      <p:ext uri="{BB962C8B-B14F-4D97-AF65-F5344CB8AC3E}">
        <p14:creationId xmlns:p14="http://schemas.microsoft.com/office/powerpoint/2010/main" val="192072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6286151">
            <a:off x="13773916" y="938937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6347220" y="9055816"/>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124532" y="374479"/>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551DA925-04A7-AE70-1761-80D9CE35097A}"/>
              </a:ext>
            </a:extLst>
          </p:cNvPr>
          <p:cNvSpPr txBox="1"/>
          <p:nvPr/>
        </p:nvSpPr>
        <p:spPr>
          <a:xfrm>
            <a:off x="1532655" y="1171667"/>
            <a:ext cx="15971573" cy="8125301"/>
          </a:xfrm>
          <a:prstGeom prst="rect">
            <a:avLst/>
          </a:prstGeom>
          <a:noFill/>
        </p:spPr>
        <p:txBody>
          <a:bodyPr wrap="square" lIns="91440" tIns="45720" rIns="91440" bIns="45720" anchor="t">
            <a:spAutoFit/>
          </a:bodyPr>
          <a:lstStyle/>
          <a:p>
            <a:r>
              <a:rPr lang="en-GB" sz="4000" b="0" i="0" u="none" strike="noStrike" baseline="0" dirty="0">
                <a:solidFill>
                  <a:schemeClr val="tx2"/>
                </a:solidFill>
                <a:latin typeface="Childos Arabic"/>
                <a:cs typeface="Childos Arabic"/>
              </a:rPr>
              <a:t>• </a:t>
            </a:r>
            <a:r>
              <a:rPr lang="en-GB" sz="4000" b="1" i="0" u="none" strike="noStrike" baseline="0" dirty="0">
                <a:solidFill>
                  <a:schemeClr val="tx2"/>
                </a:solidFill>
                <a:latin typeface="Childos Arabic"/>
                <a:cs typeface="Childos Arabic"/>
              </a:rPr>
              <a:t>Breathing properly. </a:t>
            </a:r>
            <a:r>
              <a:rPr lang="en-GB" sz="4000" b="0" i="0" u="none" strike="noStrike" baseline="0" dirty="0">
                <a:solidFill>
                  <a:schemeClr val="tx2"/>
                </a:solidFill>
                <a:latin typeface="Childos Arabic"/>
                <a:cs typeface="Childos Arabic"/>
              </a:rPr>
              <a:t>One of the best ways to</a:t>
            </a:r>
            <a:r>
              <a:rPr lang="en-US" sz="2400" dirty="0">
                <a:solidFill>
                  <a:schemeClr val="tx2"/>
                </a:solidFill>
                <a:cs typeface="Calibri"/>
              </a:rPr>
              <a:t> </a:t>
            </a:r>
            <a:r>
              <a:rPr lang="en-GB" sz="4000" b="0" i="0" u="none" strike="noStrike" baseline="0" dirty="0">
                <a:solidFill>
                  <a:schemeClr val="tx2"/>
                </a:solidFill>
                <a:latin typeface="Childos Arabic"/>
                <a:cs typeface="Childos Arabic"/>
              </a:rPr>
              <a:t>help manage emotions is to breathe correctly. This is known as diaphragmatic breathing (belly breathing). When belly breathing, the aim is for your belly to be further out than your chest when you breathe in. To practice belly breathing you can put one hand on your chest and one just above your belly button. When you breathe in you want the hand above your belly button to move out.</a:t>
            </a:r>
          </a:p>
          <a:p>
            <a:pPr algn="l"/>
            <a:endParaRPr lang="en-GB" sz="2400" dirty="0">
              <a:solidFill>
                <a:schemeClr val="tx2"/>
              </a:solidFill>
              <a:latin typeface="Childos Arabic"/>
              <a:cs typeface="Childos Arabic"/>
            </a:endParaRPr>
          </a:p>
          <a:p>
            <a:pPr algn="l"/>
            <a:r>
              <a:rPr lang="en-GB" sz="4000" b="0" i="0" u="none" strike="noStrike" baseline="0" dirty="0">
                <a:solidFill>
                  <a:schemeClr val="tx2"/>
                </a:solidFill>
                <a:latin typeface="Childos Arabic"/>
                <a:cs typeface="Childos Arabic"/>
              </a:rPr>
              <a:t>•</a:t>
            </a:r>
            <a:r>
              <a:rPr lang="en-GB" sz="4000" b="1" i="0" u="none" strike="noStrike" baseline="0" dirty="0">
                <a:solidFill>
                  <a:schemeClr val="tx2"/>
                </a:solidFill>
                <a:latin typeface="Childos Arabic"/>
                <a:cs typeface="Childos Arabic"/>
              </a:rPr>
              <a:t> Listen to music. </a:t>
            </a:r>
            <a:r>
              <a:rPr lang="en-GB" sz="4000" b="0" i="0" u="none" strike="noStrike" baseline="0" dirty="0">
                <a:solidFill>
                  <a:schemeClr val="tx2"/>
                </a:solidFill>
                <a:latin typeface="Childos Arabic"/>
                <a:cs typeface="Childos Arabic"/>
              </a:rPr>
              <a:t>Listening to music you enjoy can help keep your calm; it may also be used as a way to</a:t>
            </a:r>
            <a:r>
              <a:rPr lang="en-GB" sz="4000" dirty="0">
                <a:solidFill>
                  <a:schemeClr val="tx2"/>
                </a:solidFill>
                <a:latin typeface="Childos Arabic"/>
                <a:cs typeface="Childos Arabic"/>
              </a:rPr>
              <a:t> </a:t>
            </a:r>
            <a:r>
              <a:rPr lang="en-GB" sz="4000" b="0" i="0" u="none" strike="noStrike" baseline="0" dirty="0">
                <a:solidFill>
                  <a:schemeClr val="tx2"/>
                </a:solidFill>
                <a:latin typeface="Childos Arabic"/>
                <a:cs typeface="Childos Arabic"/>
              </a:rPr>
              <a:t>help you manage your emotions. When you are experiencing an extreme emotion (angry, terrified, about to burst) you could listen to calming music to help make you calm again. When you are feeling low, tired, or bored listening to upbeat music may help you to feel motivated or happier.</a:t>
            </a:r>
          </a:p>
          <a:p>
            <a:endParaRPr lang="en-GB" dirty="0"/>
          </a:p>
        </p:txBody>
      </p:sp>
    </p:spTree>
    <p:extLst>
      <p:ext uri="{BB962C8B-B14F-4D97-AF65-F5344CB8AC3E}">
        <p14:creationId xmlns:p14="http://schemas.microsoft.com/office/powerpoint/2010/main" val="146683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CF208EDD-183E-898F-8A15-42CC88C129C0}"/>
              </a:ext>
            </a:extLst>
          </p:cNvPr>
          <p:cNvSpPr txBox="1"/>
          <p:nvPr/>
        </p:nvSpPr>
        <p:spPr>
          <a:xfrm>
            <a:off x="2569290" y="1578740"/>
            <a:ext cx="12348493" cy="7540526"/>
          </a:xfrm>
          <a:prstGeom prst="rect">
            <a:avLst/>
          </a:prstGeom>
          <a:noFill/>
        </p:spPr>
        <p:txBody>
          <a:bodyPr wrap="square">
            <a:spAutoFit/>
          </a:bodyPr>
          <a:lstStyle/>
          <a:p>
            <a:r>
              <a:rPr lang="en-GB" sz="4400" b="0" i="0" u="none" strike="noStrike" baseline="0" dirty="0">
                <a:solidFill>
                  <a:schemeClr val="tx2"/>
                </a:solidFill>
                <a:latin typeface="Childos Arabic" panose="020B0604020202020204" charset="-78"/>
                <a:cs typeface="Childos Arabic" panose="020B0604020202020204" charset="-78"/>
              </a:rPr>
              <a:t>• </a:t>
            </a:r>
            <a:r>
              <a:rPr lang="en-GB" sz="2800" b="0" i="0" u="none" strike="noStrike" baseline="0" dirty="0">
                <a:solidFill>
                  <a:schemeClr val="tx2"/>
                </a:solidFill>
                <a:latin typeface="Childos Arabic" panose="020B0604020202020204" charset="-78"/>
                <a:cs typeface="Childos Arabic" panose="020B0604020202020204" charset="-78"/>
              </a:rPr>
              <a:t> </a:t>
            </a:r>
            <a:r>
              <a:rPr lang="en-GB" sz="2400" b="0" i="0" u="none" strike="noStrike" baseline="0" dirty="0">
                <a:solidFill>
                  <a:schemeClr val="tx2"/>
                </a:solidFill>
                <a:latin typeface="Childos Arabic" panose="020B0604020202020204" charset="-78"/>
                <a:cs typeface="Childos Arabic" panose="020B0604020202020204" charset="-78"/>
              </a:rPr>
              <a:t> </a:t>
            </a:r>
            <a:r>
              <a:rPr lang="en-GB" sz="4400" b="1" i="0" u="none" strike="noStrike" baseline="0" dirty="0">
                <a:solidFill>
                  <a:schemeClr val="tx2"/>
                </a:solidFill>
                <a:latin typeface="Childos Arabic" panose="020B0604020202020204" charset="-78"/>
                <a:cs typeface="Childos Arabic" panose="020B0604020202020204" charset="-78"/>
              </a:rPr>
              <a:t>Activities you enjoy. </a:t>
            </a:r>
            <a:r>
              <a:rPr lang="en-GB" sz="4400" b="0" i="0" u="none" strike="noStrike" baseline="0" dirty="0">
                <a:solidFill>
                  <a:schemeClr val="tx2"/>
                </a:solidFill>
                <a:latin typeface="Childos Arabic" panose="020B0604020202020204" charset="-78"/>
                <a:cs typeface="Childos Arabic" panose="020B0604020202020204" charset="-78"/>
              </a:rPr>
              <a:t>Another way to manage emotions is by doing things you enjoy or that make you happy. </a:t>
            </a:r>
          </a:p>
          <a:p>
            <a:pPr algn="l"/>
            <a:r>
              <a:rPr lang="en-GB" sz="4400" b="0" i="0" u="none" strike="noStrike" baseline="0" dirty="0">
                <a:solidFill>
                  <a:schemeClr val="tx2"/>
                </a:solidFill>
                <a:latin typeface="Childos Arabic" panose="020B0604020202020204" charset="-78"/>
                <a:cs typeface="Childos Arabic" panose="020B0604020202020204" charset="-78"/>
              </a:rPr>
              <a:t>This could be colouring, drawing, dancing, singing, playing games, and much more.</a:t>
            </a:r>
          </a:p>
          <a:p>
            <a:pPr algn="l"/>
            <a:endParaRPr lang="en-GB" sz="4400" dirty="0">
              <a:solidFill>
                <a:schemeClr val="tx2"/>
              </a:solidFill>
              <a:latin typeface="Childos Arabic" panose="020B0604020202020204" charset="-78"/>
              <a:cs typeface="Childos Arabic" panose="020B0604020202020204" charset="-78"/>
            </a:endParaRPr>
          </a:p>
          <a:p>
            <a:pPr algn="l"/>
            <a:r>
              <a:rPr lang="en-GB" sz="4400" b="0" i="0" u="none" strike="noStrike" baseline="0" dirty="0">
                <a:solidFill>
                  <a:schemeClr val="tx2"/>
                </a:solidFill>
                <a:latin typeface="Childos Arabic" panose="020B0604020202020204" charset="-78"/>
                <a:cs typeface="Childos Arabic" panose="020B0604020202020204" charset="-78"/>
              </a:rPr>
              <a:t>• </a:t>
            </a:r>
            <a:r>
              <a:rPr lang="en-GB" sz="4400" b="1" i="0" u="none" strike="noStrike" baseline="0" dirty="0">
                <a:solidFill>
                  <a:schemeClr val="tx2"/>
                </a:solidFill>
                <a:latin typeface="Childos Arabic" panose="020B0604020202020204" charset="-78"/>
                <a:cs typeface="Childos Arabic" panose="020B0604020202020204" charset="-78"/>
              </a:rPr>
              <a:t>Time Away. </a:t>
            </a:r>
            <a:r>
              <a:rPr lang="en-GB" sz="4400" b="0" i="0" u="none" strike="noStrike" baseline="0" dirty="0">
                <a:solidFill>
                  <a:schemeClr val="tx2"/>
                </a:solidFill>
                <a:latin typeface="Childos Arabic" panose="020B0604020202020204" charset="-78"/>
                <a:cs typeface="Childos Arabic" panose="020B0604020202020204" charset="-78"/>
              </a:rPr>
              <a:t>It might be that you or your child needs some time away or time out to  help </a:t>
            </a:r>
          </a:p>
          <a:p>
            <a:pPr algn="l"/>
            <a:r>
              <a:rPr lang="en-GB" sz="4400" b="0" i="0" u="none" strike="noStrike" baseline="0" dirty="0">
                <a:solidFill>
                  <a:schemeClr val="tx2"/>
                </a:solidFill>
                <a:latin typeface="Childos Arabic" panose="020B0604020202020204" charset="-78"/>
                <a:cs typeface="Childos Arabic" panose="020B0604020202020204" charset="-78"/>
              </a:rPr>
              <a:t>manage emotions.</a:t>
            </a:r>
          </a:p>
          <a:p>
            <a:pPr algn="l"/>
            <a:r>
              <a:rPr lang="en-GB" sz="4400" b="0" i="0" u="none" strike="noStrike" baseline="0" dirty="0">
                <a:solidFill>
                  <a:schemeClr val="tx2"/>
                </a:solidFill>
                <a:latin typeface="Childos Arabic" panose="020B0604020202020204" charset="-78"/>
                <a:cs typeface="Childos Arabic" panose="020B0604020202020204" charset="-78"/>
              </a:rPr>
              <a:t>This strategy should only be used when it is safe to do so.</a:t>
            </a:r>
            <a:endParaRPr lang="en-GB" sz="4400" dirty="0">
              <a:solidFill>
                <a:schemeClr val="tx2"/>
              </a:solidFill>
              <a:latin typeface="Childos Arabic" panose="020B0604020202020204" charset="-78"/>
              <a:cs typeface="Childos Arabic" panose="020B0604020202020204" charset="-78"/>
            </a:endParaRPr>
          </a:p>
        </p:txBody>
      </p:sp>
      <p:sp>
        <p:nvSpPr>
          <p:cNvPr id="3" name="Freeform 2">
            <a:extLst>
              <a:ext uri="{FF2B5EF4-FFF2-40B4-BE49-F238E27FC236}">
                <a16:creationId xmlns:a16="http://schemas.microsoft.com/office/drawing/2014/main" id="{C074E7AF-764C-A142-7B44-5B2F67F48460}"/>
              </a:ext>
            </a:extLst>
          </p:cNvPr>
          <p:cNvSpPr/>
          <p:nvPr/>
        </p:nvSpPr>
        <p:spPr>
          <a:xfrm rot="1768875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4">
            <a:extLst>
              <a:ext uri="{FF2B5EF4-FFF2-40B4-BE49-F238E27FC236}">
                <a16:creationId xmlns:a16="http://schemas.microsoft.com/office/drawing/2014/main" id="{EA3C5ED9-39D9-699C-00E4-031E9DAB0B8D}"/>
              </a:ext>
            </a:extLst>
          </p:cNvPr>
          <p:cNvSpPr/>
          <p:nvPr/>
        </p:nvSpPr>
        <p:spPr>
          <a:xfrm rot="20177830">
            <a:off x="-2529517" y="502745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extLst>
      <p:ext uri="{BB962C8B-B14F-4D97-AF65-F5344CB8AC3E}">
        <p14:creationId xmlns:p14="http://schemas.microsoft.com/office/powerpoint/2010/main" val="6159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fb3a56-dec7-4b5d-ac04-1e65894345de">
      <Terms xmlns="http://schemas.microsoft.com/office/infopath/2007/PartnerControls"/>
    </lcf76f155ced4ddcb4097134ff3c332f>
    <TaxCatchAll xmlns="54f9ec5d-f928-4e82-8617-a07b35bf4a11" xsi:nil="true"/>
    <Interview xmlns="b7fb3a56-dec7-4b5d-ac04-1e65894345de">true</Interview>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6417653B99C54AADB6F9940070C16D" ma:contentTypeVersion="15" ma:contentTypeDescription="Create a new document." ma:contentTypeScope="" ma:versionID="15cea702f1712a55bfbc07f9c4c80517">
  <xsd:schema xmlns:xsd="http://www.w3.org/2001/XMLSchema" xmlns:xs="http://www.w3.org/2001/XMLSchema" xmlns:p="http://schemas.microsoft.com/office/2006/metadata/properties" xmlns:ns2="b7fb3a56-dec7-4b5d-ac04-1e65894345de" xmlns:ns3="54f9ec5d-f928-4e82-8617-a07b35bf4a11" targetNamespace="http://schemas.microsoft.com/office/2006/metadata/properties" ma:root="true" ma:fieldsID="47b01c97d27e0b1509718a72647f2fc7" ns2:_="" ns3:_="">
    <xsd:import namespace="b7fb3a56-dec7-4b5d-ac04-1e65894345de"/>
    <xsd:import namespace="54f9ec5d-f928-4e82-8617-a07b35bf4a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Inter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b3a56-dec7-4b5d-ac04-1e6589434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5cfc3-6d57-4d32-a9c6-53493ba1c7f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Interview" ma:index="22" nillable="true" ma:displayName="Interview" ma:default="1" ma:format="Dropdown" ma:internalName="Interview">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4f9ec5d-f928-4e82-8617-a07b35bf4a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3290e0-42ef-4b29-a4eb-7f3ad82ee2be}" ma:internalName="TaxCatchAll" ma:showField="CatchAllData" ma:web="54f9ec5d-f928-4e82-8617-a07b35bf4a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79469-217C-48A5-AEA6-BA1AEF2B249B}">
  <ds:schemaRef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b7fb3a56-dec7-4b5d-ac04-1e65894345de"/>
    <ds:schemaRef ds:uri="http://schemas.openxmlformats.org/package/2006/metadata/core-properties"/>
    <ds:schemaRef ds:uri="54f9ec5d-f928-4e82-8617-a07b35bf4a11"/>
    <ds:schemaRef ds:uri="http://purl.org/dc/dcmitype/"/>
  </ds:schemaRefs>
</ds:datastoreItem>
</file>

<file path=customXml/itemProps2.xml><?xml version="1.0" encoding="utf-8"?>
<ds:datastoreItem xmlns:ds="http://schemas.openxmlformats.org/officeDocument/2006/customXml" ds:itemID="{0261AC46-BE0C-44B7-A0DD-526820D4E0FF}">
  <ds:schemaRefs>
    <ds:schemaRef ds:uri="http://schemas.microsoft.com/sharepoint/v3/contenttype/forms"/>
  </ds:schemaRefs>
</ds:datastoreItem>
</file>

<file path=customXml/itemProps3.xml><?xml version="1.0" encoding="utf-8"?>
<ds:datastoreItem xmlns:ds="http://schemas.openxmlformats.org/officeDocument/2006/customXml" ds:itemID="{D73774FB-6A00-491B-B095-FE9D7CB2D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b3a56-dec7-4b5d-ac04-1e65894345de"/>
    <ds:schemaRef ds:uri="54f9ec5d-f928-4e82-8617-a07b35bf4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TotalTime>
  <Words>2426</Words>
  <Application>Microsoft Office PowerPoint</Application>
  <PresentationFormat>Custom</PresentationFormat>
  <Paragraphs>215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Segoe UI</vt:lpstr>
      <vt:lpstr>Arial</vt:lpstr>
      <vt:lpstr>Calibri</vt:lpstr>
      <vt:lpstr>Childos Arabic</vt:lpstr>
      <vt:lpstr>Frutiger-Light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Corina Gibson</dc:creator>
  <cp:lastModifiedBy>Corina Gibson</cp:lastModifiedBy>
  <cp:revision>8</cp:revision>
  <cp:lastPrinted>2025-06-23T15:01:57Z</cp:lastPrinted>
  <dcterms:modified xsi:type="dcterms:W3CDTF">2026-01-16T13:52:25Z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0x010100976417653B99C54AADB6F9940070C16D</vt:lpwstr>
  </property>
</Properties>
</file>