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80" r:id="rId4"/>
    <p:sldId id="281" r:id="rId5"/>
    <p:sldId id="269" r:id="rId6"/>
    <p:sldId id="270" r:id="rId7"/>
    <p:sldId id="274" r:id="rId8"/>
    <p:sldId id="272" r:id="rId9"/>
    <p:sldId id="278" r:id="rId10"/>
    <p:sldId id="266" r:id="rId11"/>
    <p:sldId id="283" r:id="rId12"/>
    <p:sldId id="273" r:id="rId13"/>
    <p:sldId id="275" r:id="rId14"/>
    <p:sldId id="267" r:id="rId15"/>
    <p:sldId id="262" r:id="rId16"/>
    <p:sldId id="276" r:id="rId17"/>
    <p:sldId id="277" r:id="rId18"/>
    <p:sldId id="264" r:id="rId19"/>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5" autoAdjust="0"/>
    <p:restoredTop sz="94660"/>
  </p:normalViewPr>
  <p:slideViewPr>
    <p:cSldViewPr snapToGrid="0">
      <p:cViewPr varScale="1">
        <p:scale>
          <a:sx n="72" d="100"/>
          <a:sy n="72" d="100"/>
        </p:scale>
        <p:origin x="78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Price" userId="0fe46fcfa071e0a5" providerId="LiveId" clId="{60C71384-979E-484D-BF0A-5FA58240A446}"/>
    <pc:docChg chg="custSel addSld modSld">
      <pc:chgData name="Daisy Price" userId="0fe46fcfa071e0a5" providerId="LiveId" clId="{60C71384-979E-484D-BF0A-5FA58240A446}" dt="2019-09-04T19:39:14.215" v="70" actId="20577"/>
      <pc:docMkLst>
        <pc:docMk/>
      </pc:docMkLst>
      <pc:sldChg chg="modSp">
        <pc:chgData name="Daisy Price" userId="0fe46fcfa071e0a5" providerId="LiveId" clId="{60C71384-979E-484D-BF0A-5FA58240A446}" dt="2019-09-04T19:35:21.621" v="30" actId="1076"/>
        <pc:sldMkLst>
          <pc:docMk/>
          <pc:sldMk cId="3876393370" sldId="260"/>
        </pc:sldMkLst>
        <pc:spChg chg="mod">
          <ac:chgData name="Daisy Price" userId="0fe46fcfa071e0a5" providerId="LiveId" clId="{60C71384-979E-484D-BF0A-5FA58240A446}" dt="2019-09-04T19:35:21.621" v="30" actId="1076"/>
          <ac:spMkLst>
            <pc:docMk/>
            <pc:sldMk cId="3876393370" sldId="260"/>
            <ac:spMk id="5" creationId="{00000000-0000-0000-0000-000000000000}"/>
          </ac:spMkLst>
        </pc:spChg>
      </pc:sldChg>
      <pc:sldChg chg="modSp">
        <pc:chgData name="Daisy Price" userId="0fe46fcfa071e0a5" providerId="LiveId" clId="{60C71384-979E-484D-BF0A-5FA58240A446}" dt="2019-09-04T19:39:14.215" v="70" actId="20577"/>
        <pc:sldMkLst>
          <pc:docMk/>
          <pc:sldMk cId="1732668544" sldId="263"/>
        </pc:sldMkLst>
        <pc:spChg chg="mod">
          <ac:chgData name="Daisy Price" userId="0fe46fcfa071e0a5" providerId="LiveId" clId="{60C71384-979E-484D-BF0A-5FA58240A446}" dt="2019-09-04T19:39:14.215" v="70" actId="20577"/>
          <ac:spMkLst>
            <pc:docMk/>
            <pc:sldMk cId="1732668544" sldId="263"/>
            <ac:spMk id="6" creationId="{E0FCD461-2D26-2646-BB38-F2576ACD07DF}"/>
          </ac:spMkLst>
        </pc:spChg>
      </pc:sldChg>
      <pc:sldChg chg="addSp delSp modSp">
        <pc:chgData name="Daisy Price" userId="0fe46fcfa071e0a5" providerId="LiveId" clId="{60C71384-979E-484D-BF0A-5FA58240A446}" dt="2019-09-04T19:35:56.669" v="31" actId="1076"/>
        <pc:sldMkLst>
          <pc:docMk/>
          <pc:sldMk cId="1212431261" sldId="267"/>
        </pc:sldMkLst>
        <pc:spChg chg="mod">
          <ac:chgData name="Daisy Price" userId="0fe46fcfa071e0a5" providerId="LiveId" clId="{60C71384-979E-484D-BF0A-5FA58240A446}" dt="2019-09-04T19:35:05.002" v="28" actId="1076"/>
          <ac:spMkLst>
            <pc:docMk/>
            <pc:sldMk cId="1212431261" sldId="267"/>
            <ac:spMk id="11" creationId="{F916716A-989F-B645-AE30-D2F233E2C51C}"/>
          </ac:spMkLst>
        </pc:spChg>
        <pc:spChg chg="add del mod">
          <ac:chgData name="Daisy Price" userId="0fe46fcfa071e0a5" providerId="LiveId" clId="{60C71384-979E-484D-BF0A-5FA58240A446}" dt="2019-09-04T19:34:40.026" v="19" actId="478"/>
          <ac:spMkLst>
            <pc:docMk/>
            <pc:sldMk cId="1212431261" sldId="267"/>
            <ac:spMk id="12" creationId="{504786FE-9290-DD4C-86EC-33692FA35344}"/>
          </ac:spMkLst>
        </pc:spChg>
        <pc:spChg chg="add del mod">
          <ac:chgData name="Daisy Price" userId="0fe46fcfa071e0a5" providerId="LiveId" clId="{60C71384-979E-484D-BF0A-5FA58240A446}" dt="2019-09-04T19:35:02.013" v="27"/>
          <ac:spMkLst>
            <pc:docMk/>
            <pc:sldMk cId="1212431261" sldId="267"/>
            <ac:spMk id="14" creationId="{49E7580E-CCD9-E149-A0AC-39277ADD0002}"/>
          </ac:spMkLst>
        </pc:spChg>
        <pc:picChg chg="mod">
          <ac:chgData name="Daisy Price" userId="0fe46fcfa071e0a5" providerId="LiveId" clId="{60C71384-979E-484D-BF0A-5FA58240A446}" dt="2019-09-04T19:35:56.669" v="31" actId="1076"/>
          <ac:picMkLst>
            <pc:docMk/>
            <pc:sldMk cId="1212431261" sldId="267"/>
            <ac:picMk id="10" creationId="{1679893E-566E-5B4F-9E06-8FA9C1FBD5F6}"/>
          </ac:picMkLst>
        </pc:picChg>
        <pc:picChg chg="add del mod">
          <ac:chgData name="Daisy Price" userId="0fe46fcfa071e0a5" providerId="LiveId" clId="{60C71384-979E-484D-BF0A-5FA58240A446}" dt="2019-09-04T19:34:37.871" v="18" actId="478"/>
          <ac:picMkLst>
            <pc:docMk/>
            <pc:sldMk cId="1212431261" sldId="267"/>
            <ac:picMk id="13" creationId="{5D35E5F3-D93C-E74F-8126-0B4E88624309}"/>
          </ac:picMkLst>
        </pc:picChg>
      </pc:sldChg>
      <pc:sldChg chg="delSp modSp add">
        <pc:chgData name="Daisy Price" userId="0fe46fcfa071e0a5" providerId="LiveId" clId="{60C71384-979E-484D-BF0A-5FA58240A446}" dt="2019-09-04T19:34:34.223" v="17" actId="1076"/>
        <pc:sldMkLst>
          <pc:docMk/>
          <pc:sldMk cId="915534592" sldId="268"/>
        </pc:sldMkLst>
        <pc:spChg chg="del">
          <ac:chgData name="Daisy Price" userId="0fe46fcfa071e0a5" providerId="LiveId" clId="{60C71384-979E-484D-BF0A-5FA58240A446}" dt="2019-09-04T19:34:19.889" v="15" actId="478"/>
          <ac:spMkLst>
            <pc:docMk/>
            <pc:sldMk cId="915534592" sldId="268"/>
            <ac:spMk id="11" creationId="{F916716A-989F-B645-AE30-D2F233E2C51C}"/>
          </ac:spMkLst>
        </pc:spChg>
        <pc:spChg chg="mod">
          <ac:chgData name="Daisy Price" userId="0fe46fcfa071e0a5" providerId="LiveId" clId="{60C71384-979E-484D-BF0A-5FA58240A446}" dt="2019-09-04T19:34:34.223" v="17" actId="1076"/>
          <ac:spMkLst>
            <pc:docMk/>
            <pc:sldMk cId="915534592" sldId="268"/>
            <ac:spMk id="12" creationId="{504786FE-9290-DD4C-86EC-33692FA35344}"/>
          </ac:spMkLst>
        </pc:spChg>
        <pc:picChg chg="del">
          <ac:chgData name="Daisy Price" userId="0fe46fcfa071e0a5" providerId="LiveId" clId="{60C71384-979E-484D-BF0A-5FA58240A446}" dt="2019-09-04T19:34:16.699" v="14" actId="478"/>
          <ac:picMkLst>
            <pc:docMk/>
            <pc:sldMk cId="915534592" sldId="268"/>
            <ac:picMk id="6" creationId="{83A52377-6186-A54C-8EDF-428970D5DC2B}"/>
          </ac:picMkLst>
        </pc:picChg>
        <pc:picChg chg="del">
          <ac:chgData name="Daisy Price" userId="0fe46fcfa071e0a5" providerId="LiveId" clId="{60C71384-979E-484D-BF0A-5FA58240A446}" dt="2019-09-04T19:34:13.431" v="13" actId="478"/>
          <ac:picMkLst>
            <pc:docMk/>
            <pc:sldMk cId="915534592" sldId="268"/>
            <ac:picMk id="10" creationId="{1679893E-566E-5B4F-9E06-8FA9C1FBD5F6}"/>
          </ac:picMkLst>
        </pc:picChg>
        <pc:picChg chg="mod">
          <ac:chgData name="Daisy Price" userId="0fe46fcfa071e0a5" providerId="LiveId" clId="{60C71384-979E-484D-BF0A-5FA58240A446}" dt="2019-09-04T19:34:23.338" v="16" actId="1076"/>
          <ac:picMkLst>
            <pc:docMk/>
            <pc:sldMk cId="915534592" sldId="268"/>
            <ac:picMk id="13" creationId="{5D35E5F3-D93C-E74F-8126-0B4E8862430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9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3270" y="0"/>
            <a:ext cx="2887913" cy="496888"/>
          </a:xfrm>
          <a:prstGeom prst="rect">
            <a:avLst/>
          </a:prstGeom>
        </p:spPr>
        <p:txBody>
          <a:bodyPr vert="horz" lIns="91440" tIns="45720" rIns="91440" bIns="45720" rtlCol="0"/>
          <a:lstStyle>
            <a:lvl1pPr algn="r">
              <a:defRPr sz="1200"/>
            </a:lvl1pPr>
          </a:lstStyle>
          <a:p>
            <a:fld id="{3BFD10F9-0FCC-45AC-B2D8-A620CFD40BAC}" type="datetimeFigureOut">
              <a:rPr lang="en-GB" smtClean="0"/>
              <a:t>21/09/2022</a:t>
            </a:fld>
            <a:endParaRPr lang="en-GB"/>
          </a:p>
        </p:txBody>
      </p:sp>
      <p:sp>
        <p:nvSpPr>
          <p:cNvPr id="4" name="Footer Placeholder 3"/>
          <p:cNvSpPr>
            <a:spLocks noGrp="1"/>
          </p:cNvSpPr>
          <p:nvPr>
            <p:ph type="ftr" sz="quarter" idx="2"/>
          </p:nvPr>
        </p:nvSpPr>
        <p:spPr>
          <a:xfrm>
            <a:off x="0" y="9429750"/>
            <a:ext cx="288791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3270" y="9429750"/>
            <a:ext cx="2887913" cy="496888"/>
          </a:xfrm>
          <a:prstGeom prst="rect">
            <a:avLst/>
          </a:prstGeom>
        </p:spPr>
        <p:txBody>
          <a:bodyPr vert="horz" lIns="91440" tIns="45720" rIns="91440" bIns="45720" rtlCol="0" anchor="b"/>
          <a:lstStyle>
            <a:lvl1pPr algn="r">
              <a:defRPr sz="1200"/>
            </a:lvl1pPr>
          </a:lstStyle>
          <a:p>
            <a:fld id="{01787110-3C65-452A-A24D-CA9289FCB958}" type="slidenum">
              <a:rPr lang="en-GB" smtClean="0"/>
              <a:t>‹#›</a:t>
            </a:fld>
            <a:endParaRPr lang="en-GB"/>
          </a:p>
        </p:txBody>
      </p:sp>
    </p:spTree>
    <p:extLst>
      <p:ext uri="{BB962C8B-B14F-4D97-AF65-F5344CB8AC3E}">
        <p14:creationId xmlns:p14="http://schemas.microsoft.com/office/powerpoint/2010/main" val="2932933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1" y="0"/>
            <a:ext cx="2887186" cy="498056"/>
          </a:xfrm>
          <a:prstGeom prst="rect">
            <a:avLst/>
          </a:prstGeom>
        </p:spPr>
        <p:txBody>
          <a:bodyPr vert="horz" lIns="91440" tIns="45720" rIns="91440" bIns="45720" rtlCol="0"/>
          <a:lstStyle>
            <a:lvl1pPr algn="r">
              <a:defRPr sz="1200"/>
            </a:lvl1pPr>
          </a:lstStyle>
          <a:p>
            <a:fld id="{1777092D-631B-4246-8AB1-11FD7DE951C7}" type="datetimeFigureOut">
              <a:rPr lang="en-GB" smtClean="0"/>
              <a:t>21/09/2022</a:t>
            </a:fld>
            <a:endParaRPr lang="en-GB"/>
          </a:p>
        </p:txBody>
      </p:sp>
      <p:sp>
        <p:nvSpPr>
          <p:cNvPr id="4" name="Slide Image Placeholder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887186"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1" y="9428585"/>
            <a:ext cx="2887186" cy="498055"/>
          </a:xfrm>
          <a:prstGeom prst="rect">
            <a:avLst/>
          </a:prstGeom>
        </p:spPr>
        <p:txBody>
          <a:bodyPr vert="horz" lIns="91440" tIns="45720" rIns="91440" bIns="45720" rtlCol="0" anchor="b"/>
          <a:lstStyle>
            <a:lvl1pPr algn="r">
              <a:defRPr sz="1200"/>
            </a:lvl1pPr>
          </a:lstStyle>
          <a:p>
            <a:fld id="{0E0E3B19-ADDA-422F-9627-0FC3607E53F1}" type="slidenum">
              <a:rPr lang="en-GB" smtClean="0"/>
              <a:t>‹#›</a:t>
            </a:fld>
            <a:endParaRPr lang="en-GB"/>
          </a:p>
        </p:txBody>
      </p:sp>
    </p:spTree>
    <p:extLst>
      <p:ext uri="{BB962C8B-B14F-4D97-AF65-F5344CB8AC3E}">
        <p14:creationId xmlns:p14="http://schemas.microsoft.com/office/powerpoint/2010/main" val="116048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E450645-7337-4E3D-AF8C-780ED77457DC}" type="slidenum">
              <a:rPr lang="en-GB"/>
              <a:pPr/>
              <a:t>7</a:t>
            </a:fld>
            <a:endParaRPr lang="en-GB"/>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GB"/>
              <a:t>Need trainers – not plimsolls.</a:t>
            </a:r>
          </a:p>
          <a:p>
            <a:pPr eaLnBrk="1" hangingPunct="1"/>
            <a:r>
              <a:rPr lang="en-GB"/>
              <a:t>No need for shin pads/football boots – using soft balls and plastic hockey sticks.</a:t>
            </a:r>
          </a:p>
        </p:txBody>
      </p:sp>
    </p:spTree>
    <p:extLst>
      <p:ext uri="{BB962C8B-B14F-4D97-AF65-F5344CB8AC3E}">
        <p14:creationId xmlns:p14="http://schemas.microsoft.com/office/powerpoint/2010/main" val="273245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B131D-D85E-4FE5-AB74-189F159F79F3}" type="slidenum">
              <a:rPr lang="en-GB"/>
              <a:pPr>
                <a:defRPr/>
              </a:pPr>
              <a:t>8</a:t>
            </a:fld>
            <a:endParaRPr lang="en-GB"/>
          </a:p>
        </p:txBody>
      </p:sp>
    </p:spTree>
    <p:extLst>
      <p:ext uri="{BB962C8B-B14F-4D97-AF65-F5344CB8AC3E}">
        <p14:creationId xmlns:p14="http://schemas.microsoft.com/office/powerpoint/2010/main" val="328798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0E3B19-ADDA-422F-9627-0FC3607E53F1}" type="slidenum">
              <a:rPr lang="en-GB" smtClean="0"/>
              <a:t>14</a:t>
            </a:fld>
            <a:endParaRPr lang="en-GB"/>
          </a:p>
        </p:txBody>
      </p:sp>
    </p:spTree>
    <p:extLst>
      <p:ext uri="{BB962C8B-B14F-4D97-AF65-F5344CB8AC3E}">
        <p14:creationId xmlns:p14="http://schemas.microsoft.com/office/powerpoint/2010/main" val="44047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B131D-D85E-4FE5-AB74-189F159F79F3}" type="slidenum">
              <a:rPr lang="en-GB"/>
              <a:pPr>
                <a:defRPr/>
              </a:pPr>
              <a:t>17</a:t>
            </a:fld>
            <a:endParaRPr lang="en-GB"/>
          </a:p>
        </p:txBody>
      </p:sp>
    </p:spTree>
    <p:extLst>
      <p:ext uri="{BB962C8B-B14F-4D97-AF65-F5344CB8AC3E}">
        <p14:creationId xmlns:p14="http://schemas.microsoft.com/office/powerpoint/2010/main" val="302974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514993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1226551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377676313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322516191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4DEC9-9870-4D37-B835-7A5976F39E8B}"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135102459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DB4DEC9-9870-4D37-B835-7A5976F39E8B}"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402721308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DB4DEC9-9870-4D37-B835-7A5976F39E8B}" type="datetimeFigureOut">
              <a:rPr lang="en-GB" smtClean="0"/>
              <a:t>21/09/2022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276353562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B4DEC9-9870-4D37-B835-7A5976F39E8B}" type="datetimeFigureOut">
              <a:rPr lang="en-GB" smtClean="0"/>
              <a:t>21/09/2022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198414091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4DEC9-9870-4D37-B835-7A5976F39E8B}" type="datetimeFigureOut">
              <a:rPr lang="en-GB" smtClean="0"/>
              <a:t>21/09/2022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308408754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4DEC9-9870-4D37-B835-7A5976F39E8B}"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21944926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4DEC9-9870-4D37-B835-7A5976F39E8B}"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22092619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4DEC9-9870-4D37-B835-7A5976F39E8B}" type="datetimeFigureOut">
              <a:rPr lang="en-GB" smtClean="0"/>
              <a:t>21/09/2022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CB638-F8C1-4CFD-ABCE-92C0857049DC}" type="slidenum">
              <a:rPr lang="en-GB" smtClean="0"/>
              <a:t>‹#›</a:t>
            </a:fld>
            <a:endParaRPr lang="en-GB"/>
          </a:p>
        </p:txBody>
      </p:sp>
    </p:spTree>
    <p:extLst>
      <p:ext uri="{BB962C8B-B14F-4D97-AF65-F5344CB8AC3E}">
        <p14:creationId xmlns:p14="http://schemas.microsoft.com/office/powerpoint/2010/main" val="189538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pellingframe.co.uk/" TargetMode="Externa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spellingframe.co.uk/" TargetMode="Externa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topmarks.co.uk/maths-games/7-11-years/times-tables" TargetMode="External"/><Relationship Id="rId7" Type="http://schemas.openxmlformats.org/officeDocument/2006/relationships/image" Target="../media/image16.jpeg"/><Relationship Id="rId2" Type="http://schemas.openxmlformats.org/officeDocument/2006/relationships/hyperlink" Target="https://play.ttrockstars.com/auth/school/student" TargetMode="External"/><Relationship Id="rId1" Type="http://schemas.openxmlformats.org/officeDocument/2006/relationships/slideLayout" Target="../slideLayouts/slideLayout2.xml"/><Relationship Id="rId6" Type="http://schemas.openxmlformats.org/officeDocument/2006/relationships/hyperlink" Target="http://www.percyparker.com/singyourtimestables/index.html" TargetMode="External"/><Relationship Id="rId5" Type="http://schemas.openxmlformats.org/officeDocument/2006/relationships/hyperlink" Target="http://www.teachingtables.co.uk/" TargetMode="External"/><Relationship Id="rId10" Type="http://schemas.openxmlformats.org/officeDocument/2006/relationships/image" Target="../media/image19.png"/><Relationship Id="rId4" Type="http://schemas.openxmlformats.org/officeDocument/2006/relationships/hyperlink" Target="http://resources.woodlands-junior.kent.sch.uk/maths/timestable/" TargetMode="Externa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0748" y="3136491"/>
            <a:ext cx="7924800" cy="973240"/>
          </a:xfrm>
        </p:spPr>
        <p:txBody>
          <a:bodyPr/>
          <a:lstStyle/>
          <a:p>
            <a:r>
              <a:rPr lang="en-GB" b="1" dirty="0">
                <a:latin typeface="+mn-lt"/>
              </a:rPr>
              <a:t>‘Meet the Team’</a:t>
            </a:r>
          </a:p>
        </p:txBody>
      </p:sp>
      <p:pic>
        <p:nvPicPr>
          <p:cNvPr id="5" name="Picture 4">
            <a:extLst>
              <a:ext uri="{FF2B5EF4-FFF2-40B4-BE49-F238E27FC236}">
                <a16:creationId xmlns:a16="http://schemas.microsoft.com/office/drawing/2014/main" id="{AC0B604E-1553-734C-8226-03409B85CB34}"/>
              </a:ext>
            </a:extLst>
          </p:cNvPr>
          <p:cNvPicPr>
            <a:picLocks noChangeAspect="1"/>
          </p:cNvPicPr>
          <p:nvPr/>
        </p:nvPicPr>
        <p:blipFill>
          <a:blip r:embed="rId2"/>
          <a:stretch>
            <a:fillRect/>
          </a:stretch>
        </p:blipFill>
        <p:spPr>
          <a:xfrm>
            <a:off x="5100983" y="422413"/>
            <a:ext cx="2386496" cy="2432040"/>
          </a:xfrm>
          <a:prstGeom prst="rect">
            <a:avLst/>
          </a:prstGeom>
        </p:spPr>
      </p:pic>
    </p:spTree>
    <p:extLst>
      <p:ext uri="{BB962C8B-B14F-4D97-AF65-F5344CB8AC3E}">
        <p14:creationId xmlns:p14="http://schemas.microsoft.com/office/powerpoint/2010/main" val="33734729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59054" y="3534013"/>
            <a:ext cx="2932946" cy="332398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000" dirty="0"/>
              <a:t>High Frequency Words (HFW)</a:t>
            </a:r>
          </a:p>
          <a:p>
            <a:pPr marL="342900" indent="-342900">
              <a:lnSpc>
                <a:spcPct val="150000"/>
              </a:lnSpc>
              <a:buFont typeface="Arial" panose="020B0604020202020204" pitchFamily="34" charset="0"/>
              <a:buChar char="•"/>
            </a:pPr>
            <a:r>
              <a:rPr lang="en-GB" sz="2000" dirty="0"/>
              <a:t>Year </a:t>
            </a:r>
            <a:r>
              <a:rPr lang="en-GB" sz="2000" dirty="0" smtClean="0"/>
              <a:t>2 </a:t>
            </a:r>
            <a:r>
              <a:rPr lang="en-GB" sz="2000" dirty="0"/>
              <a:t>list</a:t>
            </a:r>
          </a:p>
          <a:p>
            <a:pPr marL="342900" indent="-342900">
              <a:lnSpc>
                <a:spcPct val="150000"/>
              </a:lnSpc>
              <a:buFont typeface="Arial" panose="020B0604020202020204" pitchFamily="34" charset="0"/>
              <a:buChar char="•"/>
            </a:pPr>
            <a:r>
              <a:rPr lang="en-GB" sz="2000" dirty="0"/>
              <a:t>Year 3 and 4 list</a:t>
            </a:r>
          </a:p>
          <a:p>
            <a:pPr marL="342900" indent="-342900">
              <a:lnSpc>
                <a:spcPct val="150000"/>
              </a:lnSpc>
              <a:buFont typeface="Arial" panose="020B0604020202020204" pitchFamily="34" charset="0"/>
              <a:buChar char="•"/>
            </a:pPr>
            <a:r>
              <a:rPr lang="en-GB" sz="2000" dirty="0"/>
              <a:t>Statutory requirement rules </a:t>
            </a:r>
            <a:endParaRPr lang="en-GB" sz="2000" dirty="0" smtClean="0"/>
          </a:p>
          <a:p>
            <a:pPr marL="342900" indent="-342900">
              <a:lnSpc>
                <a:spcPct val="150000"/>
              </a:lnSpc>
              <a:buFont typeface="Arial" panose="020B0604020202020204" pitchFamily="34" charset="0"/>
              <a:buChar char="•"/>
            </a:pPr>
            <a:r>
              <a:rPr lang="en-GB" sz="2000" dirty="0" smtClean="0"/>
              <a:t>Example </a:t>
            </a:r>
            <a:r>
              <a:rPr lang="en-GB" sz="2000" dirty="0"/>
              <a:t>words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9281" y="127562"/>
            <a:ext cx="18192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5291" y="1064510"/>
            <a:ext cx="10219545" cy="2923877"/>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Spelling will be handed out on a Friday and then the children will </a:t>
            </a:r>
            <a:r>
              <a:rPr lang="en-GB" sz="2400" dirty="0"/>
              <a:t>be </a:t>
            </a:r>
            <a:r>
              <a:rPr lang="en-GB" sz="2400" dirty="0" smtClean="0"/>
              <a:t>tested</a:t>
            </a:r>
            <a:r>
              <a:rPr lang="en-GB" sz="2400" b="1" dirty="0" smtClean="0"/>
              <a:t> </a:t>
            </a:r>
            <a:r>
              <a:rPr lang="en-GB" sz="2400" dirty="0" smtClean="0"/>
              <a:t>on the following </a:t>
            </a:r>
            <a:r>
              <a:rPr lang="en-GB" sz="4000" dirty="0" smtClean="0"/>
              <a:t>Friday</a:t>
            </a:r>
            <a:r>
              <a:rPr lang="en-GB" sz="2400" dirty="0" smtClean="0"/>
              <a:t>.</a:t>
            </a:r>
          </a:p>
          <a:p>
            <a:pPr marL="342900" indent="-342900">
              <a:buFont typeface="Arial" panose="020B0604020202020204" pitchFamily="34" charset="0"/>
              <a:buChar char="•"/>
            </a:pPr>
            <a:r>
              <a:rPr lang="en-GB" sz="2400" dirty="0" smtClean="0"/>
              <a:t>Most children have </a:t>
            </a:r>
            <a:r>
              <a:rPr lang="en-GB" sz="2400" dirty="0"/>
              <a:t>been split into </a:t>
            </a:r>
            <a:r>
              <a:rPr lang="en-GB" sz="2400" dirty="0" smtClean="0"/>
              <a:t>groups (Pink/ Yellow) and the spellings for the half term </a:t>
            </a:r>
            <a:r>
              <a:rPr lang="en-GB" sz="2400" dirty="0"/>
              <a:t>can be found on the class page of the website. </a:t>
            </a:r>
            <a:r>
              <a:rPr lang="en-GB" sz="2400" dirty="0" smtClean="0"/>
              <a:t> </a:t>
            </a:r>
            <a:endParaRPr lang="en-GB" sz="2400" dirty="0" smtClean="0"/>
          </a:p>
          <a:p>
            <a:pPr marL="342900" indent="-342900">
              <a:buFont typeface="Arial" panose="020B0604020202020204" pitchFamily="34" charset="0"/>
              <a:buChar char="•"/>
            </a:pPr>
            <a:r>
              <a:rPr lang="en-GB" sz="2400" dirty="0" smtClean="0"/>
              <a:t>Children will be given a log in for spelling frame where they can practise </a:t>
            </a:r>
            <a:endParaRPr lang="en-GB" sz="2400" dirty="0"/>
          </a:p>
          <a:p>
            <a:r>
              <a:rPr lang="en-GB" sz="2400" dirty="0" smtClean="0"/>
              <a:t>their spelling, this is NOT compulsory, some children find this resource helpful. </a:t>
            </a:r>
            <a:r>
              <a:rPr lang="en-GB" sz="2400" dirty="0" smtClean="0">
                <a:hlinkClick r:id="rId3"/>
              </a:rPr>
              <a:t>https</a:t>
            </a:r>
            <a:r>
              <a:rPr lang="en-GB" sz="2400" dirty="0">
                <a:hlinkClick r:id="rId3"/>
              </a:rPr>
              <a:t>://spellingframe.co.uk</a:t>
            </a:r>
            <a:r>
              <a:rPr lang="en-GB" sz="2400" dirty="0" smtClean="0">
                <a:hlinkClick r:id="rId3"/>
              </a:rPr>
              <a:t>/</a:t>
            </a:r>
            <a:r>
              <a:rPr lang="en-GB" sz="2400" dirty="0" smtClean="0"/>
              <a:t> </a:t>
            </a:r>
          </a:p>
        </p:txBody>
      </p:sp>
      <p:pic>
        <p:nvPicPr>
          <p:cNvPr id="3" name="Picture 2"/>
          <p:cNvPicPr>
            <a:picLocks noChangeAspect="1"/>
          </p:cNvPicPr>
          <p:nvPr/>
        </p:nvPicPr>
        <p:blipFill>
          <a:blip r:embed="rId4"/>
          <a:stretch>
            <a:fillRect/>
          </a:stretch>
        </p:blipFill>
        <p:spPr>
          <a:xfrm>
            <a:off x="199786" y="3988387"/>
            <a:ext cx="4480560" cy="255625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4680346" y="4115227"/>
            <a:ext cx="4439882" cy="263841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909011" y="139221"/>
            <a:ext cx="8181473" cy="923330"/>
          </a:xfrm>
          <a:prstGeom prst="rect">
            <a:avLst/>
          </a:prstGeom>
          <a:noFill/>
        </p:spPr>
        <p:txBody>
          <a:bodyPr wrap="square" lIns="91440" tIns="45720" rIns="91440" bIns="45720">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rPr>
              <a:t>Spellings in Rowan Class</a:t>
            </a:r>
            <a:endParaRPr lang="en-US"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5987259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117" y="323906"/>
            <a:ext cx="18192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5291" y="1064510"/>
            <a:ext cx="10219545" cy="2923877"/>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Spelling will be handed out on a </a:t>
            </a:r>
            <a:r>
              <a:rPr lang="en-GB" sz="2400" dirty="0"/>
              <a:t>W</a:t>
            </a:r>
            <a:r>
              <a:rPr lang="en-GB" sz="2400" dirty="0" smtClean="0"/>
              <a:t>ednesday and then the children will </a:t>
            </a:r>
            <a:r>
              <a:rPr lang="en-GB" sz="2400" dirty="0"/>
              <a:t>be </a:t>
            </a:r>
            <a:r>
              <a:rPr lang="en-GB" sz="2400" dirty="0" smtClean="0"/>
              <a:t>tested</a:t>
            </a:r>
            <a:r>
              <a:rPr lang="en-GB" sz="2400" b="1" dirty="0" smtClean="0"/>
              <a:t> </a:t>
            </a:r>
            <a:r>
              <a:rPr lang="en-GB" sz="2400" dirty="0" smtClean="0"/>
              <a:t>on the following </a:t>
            </a:r>
            <a:r>
              <a:rPr lang="en-GB" sz="4000" dirty="0" smtClean="0"/>
              <a:t>Wednesday,</a:t>
            </a:r>
            <a:endParaRPr lang="en-GB" sz="2400" dirty="0" smtClean="0"/>
          </a:p>
          <a:p>
            <a:pPr marL="342900" indent="-342900">
              <a:buFont typeface="Arial" panose="020B0604020202020204" pitchFamily="34" charset="0"/>
              <a:buChar char="•"/>
            </a:pPr>
            <a:r>
              <a:rPr lang="en-GB" sz="2400" dirty="0" smtClean="0"/>
              <a:t>Children </a:t>
            </a:r>
            <a:r>
              <a:rPr lang="en-GB" sz="2400" dirty="0"/>
              <a:t>have been split into </a:t>
            </a:r>
            <a:r>
              <a:rPr lang="en-GB" sz="2400" dirty="0" smtClean="0"/>
              <a:t>groups (Group A and Group B) and the spellings for the half term </a:t>
            </a:r>
            <a:r>
              <a:rPr lang="en-GB" sz="2400" dirty="0"/>
              <a:t>can be found on the class page of the website. </a:t>
            </a:r>
            <a:endParaRPr lang="en-GB" sz="2400" dirty="0" smtClean="0"/>
          </a:p>
          <a:p>
            <a:pPr marL="342900" indent="-342900">
              <a:buFont typeface="Arial" panose="020B0604020202020204" pitchFamily="34" charset="0"/>
              <a:buChar char="•"/>
            </a:pPr>
            <a:r>
              <a:rPr lang="en-GB" sz="2400" dirty="0" smtClean="0"/>
              <a:t>Children will be giving a log in for spelling frame where they can practise </a:t>
            </a:r>
            <a:endParaRPr lang="en-GB" sz="2400" dirty="0"/>
          </a:p>
          <a:p>
            <a:r>
              <a:rPr lang="en-GB" sz="2400" dirty="0" smtClean="0"/>
              <a:t>their spelling, this is NOT compulsory, some children find this resource helpful.  </a:t>
            </a:r>
            <a:r>
              <a:rPr lang="en-GB" sz="2400" dirty="0">
                <a:hlinkClick r:id="rId3"/>
              </a:rPr>
              <a:t>https://spellingframe.co.uk</a:t>
            </a:r>
            <a:r>
              <a:rPr lang="en-GB" sz="2400" dirty="0" smtClean="0">
                <a:hlinkClick r:id="rId3"/>
              </a:rPr>
              <a:t>/</a:t>
            </a:r>
            <a:r>
              <a:rPr lang="en-GB" sz="2400" dirty="0" smtClean="0"/>
              <a:t> </a:t>
            </a:r>
          </a:p>
        </p:txBody>
      </p:sp>
      <p:pic>
        <p:nvPicPr>
          <p:cNvPr id="3" name="Picture 2"/>
          <p:cNvPicPr>
            <a:picLocks noChangeAspect="1"/>
          </p:cNvPicPr>
          <p:nvPr/>
        </p:nvPicPr>
        <p:blipFill>
          <a:blip r:embed="rId4"/>
          <a:stretch>
            <a:fillRect/>
          </a:stretch>
        </p:blipFill>
        <p:spPr>
          <a:xfrm>
            <a:off x="199786" y="3988387"/>
            <a:ext cx="4480560" cy="255625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4680346" y="4115227"/>
            <a:ext cx="4439882" cy="263841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909011" y="139221"/>
            <a:ext cx="8181473" cy="923330"/>
          </a:xfrm>
          <a:prstGeom prst="rect">
            <a:avLst/>
          </a:prstGeom>
          <a:noFill/>
        </p:spPr>
        <p:txBody>
          <a:bodyPr wrap="square" lIns="91440" tIns="45720" rIns="91440" bIns="45720">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rPr>
              <a:t>Spellings in Sycamore Class</a:t>
            </a:r>
            <a:endParaRPr lang="en-US"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513462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88640"/>
            <a:ext cx="5830416" cy="1800200"/>
          </a:xfrm>
        </p:spPr>
        <p:txBody>
          <a:bodyPr/>
          <a:lstStyle/>
          <a:p>
            <a:r>
              <a:rPr lang="en-GB" b="1" dirty="0" smtClean="0">
                <a:latin typeface="+mn-lt"/>
              </a:rPr>
              <a:t>Times Tables</a:t>
            </a:r>
            <a:endParaRPr lang="en-GB" b="1" dirty="0">
              <a:latin typeface="+mn-lt"/>
            </a:endParaRPr>
          </a:p>
        </p:txBody>
      </p:sp>
      <p:sp>
        <p:nvSpPr>
          <p:cNvPr id="3" name="Content Placeholder 2"/>
          <p:cNvSpPr>
            <a:spLocks noGrp="1"/>
          </p:cNvSpPr>
          <p:nvPr>
            <p:ph idx="1"/>
          </p:nvPr>
        </p:nvSpPr>
        <p:spPr>
          <a:xfrm>
            <a:off x="259358" y="2332437"/>
            <a:ext cx="8512496" cy="4114800"/>
          </a:xfrm>
        </p:spPr>
        <p:txBody>
          <a:bodyPr>
            <a:normAutofit fontScale="70000" lnSpcReduction="20000"/>
          </a:bodyPr>
          <a:lstStyle/>
          <a:p>
            <a:pPr marL="0" indent="0">
              <a:lnSpc>
                <a:spcPct val="150000"/>
              </a:lnSpc>
              <a:buNone/>
            </a:pPr>
            <a:endParaRPr lang="en-GB" sz="1600" dirty="0">
              <a:latin typeface="Comic Sans MS" panose="030F0702030302020204" pitchFamily="66" charset="0"/>
            </a:endParaRPr>
          </a:p>
          <a:p>
            <a:pPr marL="0" indent="0">
              <a:buNone/>
            </a:pPr>
            <a:r>
              <a:rPr lang="en-GB" sz="2000" dirty="0" smtClean="0">
                <a:latin typeface="Calibri" panose="020F0502020204030204" pitchFamily="34" charset="0"/>
                <a:cs typeface="Calibri" panose="020F0502020204030204" pitchFamily="34" charset="0"/>
              </a:rPr>
              <a:t>Please ensure your child is learning their Times Tables, the children will be doing a weekly timetables test on a multiplication grid. They will initially have 15 minutes to fill out as much as they can, this is to show their personal progression throughout the year. This will decrease to 10 minutes later in the year, also with a mixed up grid.</a:t>
            </a:r>
            <a:endParaRPr lang="en-GB" sz="2000" dirty="0"/>
          </a:p>
          <a:p>
            <a:pPr marL="0" indent="0">
              <a:buNone/>
            </a:pPr>
            <a:r>
              <a:rPr lang="en-GB" sz="2000" dirty="0" smtClean="0"/>
              <a:t>Children will be given a log in for Timetables </a:t>
            </a:r>
            <a:r>
              <a:rPr lang="en-GB" sz="2000" dirty="0" err="1"/>
              <a:t>R</a:t>
            </a:r>
            <a:r>
              <a:rPr lang="en-GB" sz="2000" dirty="0" err="1" smtClean="0"/>
              <a:t>ockstars</a:t>
            </a:r>
            <a:r>
              <a:rPr lang="en-GB" sz="2000" dirty="0" smtClean="0"/>
              <a:t> which they can use to help them practise their timetables</a:t>
            </a:r>
            <a:r>
              <a:rPr lang="en-GB" sz="2000" dirty="0"/>
              <a:t>. this is NOT compulsory and not part of the test, some children find this resource helpful to practice </a:t>
            </a:r>
            <a:r>
              <a:rPr lang="en-GB" sz="2000" dirty="0">
                <a:hlinkClick r:id="rId2"/>
              </a:rPr>
              <a:t>https://</a:t>
            </a:r>
            <a:r>
              <a:rPr lang="en-GB" sz="2000" dirty="0" smtClean="0">
                <a:hlinkClick r:id="rId2"/>
              </a:rPr>
              <a:t>play.ttrockstars.com/auth/school/student</a:t>
            </a:r>
            <a:r>
              <a:rPr lang="en-GB" sz="2000" dirty="0" smtClean="0"/>
              <a:t> </a:t>
            </a:r>
            <a:endParaRPr lang="en-GB" sz="2000" dirty="0"/>
          </a:p>
          <a:p>
            <a:pPr marL="0" indent="0">
              <a:buNone/>
            </a:pPr>
            <a:r>
              <a:rPr lang="en-GB" sz="2000" dirty="0" smtClean="0"/>
              <a:t>If they do not want to use this way to help practice there are alternative options below. </a:t>
            </a:r>
            <a:endParaRPr lang="en-GB" sz="2000" dirty="0"/>
          </a:p>
          <a:p>
            <a:pPr marL="0" indent="0">
              <a:buNone/>
            </a:pPr>
            <a:r>
              <a:rPr lang="en-GB" sz="2000" dirty="0" smtClean="0">
                <a:latin typeface="Calibri" panose="020F0502020204030204" pitchFamily="34" charset="0"/>
                <a:cs typeface="Calibri" panose="020F0502020204030204" pitchFamily="34" charset="0"/>
              </a:rPr>
              <a:t>There are a lot of Times Tables games online (I have attached some links which may help) and we will also</a:t>
            </a:r>
          </a:p>
          <a:p>
            <a:pPr marL="0" indent="0">
              <a:buNone/>
            </a:pPr>
            <a:r>
              <a:rPr lang="en-GB" sz="2000" dirty="0" smtClean="0">
                <a:latin typeface="Calibri" panose="020F0502020204030204" pitchFamily="34" charset="0"/>
                <a:cs typeface="Calibri" panose="020F0502020204030204" pitchFamily="34" charset="0"/>
              </a:rPr>
              <a:t> practice weekly in class. </a:t>
            </a:r>
            <a:endParaRPr lang="en-GB" sz="2000" dirty="0"/>
          </a:p>
          <a:p>
            <a:pPr marL="800100" lvl="1" indent="-342900"/>
            <a:r>
              <a:rPr lang="en-GB" sz="2000" dirty="0"/>
              <a:t>Games / apps</a:t>
            </a:r>
          </a:p>
          <a:p>
            <a:pPr lvl="2"/>
            <a:r>
              <a:rPr lang="en-GB" dirty="0">
                <a:hlinkClick r:id="rId3"/>
              </a:rPr>
              <a:t>http://www.topmarks.co.uk/maths-games/7-11-years/times-tables</a:t>
            </a:r>
            <a:endParaRPr lang="en-GB" dirty="0"/>
          </a:p>
          <a:p>
            <a:pPr lvl="2"/>
            <a:r>
              <a:rPr lang="en-GB" dirty="0">
                <a:hlinkClick r:id="rId4"/>
              </a:rPr>
              <a:t>http://resources.woodlands-junior.kent.sch.uk/maths/timestable/</a:t>
            </a:r>
            <a:r>
              <a:rPr lang="en-GB" dirty="0"/>
              <a:t> </a:t>
            </a:r>
          </a:p>
          <a:p>
            <a:pPr lvl="2"/>
            <a:r>
              <a:rPr lang="en-GB" dirty="0">
                <a:hlinkClick r:id="rId5"/>
              </a:rPr>
              <a:t>http://www.teachingtables.co.uk/</a:t>
            </a:r>
            <a:endParaRPr lang="en-GB" dirty="0"/>
          </a:p>
          <a:p>
            <a:pPr marL="800100" lvl="1" indent="-342900"/>
            <a:r>
              <a:rPr lang="en-GB" sz="2000" dirty="0"/>
              <a:t>Songs</a:t>
            </a:r>
          </a:p>
          <a:p>
            <a:pPr marL="1257300" lvl="2" indent="-342900"/>
            <a:r>
              <a:rPr lang="en-GB" dirty="0"/>
              <a:t>Percy Parker </a:t>
            </a:r>
          </a:p>
          <a:p>
            <a:pPr lvl="2"/>
            <a:r>
              <a:rPr lang="en-GB" dirty="0"/>
              <a:t>   (App or CD </a:t>
            </a:r>
            <a:r>
              <a:rPr lang="en-GB" dirty="0">
                <a:hlinkClick r:id="rId6"/>
              </a:rPr>
              <a:t>http://www.percyparker.com/singyourtimestables/index.html</a:t>
            </a:r>
            <a:r>
              <a:rPr lang="en-GB" dirty="0"/>
              <a:t>) </a:t>
            </a:r>
          </a:p>
          <a:p>
            <a:pPr marL="0" indent="0">
              <a:lnSpc>
                <a:spcPct val="150000"/>
              </a:lnSpc>
              <a:buNone/>
            </a:pPr>
            <a:endParaRPr lang="en-GB" sz="1600" dirty="0">
              <a:latin typeface="Comic Sans MS" panose="030F0702030302020204" pitchFamily="66" charset="0"/>
            </a:endParaRPr>
          </a:p>
          <a:p>
            <a:pPr marL="0" indent="0">
              <a:lnSpc>
                <a:spcPct val="150000"/>
              </a:lnSpc>
              <a:buNone/>
            </a:pPr>
            <a:endParaRPr lang="en-GB" sz="16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pPr>
              <a:defRPr/>
            </a:pPr>
            <a:fld id="{A03222BD-BE23-4C9B-AA2C-CD4CE82C53EF}" type="slidenum">
              <a:rPr lang="en-GB" smtClean="0"/>
              <a:pPr>
                <a:defRPr/>
              </a:pPr>
              <a:t>12</a:t>
            </a:fld>
            <a:endParaRPr lang="en-GB"/>
          </a:p>
        </p:txBody>
      </p:sp>
      <p:sp>
        <p:nvSpPr>
          <p:cNvPr id="5" name="AutoShape 10" descr="Image result for times tables app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4" name="Picture 12" descr="Image result for times tables ap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358" y="218834"/>
            <a:ext cx="1884285" cy="188428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Times Tables Rock Stars: Pla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Times Tables Rock Stars: Play"/>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8"/>
          <a:stretch>
            <a:fillRect/>
          </a:stretch>
        </p:blipFill>
        <p:spPr>
          <a:xfrm>
            <a:off x="5361540" y="218834"/>
            <a:ext cx="2369296" cy="1778406"/>
          </a:xfrm>
          <a:prstGeom prst="rect">
            <a:avLst/>
          </a:prstGeom>
        </p:spPr>
      </p:pic>
      <p:pic>
        <p:nvPicPr>
          <p:cNvPr id="8" name="Picture 7"/>
          <p:cNvPicPr>
            <a:picLocks noChangeAspect="1"/>
          </p:cNvPicPr>
          <p:nvPr/>
        </p:nvPicPr>
        <p:blipFill>
          <a:blip r:embed="rId9"/>
          <a:stretch>
            <a:fillRect/>
          </a:stretch>
        </p:blipFill>
        <p:spPr>
          <a:xfrm>
            <a:off x="7989831" y="23273"/>
            <a:ext cx="4061186" cy="2701454"/>
          </a:xfrm>
          <a:prstGeom prst="rect">
            <a:avLst/>
          </a:prstGeom>
        </p:spPr>
      </p:pic>
      <p:pic>
        <p:nvPicPr>
          <p:cNvPr id="9" name="Picture 8"/>
          <p:cNvPicPr>
            <a:picLocks noChangeAspect="1"/>
          </p:cNvPicPr>
          <p:nvPr/>
        </p:nvPicPr>
        <p:blipFill>
          <a:blip r:embed="rId10"/>
          <a:stretch>
            <a:fillRect/>
          </a:stretch>
        </p:blipFill>
        <p:spPr>
          <a:xfrm rot="5400000">
            <a:off x="8755325" y="3839569"/>
            <a:ext cx="2621303" cy="3328783"/>
          </a:xfrm>
          <a:prstGeom prst="rect">
            <a:avLst/>
          </a:prstGeom>
        </p:spPr>
      </p:pic>
    </p:spTree>
    <p:extLst>
      <p:ext uri="{BB962C8B-B14F-4D97-AF65-F5344CB8AC3E}">
        <p14:creationId xmlns:p14="http://schemas.microsoft.com/office/powerpoint/2010/main" val="10728551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21663" y="1680900"/>
            <a:ext cx="8671389" cy="2564003"/>
          </a:xfrm>
        </p:spPr>
        <p:txBody>
          <a:bodyPr/>
          <a:lstStyle/>
          <a:p>
            <a:pPr algn="ctr">
              <a:defRPr/>
            </a:pPr>
            <a:r>
              <a:rPr lang="en-GB" sz="1400" dirty="0" smtClean="0">
                <a:solidFill>
                  <a:schemeClr val="tx1"/>
                </a:solidFill>
                <a:latin typeface="+mn-lt"/>
              </a:rPr>
              <a:t>Now </a:t>
            </a:r>
            <a:r>
              <a:rPr lang="en-GB" sz="1400" dirty="0" smtClean="0">
                <a:solidFill>
                  <a:schemeClr val="tx1"/>
                </a:solidFill>
              </a:rPr>
              <a:t>the children are in Key Stage 2 </a:t>
            </a:r>
            <a:r>
              <a:rPr lang="en-GB" sz="1400" dirty="0" smtClean="0">
                <a:solidFill>
                  <a:schemeClr val="tx1"/>
                </a:solidFill>
              </a:rPr>
              <a:t>most of them </a:t>
            </a:r>
            <a:r>
              <a:rPr lang="en-GB" sz="1400" dirty="0" smtClean="0">
                <a:solidFill>
                  <a:schemeClr val="tx1"/>
                </a:solidFill>
              </a:rPr>
              <a:t>will be using the Accelerated Reader programme to </a:t>
            </a:r>
            <a:r>
              <a:rPr lang="en-GB" sz="1400" dirty="0" smtClean="0">
                <a:solidFill>
                  <a:schemeClr val="tx1"/>
                </a:solidFill>
                <a:latin typeface="+mn-lt"/>
              </a:rPr>
              <a:t>improve reading.  This is a reading program that helps teachers support and monitor </a:t>
            </a:r>
            <a:r>
              <a:rPr lang="en-GB" sz="1400" dirty="0" smtClean="0">
                <a:solidFill>
                  <a:schemeClr val="tx1"/>
                </a:solidFill>
              </a:rPr>
              <a:t>the children's</a:t>
            </a:r>
            <a:r>
              <a:rPr lang="en-GB" sz="1400" dirty="0" smtClean="0">
                <a:solidFill>
                  <a:schemeClr val="tx1"/>
                </a:solidFill>
                <a:latin typeface="+mn-lt"/>
              </a:rPr>
              <a:t> reading. They pick a book at their own level and read it at their own pace. This has proven to improve their reading comprehension and therefore improve their ability. </a:t>
            </a:r>
          </a:p>
          <a:p>
            <a:pPr algn="ctr">
              <a:defRPr/>
            </a:pPr>
            <a:endParaRPr lang="en-GB" sz="1400" dirty="0">
              <a:solidFill>
                <a:schemeClr val="tx1"/>
              </a:solidFill>
              <a:latin typeface="+mn-lt"/>
            </a:endParaRPr>
          </a:p>
          <a:p>
            <a:pPr algn="ctr">
              <a:defRPr/>
            </a:pPr>
            <a:r>
              <a:rPr lang="en-GB" sz="1400" dirty="0" smtClean="0">
                <a:solidFill>
                  <a:schemeClr val="tx1"/>
                </a:solidFill>
              </a:rPr>
              <a:t>Most</a:t>
            </a:r>
            <a:r>
              <a:rPr lang="en-GB" sz="1400" dirty="0" smtClean="0">
                <a:solidFill>
                  <a:schemeClr val="tx1"/>
                </a:solidFill>
                <a:latin typeface="+mn-lt"/>
              </a:rPr>
              <a:t> children take an online test used to measure their reading level. Once their child has their level they choose books within that level to read as their reading book (obviously they may have other books as well).</a:t>
            </a:r>
          </a:p>
          <a:p>
            <a:pPr algn="ctr">
              <a:defRPr/>
            </a:pPr>
            <a:r>
              <a:rPr lang="en-GB" sz="1400" dirty="0" smtClean="0">
                <a:solidFill>
                  <a:schemeClr val="tx1"/>
                </a:solidFill>
                <a:latin typeface="+mn-lt"/>
              </a:rPr>
              <a:t>Accelerated Reader have </a:t>
            </a:r>
            <a:r>
              <a:rPr lang="en-GB" sz="1400" dirty="0" smtClean="0">
                <a:solidFill>
                  <a:schemeClr val="tx1"/>
                </a:solidFill>
                <a:latin typeface="+mn-lt"/>
              </a:rPr>
              <a:t>BL a </a:t>
            </a:r>
            <a:r>
              <a:rPr lang="en-GB" sz="1400" dirty="0" smtClean="0">
                <a:solidFill>
                  <a:schemeClr val="tx1"/>
                </a:solidFill>
                <a:latin typeface="+mn-lt"/>
              </a:rPr>
              <a:t>vast range of books and you can access any books BL via their app or website</a:t>
            </a:r>
            <a:r>
              <a:rPr lang="en-GB" sz="1400" dirty="0" smtClean="0">
                <a:solidFill>
                  <a:schemeClr val="tx1"/>
                </a:solidFill>
                <a:latin typeface="+mn-lt"/>
              </a:rPr>
              <a:t>. </a:t>
            </a:r>
            <a:r>
              <a:rPr lang="en-GB" sz="1400" dirty="0" smtClean="0">
                <a:solidFill>
                  <a:schemeClr val="tx1"/>
                </a:solidFill>
              </a:rPr>
              <a:t>Some children will continue using the Read Write </a:t>
            </a:r>
            <a:r>
              <a:rPr lang="en-GB" sz="1400" dirty="0" err="1" smtClean="0">
                <a:solidFill>
                  <a:schemeClr val="tx1"/>
                </a:solidFill>
              </a:rPr>
              <a:t>Inc</a:t>
            </a:r>
            <a:r>
              <a:rPr lang="en-GB" sz="1400" dirty="0" smtClean="0">
                <a:solidFill>
                  <a:schemeClr val="tx1"/>
                </a:solidFill>
              </a:rPr>
              <a:t> programme and RWI phonic readers.</a:t>
            </a:r>
            <a:endParaRPr lang="en-GB" sz="1400" dirty="0">
              <a:solidFill>
                <a:schemeClr val="tx1"/>
              </a:solidFill>
              <a:latin typeface="+mn-lt"/>
            </a:endParaRPr>
          </a:p>
        </p:txBody>
      </p:sp>
      <p:pic>
        <p:nvPicPr>
          <p:cNvPr id="1026" name="Picture 2" descr="C:\Users\coldfield\AppData\Local\Microsoft\Windows\Temporary Internet Files\Content.IE5\0VKV5QU0\o-CHILD-READING-facebook[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761" r="4754" b="5540"/>
          <a:stretch/>
        </p:blipFill>
        <p:spPr bwMode="auto">
          <a:xfrm>
            <a:off x="7968208" y="116632"/>
            <a:ext cx="254579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427" y="4208225"/>
            <a:ext cx="6849626" cy="2337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1199456" y="548680"/>
            <a:ext cx="7772400" cy="1143000"/>
          </a:xfrm>
        </p:spPr>
        <p:txBody>
          <a:bodyPr>
            <a:normAutofit/>
          </a:bodyPr>
          <a:lstStyle/>
          <a:p>
            <a:r>
              <a:rPr lang="en-GB" sz="5400" b="1" dirty="0">
                <a:latin typeface="+mn-lt"/>
              </a:rPr>
              <a:t>Accelerated Reader</a:t>
            </a:r>
          </a:p>
        </p:txBody>
      </p:sp>
    </p:spTree>
    <p:extLst>
      <p:ext uri="{BB962C8B-B14F-4D97-AF65-F5344CB8AC3E}">
        <p14:creationId xmlns:p14="http://schemas.microsoft.com/office/powerpoint/2010/main" val="269426272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A52377-6186-A54C-8EDF-428970D5DC2B}"/>
              </a:ext>
            </a:extLst>
          </p:cNvPr>
          <p:cNvPicPr>
            <a:picLocks noChangeAspect="1"/>
          </p:cNvPicPr>
          <p:nvPr/>
        </p:nvPicPr>
        <p:blipFill>
          <a:blip r:embed="rId3"/>
          <a:stretch>
            <a:fillRect/>
          </a:stretch>
        </p:blipFill>
        <p:spPr>
          <a:xfrm>
            <a:off x="231059" y="209407"/>
            <a:ext cx="4013200" cy="939800"/>
          </a:xfrm>
          <a:prstGeom prst="rect">
            <a:avLst/>
          </a:prstGeom>
        </p:spPr>
      </p:pic>
      <p:pic>
        <p:nvPicPr>
          <p:cNvPr id="10" name="Picture 9">
            <a:extLst>
              <a:ext uri="{FF2B5EF4-FFF2-40B4-BE49-F238E27FC236}">
                <a16:creationId xmlns:a16="http://schemas.microsoft.com/office/drawing/2014/main" id="{1679893E-566E-5B4F-9E06-8FA9C1FBD5F6}"/>
              </a:ext>
            </a:extLst>
          </p:cNvPr>
          <p:cNvPicPr>
            <a:picLocks noChangeAspect="1"/>
          </p:cNvPicPr>
          <p:nvPr/>
        </p:nvPicPr>
        <p:blipFill>
          <a:blip r:embed="rId4"/>
          <a:stretch>
            <a:fillRect/>
          </a:stretch>
        </p:blipFill>
        <p:spPr>
          <a:xfrm>
            <a:off x="6930349" y="583807"/>
            <a:ext cx="4498535" cy="2472965"/>
          </a:xfrm>
          <a:prstGeom prst="rect">
            <a:avLst/>
          </a:prstGeom>
        </p:spPr>
      </p:pic>
      <p:sp>
        <p:nvSpPr>
          <p:cNvPr id="11" name="Rectangle 10">
            <a:extLst>
              <a:ext uri="{FF2B5EF4-FFF2-40B4-BE49-F238E27FC236}">
                <a16:creationId xmlns:a16="http://schemas.microsoft.com/office/drawing/2014/main" id="{F916716A-989F-B645-AE30-D2F233E2C51C}"/>
              </a:ext>
            </a:extLst>
          </p:cNvPr>
          <p:cNvSpPr/>
          <p:nvPr/>
        </p:nvSpPr>
        <p:spPr>
          <a:xfrm>
            <a:off x="231059" y="6365343"/>
            <a:ext cx="10900650" cy="461665"/>
          </a:xfrm>
          <a:prstGeom prst="rect">
            <a:avLst/>
          </a:prstGeom>
        </p:spPr>
        <p:txBody>
          <a:bodyPr wrap="square">
            <a:spAutoFit/>
          </a:bodyPr>
          <a:lstStyle/>
          <a:p>
            <a:r>
              <a:rPr lang="en-US" sz="2400" dirty="0"/>
              <a:t>https://</a:t>
            </a:r>
            <a:r>
              <a:rPr lang="en-US" sz="2400" dirty="0" err="1"/>
              <a:t>www.renaissance.com</a:t>
            </a:r>
            <a:r>
              <a:rPr lang="en-US" sz="2400" dirty="0"/>
              <a:t>/products/practice/accelerated-reader-360</a:t>
            </a:r>
            <a:r>
              <a:rPr lang="en-US" dirty="0"/>
              <a:t>/</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059" y="2259143"/>
            <a:ext cx="6399596" cy="396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4667" y="3382628"/>
            <a:ext cx="3289900" cy="284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43126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709" y="162488"/>
            <a:ext cx="6434775" cy="830997"/>
          </a:xfrm>
          <a:prstGeom prst="rect">
            <a:avLst/>
          </a:prstGeom>
        </p:spPr>
        <p:txBody>
          <a:bodyPr wrap="none">
            <a:spAutoFit/>
          </a:bodyPr>
          <a:lstStyle/>
          <a:p>
            <a:pPr algn="ctr"/>
            <a:r>
              <a:rPr lang="en-GB" sz="4800" b="1" u="sng"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Loxwood</a:t>
            </a:r>
            <a:r>
              <a:rPr lang="en-GB" sz="4800" b="1" u="sng"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 School page</a:t>
            </a:r>
            <a:endPar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p:cNvSpPr txBox="1"/>
          <p:nvPr/>
        </p:nvSpPr>
        <p:spPr>
          <a:xfrm>
            <a:off x="893372" y="938840"/>
            <a:ext cx="8023123" cy="4014945"/>
          </a:xfrm>
          <a:prstGeom prst="rect">
            <a:avLst/>
          </a:prstGeom>
          <a:noFill/>
        </p:spPr>
        <p:txBody>
          <a:bodyPr wrap="square" rtlCol="0">
            <a:spAutoFit/>
          </a:bodyPr>
          <a:lstStyle/>
          <a:p>
            <a:pPr>
              <a:lnSpc>
                <a:spcPct val="150000"/>
              </a:lnSpc>
            </a:pPr>
            <a:endParaRPr lang="en-GB" sz="2000" dirty="0" smtClean="0"/>
          </a:p>
          <a:p>
            <a:pPr>
              <a:lnSpc>
                <a:spcPct val="150000"/>
              </a:lnSpc>
            </a:pPr>
            <a:r>
              <a:rPr lang="en-GB" sz="3200" dirty="0" smtClean="0"/>
              <a:t>School </a:t>
            </a:r>
            <a:r>
              <a:rPr lang="en-GB" sz="3200" dirty="0"/>
              <a:t>website</a:t>
            </a:r>
          </a:p>
          <a:p>
            <a:pPr marL="800100" lvl="1" indent="-342900">
              <a:lnSpc>
                <a:spcPct val="150000"/>
              </a:lnSpc>
              <a:buFont typeface="Arial" panose="020B0604020202020204" pitchFamily="34" charset="0"/>
              <a:buChar char="•"/>
            </a:pPr>
            <a:r>
              <a:rPr lang="en-GB" sz="2000" dirty="0" smtClean="0"/>
              <a:t>Dates</a:t>
            </a:r>
            <a:endParaRPr lang="en-GB" sz="2000" dirty="0"/>
          </a:p>
          <a:p>
            <a:pPr marL="800100" lvl="1" indent="-342900">
              <a:lnSpc>
                <a:spcPct val="150000"/>
              </a:lnSpc>
              <a:buFont typeface="Arial" panose="020B0604020202020204" pitchFamily="34" charset="0"/>
              <a:buChar char="•"/>
            </a:pPr>
            <a:r>
              <a:rPr lang="en-GB" sz="2000" dirty="0"/>
              <a:t>Topic Web</a:t>
            </a:r>
          </a:p>
          <a:p>
            <a:pPr marL="800100" lvl="1" indent="-342900">
              <a:lnSpc>
                <a:spcPct val="150000"/>
              </a:lnSpc>
              <a:buFont typeface="Arial" panose="020B0604020202020204" pitchFamily="34" charset="0"/>
              <a:buChar char="•"/>
            </a:pPr>
            <a:r>
              <a:rPr lang="en-GB" sz="2000" dirty="0"/>
              <a:t>Homework</a:t>
            </a:r>
          </a:p>
          <a:p>
            <a:pPr marL="800100" lvl="1" indent="-342900">
              <a:lnSpc>
                <a:spcPct val="150000"/>
              </a:lnSpc>
              <a:buFont typeface="Arial" panose="020B0604020202020204" pitchFamily="34" charset="0"/>
              <a:buChar char="•"/>
            </a:pPr>
            <a:r>
              <a:rPr lang="en-GB" sz="2000" dirty="0"/>
              <a:t>Spellings</a:t>
            </a:r>
          </a:p>
          <a:p>
            <a:pPr marL="800100" lvl="1" indent="-342900">
              <a:lnSpc>
                <a:spcPct val="150000"/>
              </a:lnSpc>
              <a:buFont typeface="Arial" panose="020B0604020202020204" pitchFamily="34" charset="0"/>
              <a:buChar char="•"/>
            </a:pPr>
            <a:r>
              <a:rPr lang="en-GB" sz="2000" dirty="0"/>
              <a:t>Useful links</a:t>
            </a:r>
          </a:p>
          <a:p>
            <a:pPr marL="800100" lvl="1" indent="-342900">
              <a:lnSpc>
                <a:spcPct val="150000"/>
              </a:lnSpc>
              <a:buFont typeface="Arial" panose="020B0604020202020204" pitchFamily="34" charset="0"/>
              <a:buChar char="•"/>
            </a:pPr>
            <a:r>
              <a:rPr lang="en-GB" sz="2000" dirty="0"/>
              <a:t>Photos</a:t>
            </a:r>
          </a:p>
        </p:txBody>
      </p:sp>
      <p:pic>
        <p:nvPicPr>
          <p:cNvPr id="5" name="Picture 4"/>
          <p:cNvPicPr>
            <a:picLocks noChangeAspect="1"/>
          </p:cNvPicPr>
          <p:nvPr/>
        </p:nvPicPr>
        <p:blipFill rotWithShape="1">
          <a:blip r:embed="rId2"/>
          <a:srcRect r="2267"/>
          <a:stretch/>
        </p:blipFill>
        <p:spPr>
          <a:xfrm>
            <a:off x="10596262" y="159942"/>
            <a:ext cx="1400190" cy="1495688"/>
          </a:xfrm>
          <a:prstGeom prst="rect">
            <a:avLst/>
          </a:prstGeom>
          <a:ln w="28575">
            <a:solidFill>
              <a:srgbClr val="0070C0"/>
            </a:solidFill>
          </a:ln>
        </p:spPr>
      </p:pic>
      <p:pic>
        <p:nvPicPr>
          <p:cNvPr id="6" name="Picture 5"/>
          <p:cNvPicPr>
            <a:picLocks noChangeAspect="1"/>
          </p:cNvPicPr>
          <p:nvPr/>
        </p:nvPicPr>
        <p:blipFill>
          <a:blip r:embed="rId3"/>
          <a:stretch>
            <a:fillRect/>
          </a:stretch>
        </p:blipFill>
        <p:spPr>
          <a:xfrm>
            <a:off x="9332373" y="107843"/>
            <a:ext cx="1131715" cy="1547787"/>
          </a:xfrm>
          <a:prstGeom prst="rect">
            <a:avLst/>
          </a:prstGeom>
          <a:ln w="28575">
            <a:solidFill>
              <a:srgbClr val="0070C0"/>
            </a:solid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9812" y="1769837"/>
            <a:ext cx="6630575" cy="391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8004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107" y="188640"/>
            <a:ext cx="9917357" cy="6264696"/>
          </a:xfrm>
        </p:spPr>
        <p:txBody>
          <a:bodyPr/>
          <a:lstStyle/>
          <a:p>
            <a:pPr marL="0" indent="0">
              <a:buNone/>
            </a:pPr>
            <a:r>
              <a:rPr lang="en-GB" sz="4800" b="1" dirty="0" smtClean="0"/>
              <a:t>How can you help your child over this busy year?</a:t>
            </a:r>
          </a:p>
          <a:p>
            <a:pPr marL="0" indent="0">
              <a:buNone/>
            </a:pPr>
            <a:endParaRPr lang="en-GB" dirty="0"/>
          </a:p>
          <a:p>
            <a:r>
              <a:rPr lang="en-GB" dirty="0" smtClean="0"/>
              <a:t>SLEEP</a:t>
            </a:r>
          </a:p>
          <a:p>
            <a:r>
              <a:rPr lang="en-GB" dirty="0" smtClean="0"/>
              <a:t>BREAKFAST</a:t>
            </a:r>
          </a:p>
          <a:p>
            <a:r>
              <a:rPr lang="en-GB" dirty="0" smtClean="0"/>
              <a:t>SNACK for snack time (fruit or vegetables only) &amp; Water, this is important as the day is long.</a:t>
            </a:r>
          </a:p>
          <a:p>
            <a:r>
              <a:rPr lang="en-GB" dirty="0" smtClean="0"/>
              <a:t>HOMEWORK</a:t>
            </a:r>
          </a:p>
          <a:p>
            <a:r>
              <a:rPr lang="en-GB" dirty="0" smtClean="0"/>
              <a:t>INDEPENDENT/ORGANISED</a:t>
            </a:r>
          </a:p>
          <a:p>
            <a:r>
              <a:rPr lang="en-GB" b="1" u="sng" dirty="0" smtClean="0"/>
              <a:t>ALL</a:t>
            </a:r>
            <a:r>
              <a:rPr lang="en-GB" dirty="0" smtClean="0"/>
              <a:t> UNIFORM NAMED.</a:t>
            </a:r>
            <a:endParaRPr lang="en-GB" dirty="0"/>
          </a:p>
        </p:txBody>
      </p:sp>
      <p:sp>
        <p:nvSpPr>
          <p:cNvPr id="4" name="Slide Number Placeholder 3"/>
          <p:cNvSpPr>
            <a:spLocks noGrp="1"/>
          </p:cNvSpPr>
          <p:nvPr>
            <p:ph type="sldNum" sz="quarter" idx="12"/>
          </p:nvPr>
        </p:nvSpPr>
        <p:spPr/>
        <p:txBody>
          <a:bodyPr/>
          <a:lstStyle/>
          <a:p>
            <a:pPr>
              <a:defRPr/>
            </a:pPr>
            <a:fld id="{A03222BD-BE23-4C9B-AA2C-CD4CE82C53EF}" type="slidenum">
              <a:rPr lang="en-GB" smtClean="0"/>
              <a:pPr>
                <a:defRPr/>
              </a:pPr>
              <a:t>16</a:t>
            </a:fld>
            <a:endParaRPr lang="en-GB"/>
          </a:p>
        </p:txBody>
      </p:sp>
      <p:pic>
        <p:nvPicPr>
          <p:cNvPr id="1027" name="Picture 3" descr="C:\Users\coldfield\AppData\Local\Microsoft\Windows\Temporary Internet Files\Content.IE5\XKQ6LQME\Slee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5519" y="896641"/>
            <a:ext cx="2545284" cy="212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93487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038" y="111126"/>
            <a:ext cx="7772400" cy="1125833"/>
          </a:xfrm>
        </p:spPr>
        <p:txBody>
          <a:bodyPr/>
          <a:lstStyle/>
          <a:p>
            <a:r>
              <a:rPr lang="en-US" dirty="0">
                <a:solidFill>
                  <a:schemeClr val="tx1"/>
                </a:solidFill>
              </a:rPr>
              <a:t>Emotional Well-Being </a:t>
            </a:r>
          </a:p>
        </p:txBody>
      </p:sp>
      <p:sp>
        <p:nvSpPr>
          <p:cNvPr id="3" name="Subtitle 2"/>
          <p:cNvSpPr>
            <a:spLocks noGrp="1"/>
          </p:cNvSpPr>
          <p:nvPr>
            <p:ph type="subTitle" idx="1"/>
          </p:nvPr>
        </p:nvSpPr>
        <p:spPr>
          <a:xfrm>
            <a:off x="2063552" y="1467365"/>
            <a:ext cx="9290248" cy="4558339"/>
          </a:xfrm>
        </p:spPr>
        <p:txBody>
          <a:bodyPr>
            <a:noAutofit/>
          </a:bodyPr>
          <a:lstStyle/>
          <a:p>
            <a:pPr algn="l"/>
            <a:r>
              <a:rPr lang="en-US" sz="2800" dirty="0"/>
              <a:t>I am sure that the children's emotional well-being is of paramount importance to us all. </a:t>
            </a:r>
            <a:r>
              <a:rPr lang="en-US" sz="2800" dirty="0" smtClean="0"/>
              <a:t>We are </a:t>
            </a:r>
            <a:r>
              <a:rPr lang="en-US" sz="2800" dirty="0"/>
              <a:t>extremely aware of emotional well-being in children, </a:t>
            </a:r>
            <a:r>
              <a:rPr lang="en-US" sz="2800" dirty="0" smtClean="0"/>
              <a:t>these are </a:t>
            </a:r>
            <a:r>
              <a:rPr lang="en-US" sz="2800" dirty="0"/>
              <a:t>the </a:t>
            </a:r>
            <a:r>
              <a:rPr lang="en-US" sz="2800" dirty="0" smtClean="0"/>
              <a:t>years </a:t>
            </a:r>
            <a:r>
              <a:rPr lang="en-US" sz="2800" dirty="0"/>
              <a:t>they become more independent and improve their self esteem with help and </a:t>
            </a:r>
            <a:r>
              <a:rPr lang="en-US" sz="2800" dirty="0" smtClean="0"/>
              <a:t>guidance. </a:t>
            </a:r>
            <a:r>
              <a:rPr lang="en-US" sz="2800" dirty="0"/>
              <a:t>If a child in </a:t>
            </a:r>
            <a:r>
              <a:rPr lang="en-US" sz="2800" dirty="0" smtClean="0"/>
              <a:t>our </a:t>
            </a:r>
            <a:r>
              <a:rPr lang="en-US" sz="2800" dirty="0"/>
              <a:t>care is not acting their usual self, or is withdrawn from the class or their friends, </a:t>
            </a:r>
            <a:r>
              <a:rPr lang="en-US" sz="2800" dirty="0" smtClean="0"/>
              <a:t>we will </a:t>
            </a:r>
            <a:r>
              <a:rPr lang="en-US" sz="2800" dirty="0"/>
              <a:t>always take the time to reassure them that </a:t>
            </a:r>
            <a:r>
              <a:rPr lang="en-US" sz="2800" smtClean="0"/>
              <a:t>we are </a:t>
            </a:r>
            <a:r>
              <a:rPr lang="en-US" sz="2800" dirty="0"/>
              <a:t>here to help. If you feel that your child might be affected by something at home, such as a bereavement (be it pet or human) or </a:t>
            </a:r>
            <a:r>
              <a:rPr lang="en-US" sz="2800" dirty="0" smtClean="0"/>
              <a:t>arguments with siblings </a:t>
            </a:r>
            <a:r>
              <a:rPr lang="en-US" sz="2800" dirty="0"/>
              <a:t>etc, please take the time to briefly </a:t>
            </a:r>
            <a:r>
              <a:rPr lang="en-US" sz="2800" dirty="0" smtClean="0"/>
              <a:t>inform </a:t>
            </a:r>
            <a:r>
              <a:rPr lang="en-US" sz="2800" dirty="0"/>
              <a:t>us, as it might help </a:t>
            </a:r>
            <a:r>
              <a:rPr lang="en-US" sz="2800" dirty="0" smtClean="0"/>
              <a:t>us to </a:t>
            </a:r>
            <a:r>
              <a:rPr lang="en-US" sz="2800" dirty="0"/>
              <a:t>help them.</a:t>
            </a:r>
          </a:p>
        </p:txBody>
      </p:sp>
      <p:sp>
        <p:nvSpPr>
          <p:cNvPr id="4" name="Slide Number Placeholder 3"/>
          <p:cNvSpPr>
            <a:spLocks noGrp="1"/>
          </p:cNvSpPr>
          <p:nvPr>
            <p:ph type="sldNum" sz="quarter" idx="12"/>
          </p:nvPr>
        </p:nvSpPr>
        <p:spPr/>
        <p:txBody>
          <a:bodyPr/>
          <a:lstStyle/>
          <a:p>
            <a:pPr>
              <a:defRPr/>
            </a:pPr>
            <a:fld id="{CB8FFC2B-E788-4975-A309-09471A75D998}" type="slidenum">
              <a:rPr lang="en-GB"/>
              <a:pPr>
                <a:defRPr/>
              </a:pPr>
              <a:t>17</a:t>
            </a:fld>
            <a:endParaRPr lang="en-GB" dirty="0"/>
          </a:p>
        </p:txBody>
      </p:sp>
      <p:pic>
        <p:nvPicPr>
          <p:cNvPr id="5" name="Picture 4" descr="Couple that with also receiving &quot;real mail&quot; from one of my favorite ..."/>
          <p:cNvPicPr>
            <a:picLocks noChangeAspect="1"/>
          </p:cNvPicPr>
          <p:nvPr/>
        </p:nvPicPr>
        <p:blipFill>
          <a:blip r:embed="rId3"/>
          <a:stretch>
            <a:fillRect/>
          </a:stretch>
        </p:blipFill>
        <p:spPr>
          <a:xfrm>
            <a:off x="9992729" y="46038"/>
            <a:ext cx="850507" cy="1090681"/>
          </a:xfrm>
          <a:prstGeom prst="rect">
            <a:avLst/>
          </a:prstGeom>
        </p:spPr>
      </p:pic>
      <p:pic>
        <p:nvPicPr>
          <p:cNvPr id="6" name="Picture 5" descr="Image: Kissing Black-tailed Prairie Dogs, Mila Zinkova , 2006,"/>
          <p:cNvPicPr>
            <a:picLocks noChangeAspect="1"/>
          </p:cNvPicPr>
          <p:nvPr/>
        </p:nvPicPr>
        <p:blipFill>
          <a:blip r:embed="rId4"/>
          <a:stretch>
            <a:fillRect/>
          </a:stretch>
        </p:blipFill>
        <p:spPr>
          <a:xfrm>
            <a:off x="166087" y="214713"/>
            <a:ext cx="1681753" cy="1693986"/>
          </a:xfrm>
          <a:prstGeom prst="rect">
            <a:avLst/>
          </a:prstGeom>
        </p:spPr>
      </p:pic>
    </p:spTree>
    <p:extLst>
      <p:ext uri="{BB962C8B-B14F-4D97-AF65-F5344CB8AC3E}">
        <p14:creationId xmlns:p14="http://schemas.microsoft.com/office/powerpoint/2010/main" val="367638165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2442" y="414795"/>
            <a:ext cx="3446777" cy="830997"/>
          </a:xfrm>
          <a:prstGeom prst="rect">
            <a:avLst/>
          </a:prstGeom>
        </p:spPr>
        <p:txBody>
          <a:bodyPr wrap="none">
            <a:spAutoFit/>
          </a:bodyPr>
          <a:lstStyle/>
          <a:p>
            <a:pPr algn="ctr"/>
            <a:r>
              <a:rPr lang="en-GB" sz="48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Questions?</a:t>
            </a:r>
            <a:endPar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Picture 2"/>
          <p:cNvPicPr>
            <a:picLocks noChangeAspect="1"/>
          </p:cNvPicPr>
          <p:nvPr/>
        </p:nvPicPr>
        <p:blipFill rotWithShape="1">
          <a:blip r:embed="rId2"/>
          <a:srcRect t="9511" b="1314"/>
          <a:stretch/>
        </p:blipFill>
        <p:spPr>
          <a:xfrm>
            <a:off x="3435835" y="2462059"/>
            <a:ext cx="5339992" cy="4103104"/>
          </a:xfrm>
          <a:prstGeom prst="rect">
            <a:avLst/>
          </a:prstGeom>
        </p:spPr>
      </p:pic>
      <p:sp>
        <p:nvSpPr>
          <p:cNvPr id="4" name="TextBox 3"/>
          <p:cNvSpPr txBox="1"/>
          <p:nvPr/>
        </p:nvSpPr>
        <p:spPr>
          <a:xfrm>
            <a:off x="1116918" y="1494301"/>
            <a:ext cx="9973564" cy="584775"/>
          </a:xfrm>
          <a:prstGeom prst="rect">
            <a:avLst/>
          </a:prstGeom>
          <a:noFill/>
        </p:spPr>
        <p:txBody>
          <a:bodyPr wrap="none" rtlCol="0">
            <a:spAutoFit/>
          </a:bodyPr>
          <a:lstStyle/>
          <a:p>
            <a:r>
              <a:rPr lang="en-GB" sz="3200" dirty="0" smtClean="0"/>
              <a:t>Please feel free to ask any further questions you </a:t>
            </a:r>
            <a:r>
              <a:rPr lang="en-GB" sz="3200" smtClean="0"/>
              <a:t>may have.</a:t>
            </a:r>
            <a:endParaRPr lang="en-GB" sz="3200" dirty="0"/>
          </a:p>
        </p:txBody>
      </p:sp>
    </p:spTree>
    <p:extLst>
      <p:ext uri="{BB962C8B-B14F-4D97-AF65-F5344CB8AC3E}">
        <p14:creationId xmlns:p14="http://schemas.microsoft.com/office/powerpoint/2010/main" val="9500530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305" y="481263"/>
            <a:ext cx="11839074" cy="7109639"/>
          </a:xfrm>
          <a:prstGeom prst="rect">
            <a:avLst/>
          </a:prstGeom>
          <a:noFill/>
        </p:spPr>
        <p:txBody>
          <a:bodyPr wrap="square" rtlCol="0">
            <a:spAutoFit/>
          </a:bodyPr>
          <a:lstStyle/>
          <a:p>
            <a:pPr algn="ctr">
              <a:lnSpc>
                <a:spcPct val="150000"/>
              </a:lnSpc>
            </a:pPr>
            <a:r>
              <a:rPr lang="en-GB" sz="4800" b="1" dirty="0" smtClean="0"/>
              <a:t>Year 3 and 4</a:t>
            </a:r>
          </a:p>
          <a:p>
            <a:pPr algn="ctr">
              <a:lnSpc>
                <a:spcPct val="150000"/>
              </a:lnSpc>
            </a:pPr>
            <a:r>
              <a:rPr lang="en-GB" sz="4800" b="1" dirty="0" smtClean="0"/>
              <a:t>Rowan Class           Sycamore Class</a:t>
            </a:r>
          </a:p>
          <a:p>
            <a:pPr algn="ctr">
              <a:lnSpc>
                <a:spcPct val="150000"/>
              </a:lnSpc>
            </a:pPr>
            <a:r>
              <a:rPr lang="en-GB" sz="4000" dirty="0" smtClean="0"/>
              <a:t>Mrs Calvert                       Mrs Oldfield</a:t>
            </a:r>
          </a:p>
          <a:p>
            <a:pPr algn="ctr">
              <a:lnSpc>
                <a:spcPct val="150000"/>
              </a:lnSpc>
            </a:pPr>
            <a:r>
              <a:rPr lang="en-GB" sz="4000" dirty="0" smtClean="0"/>
              <a:t>Ms Daly                      Mrs Cook</a:t>
            </a:r>
          </a:p>
          <a:p>
            <a:pPr algn="ctr">
              <a:lnSpc>
                <a:spcPct val="150000"/>
              </a:lnSpc>
            </a:pPr>
            <a:endParaRPr lang="en-GB" sz="4000" dirty="0"/>
          </a:p>
          <a:p>
            <a:pPr algn="ctr">
              <a:lnSpc>
                <a:spcPct val="150000"/>
              </a:lnSpc>
            </a:pPr>
            <a:r>
              <a:rPr lang="en-GB" sz="2400" dirty="0" smtClean="0"/>
              <a:t>Mr Green PE Teacher every Wednesday</a:t>
            </a:r>
          </a:p>
          <a:p>
            <a:pPr algn="ctr">
              <a:lnSpc>
                <a:spcPct val="150000"/>
              </a:lnSpc>
            </a:pPr>
            <a:r>
              <a:rPr lang="en-GB" sz="2400" dirty="0" smtClean="0"/>
              <a:t>Mrs Harder and Mrs Swann alternate PPA cover on Wednesday in both classes</a:t>
            </a:r>
          </a:p>
          <a:p>
            <a:pPr algn="ctr">
              <a:lnSpc>
                <a:spcPct val="150000"/>
              </a:lnSpc>
            </a:pPr>
            <a:endParaRPr lang="en-GB" sz="4000" dirty="0"/>
          </a:p>
        </p:txBody>
      </p:sp>
      <p:pic>
        <p:nvPicPr>
          <p:cNvPr id="5" name="Picture 4"/>
          <p:cNvPicPr>
            <a:picLocks noChangeAspect="1"/>
          </p:cNvPicPr>
          <p:nvPr/>
        </p:nvPicPr>
        <p:blipFill>
          <a:blip r:embed="rId2"/>
          <a:stretch>
            <a:fillRect/>
          </a:stretch>
        </p:blipFill>
        <p:spPr>
          <a:xfrm>
            <a:off x="8718727" y="295949"/>
            <a:ext cx="2295610" cy="1662338"/>
          </a:xfrm>
          <a:prstGeom prst="rect">
            <a:avLst/>
          </a:prstGeom>
        </p:spPr>
      </p:pic>
      <p:pic>
        <p:nvPicPr>
          <p:cNvPr id="2" name="Picture 1"/>
          <p:cNvPicPr>
            <a:picLocks noChangeAspect="1"/>
          </p:cNvPicPr>
          <p:nvPr/>
        </p:nvPicPr>
        <p:blipFill>
          <a:blip r:embed="rId3"/>
          <a:stretch>
            <a:fillRect/>
          </a:stretch>
        </p:blipFill>
        <p:spPr>
          <a:xfrm>
            <a:off x="757382" y="295949"/>
            <a:ext cx="1253611" cy="2010934"/>
          </a:xfrm>
          <a:prstGeom prst="rect">
            <a:avLst/>
          </a:prstGeom>
        </p:spPr>
      </p:pic>
    </p:spTree>
    <p:extLst>
      <p:ext uri="{BB962C8B-B14F-4D97-AF65-F5344CB8AC3E}">
        <p14:creationId xmlns:p14="http://schemas.microsoft.com/office/powerpoint/2010/main" val="158051481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title"/>
          </p:nvPr>
        </p:nvSpPr>
        <p:spPr>
          <a:xfrm>
            <a:off x="1992313" y="258763"/>
            <a:ext cx="8229600" cy="1143000"/>
          </a:xfrm>
        </p:spPr>
        <p:txBody>
          <a:bodyPr/>
          <a:lstStyle/>
          <a:p>
            <a:r>
              <a:rPr lang="en-GB" altLang="en-US" smtClean="0"/>
              <a:t>Growth Mindset</a:t>
            </a:r>
          </a:p>
        </p:txBody>
      </p:sp>
      <p:pic>
        <p:nvPicPr>
          <p:cNvPr id="5124" name="Picture 6"/>
          <p:cNvPicPr>
            <a:picLocks noChangeAspect="1"/>
          </p:cNvPicPr>
          <p:nvPr/>
        </p:nvPicPr>
        <p:blipFill>
          <a:blip r:embed="rId2">
            <a:extLst>
              <a:ext uri="{28A0092B-C50C-407E-A947-70E740481C1C}">
                <a14:useLocalDpi xmlns:a14="http://schemas.microsoft.com/office/drawing/2010/main" val="0"/>
              </a:ext>
            </a:extLst>
          </a:blip>
          <a:srcRect l="12201" t="29001" r="45274" b="19199"/>
          <a:stretch>
            <a:fillRect/>
          </a:stretch>
        </p:blipFill>
        <p:spPr bwMode="auto">
          <a:xfrm>
            <a:off x="2277229" y="1165812"/>
            <a:ext cx="7944684" cy="54425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9265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lstStyle/>
          <a:p>
            <a:pPr marL="0" indent="0" algn="ctr">
              <a:buNone/>
            </a:pPr>
            <a:r>
              <a:rPr lang="en-GB" b="1" u="sng" dirty="0" smtClean="0">
                <a:solidFill>
                  <a:srgbClr val="7030A0"/>
                </a:solidFill>
              </a:rPr>
              <a:t>Topics This Year:</a:t>
            </a:r>
          </a:p>
          <a:p>
            <a:pPr marL="0" indent="0">
              <a:buNone/>
            </a:pPr>
            <a:endParaRPr lang="en-GB" dirty="0"/>
          </a:p>
          <a:p>
            <a:pPr marL="0" indent="0">
              <a:buNone/>
            </a:pPr>
            <a:r>
              <a:rPr lang="en-GB" b="1" dirty="0" smtClean="0"/>
              <a:t>Autumn 2022- ‘Discover’.  Pyramids &amp; Pharaohs   </a:t>
            </a:r>
            <a:r>
              <a:rPr lang="en-GB" b="1" i="1" dirty="0" smtClean="0"/>
              <a:t>(Ancient Egypt)</a:t>
            </a:r>
          </a:p>
          <a:p>
            <a:pPr marL="0" indent="0">
              <a:buNone/>
            </a:pPr>
            <a:endParaRPr lang="en-GB" b="1" dirty="0"/>
          </a:p>
          <a:p>
            <a:pPr marL="0" indent="0">
              <a:buNone/>
            </a:pPr>
            <a:r>
              <a:rPr lang="en-GB" b="1" dirty="0" smtClean="0"/>
              <a:t>Spring 2023- ‘Explore’.    The Frozen Desert    </a:t>
            </a:r>
            <a:r>
              <a:rPr lang="en-GB" b="1" i="1" dirty="0" smtClean="0"/>
              <a:t>(Polar Regions)</a:t>
            </a:r>
          </a:p>
          <a:p>
            <a:pPr marL="0" indent="0">
              <a:buNone/>
            </a:pPr>
            <a:endParaRPr lang="en-GB" b="1" dirty="0"/>
          </a:p>
          <a:p>
            <a:pPr marL="0" indent="0">
              <a:buNone/>
            </a:pPr>
            <a:r>
              <a:rPr lang="en-GB" b="1" dirty="0" smtClean="0"/>
              <a:t>Summer 2023- ‘Create’.    Weird &amp; Wonderful   </a:t>
            </a:r>
            <a:r>
              <a:rPr lang="en-GB" b="1" i="1" dirty="0" smtClean="0"/>
              <a:t>(Habitats)</a:t>
            </a:r>
            <a:endParaRPr lang="en-GB" b="1" i="1" dirty="0"/>
          </a:p>
        </p:txBody>
      </p:sp>
    </p:spTree>
    <p:extLst>
      <p:ext uri="{BB962C8B-B14F-4D97-AF65-F5344CB8AC3E}">
        <p14:creationId xmlns:p14="http://schemas.microsoft.com/office/powerpoint/2010/main" val="266744286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196753"/>
            <a:ext cx="7772400" cy="5042123"/>
          </a:xfrm>
        </p:spPr>
        <p:txBody>
          <a:bodyPr/>
          <a:lstStyle/>
          <a:p>
            <a:pPr marL="0" indent="0" algn="ctr">
              <a:buNone/>
            </a:pPr>
            <a:endParaRPr lang="en-US" sz="4400" b="1" dirty="0">
              <a:latin typeface="Matura MT Script Capitals" panose="03020802060602070202" pitchFamily="66" charset="0"/>
            </a:endParaRPr>
          </a:p>
          <a:p>
            <a:pPr>
              <a:buNone/>
            </a:pPr>
            <a:endParaRPr lang="en-US" dirty="0">
              <a:latin typeface="+mn-lt"/>
              <a:ea typeface="+mn-ea"/>
              <a:cs typeface="+mn-cs"/>
            </a:endParaRPr>
          </a:p>
          <a:p>
            <a:pPr>
              <a:buNone/>
            </a:pPr>
            <a:endParaRPr lang="en-US" dirty="0">
              <a:latin typeface="+mn-lt"/>
              <a:ea typeface="+mn-ea"/>
              <a:cs typeface="+mn-cs"/>
            </a:endParaRP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pPr>
              <a:defRPr/>
            </a:pPr>
            <a:fld id="{A03222BD-BE23-4C9B-AA2C-CD4CE82C53EF}" type="slidenum">
              <a:rPr lang="en-GB" smtClean="0"/>
              <a:pPr>
                <a:defRPr/>
              </a:pPr>
              <a:t>5</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126" y="-149087"/>
            <a:ext cx="9625263" cy="6815403"/>
          </a:xfrm>
          <a:prstGeom prst="rect">
            <a:avLst/>
          </a:prstGeom>
        </p:spPr>
      </p:pic>
    </p:spTree>
    <p:extLst>
      <p:ext uri="{BB962C8B-B14F-4D97-AF65-F5344CB8AC3E}">
        <p14:creationId xmlns:p14="http://schemas.microsoft.com/office/powerpoint/2010/main" val="5743281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dirty="0" smtClean="0">
                <a:latin typeface="+mn-lt"/>
              </a:rPr>
              <a:t>Class Timetable</a:t>
            </a:r>
            <a:endParaRPr lang="en-GB" sz="5400" b="1" dirty="0">
              <a:latin typeface="+mn-lt"/>
            </a:endParaRPr>
          </a:p>
        </p:txBody>
      </p:sp>
      <p:sp>
        <p:nvSpPr>
          <p:cNvPr id="3" name="Content Placeholder 2"/>
          <p:cNvSpPr>
            <a:spLocks noGrp="1"/>
          </p:cNvSpPr>
          <p:nvPr>
            <p:ph idx="1"/>
          </p:nvPr>
        </p:nvSpPr>
        <p:spPr>
          <a:xfrm>
            <a:off x="748823" y="1282485"/>
            <a:ext cx="10515600" cy="5248944"/>
          </a:xfrm>
        </p:spPr>
        <p:txBody>
          <a:bodyPr>
            <a:normAutofit lnSpcReduction="10000"/>
          </a:bodyPr>
          <a:lstStyle/>
          <a:p>
            <a:pPr marL="0" indent="0" algn="ctr">
              <a:buNone/>
            </a:pPr>
            <a:r>
              <a:rPr lang="en-US" dirty="0"/>
              <a:t>Subjects </a:t>
            </a:r>
            <a:r>
              <a:rPr lang="en-US" u="sng" dirty="0"/>
              <a:t>other than </a:t>
            </a:r>
            <a:r>
              <a:rPr lang="en-US" dirty="0" err="1" smtClean="0"/>
              <a:t>Maths</a:t>
            </a:r>
            <a:r>
              <a:rPr lang="en-US" dirty="0" smtClean="0"/>
              <a:t> </a:t>
            </a:r>
            <a:r>
              <a:rPr lang="en-US" dirty="0"/>
              <a:t>and English, which are daily;</a:t>
            </a:r>
          </a:p>
          <a:p>
            <a:pPr marL="0" indent="0" algn="ctr">
              <a:buNone/>
            </a:pPr>
            <a:r>
              <a:rPr lang="en-US" dirty="0" smtClean="0"/>
              <a:t>Science</a:t>
            </a:r>
            <a:endParaRPr lang="en-US" dirty="0"/>
          </a:p>
          <a:p>
            <a:pPr marL="0" indent="0" algn="ctr">
              <a:buNone/>
            </a:pPr>
            <a:r>
              <a:rPr lang="en-US" dirty="0" smtClean="0"/>
              <a:t> Art &amp; Design /DT</a:t>
            </a:r>
          </a:p>
          <a:p>
            <a:pPr marL="0" indent="0" algn="ctr">
              <a:buNone/>
            </a:pPr>
            <a:r>
              <a:rPr lang="en-US" dirty="0" smtClean="0"/>
              <a:t>PE</a:t>
            </a:r>
          </a:p>
          <a:p>
            <a:pPr marL="0" indent="0" algn="ctr">
              <a:buNone/>
            </a:pPr>
            <a:r>
              <a:rPr lang="en-US" dirty="0" smtClean="0"/>
              <a:t>Humanities (History &amp; Geography)</a:t>
            </a:r>
            <a:endParaRPr lang="en-US" dirty="0"/>
          </a:p>
          <a:p>
            <a:pPr marL="0" indent="0" algn="ctr">
              <a:buNone/>
            </a:pPr>
            <a:r>
              <a:rPr lang="en-US" dirty="0" smtClean="0"/>
              <a:t>French- RE – Computing- Music-RHE</a:t>
            </a:r>
            <a:endParaRPr lang="en-US" dirty="0"/>
          </a:p>
          <a:p>
            <a:r>
              <a:rPr lang="en-US" dirty="0" smtClean="0"/>
              <a:t>Wednesday </a:t>
            </a:r>
            <a:r>
              <a:rPr lang="en-US" dirty="0"/>
              <a:t>is </a:t>
            </a:r>
            <a:r>
              <a:rPr lang="en-US" dirty="0" smtClean="0"/>
              <a:t>our </a:t>
            </a:r>
            <a:r>
              <a:rPr lang="en-US" dirty="0"/>
              <a:t>PPA day and </a:t>
            </a:r>
            <a:r>
              <a:rPr lang="en-US" dirty="0" smtClean="0"/>
              <a:t>we are </a:t>
            </a:r>
            <a:r>
              <a:rPr lang="en-US" dirty="0"/>
              <a:t>out of </a:t>
            </a:r>
            <a:r>
              <a:rPr lang="en-US" dirty="0" smtClean="0"/>
              <a:t>class either in the morning or afternoon, our PPA cover is either Woodland Learning with Mrs Harder or in class learning with Mrs Swann.</a:t>
            </a:r>
          </a:p>
          <a:p>
            <a:r>
              <a:rPr lang="en-US" dirty="0" smtClean="0"/>
              <a:t>Rowan’s other PE day is Tuesday and Sycamore’s PE day is Thursday</a:t>
            </a:r>
          </a:p>
          <a:p>
            <a:pPr marL="0" indent="0">
              <a:buNone/>
            </a:pPr>
            <a:r>
              <a:rPr lang="en-US" dirty="0" smtClean="0"/>
              <a:t>Long hair must be tied up and earrings removed or covered for PE</a:t>
            </a:r>
          </a:p>
          <a:p>
            <a:endParaRPr lang="en-US" dirty="0" smtClean="0"/>
          </a:p>
          <a:p>
            <a:pPr marL="0" indent="0">
              <a:buNone/>
            </a:pPr>
            <a:endParaRPr lang="en-US" dirty="0" smtClean="0"/>
          </a:p>
          <a:p>
            <a:endParaRPr lang="en-US" dirty="0"/>
          </a:p>
          <a:p>
            <a:pPr marL="0" indent="0">
              <a:buNone/>
            </a:pPr>
            <a:endParaRPr lang="en-GB" dirty="0"/>
          </a:p>
        </p:txBody>
      </p:sp>
    </p:spTree>
    <p:extLst>
      <p:ext uri="{BB962C8B-B14F-4D97-AF65-F5344CB8AC3E}">
        <p14:creationId xmlns:p14="http://schemas.microsoft.com/office/powerpoint/2010/main" val="407820436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384498" y="567524"/>
            <a:ext cx="1289589" cy="1143000"/>
          </a:xfrm>
        </p:spPr>
        <p:txBody>
          <a:bodyPr>
            <a:normAutofit/>
          </a:bodyPr>
          <a:lstStyle/>
          <a:p>
            <a:pPr algn="ctr" eaLnBrk="1" hangingPunct="1"/>
            <a:r>
              <a:rPr lang="en-GB" sz="5400" b="1" dirty="0">
                <a:latin typeface="+mn-lt"/>
              </a:rPr>
              <a:t>P.E.</a:t>
            </a:r>
          </a:p>
        </p:txBody>
      </p:sp>
      <p:sp>
        <p:nvSpPr>
          <p:cNvPr id="13314" name="Slide Number Placeholder 5"/>
          <p:cNvSpPr>
            <a:spLocks noGrp="1"/>
          </p:cNvSpPr>
          <p:nvPr>
            <p:ph type="sldNum" sz="quarter" idx="12"/>
          </p:nvPr>
        </p:nvSpPr>
        <p:spPr>
          <a:noFill/>
        </p:spPr>
        <p:txBody>
          <a:bodyPr/>
          <a:lstStyle/>
          <a:p>
            <a:fld id="{8A96C119-817F-4A93-A0BC-3E0E3A66C3FC}" type="slidenum">
              <a:rPr lang="en-GB"/>
              <a:pPr/>
              <a:t>7</a:t>
            </a:fld>
            <a:endParaRPr lang="en-GB"/>
          </a:p>
        </p:txBody>
      </p:sp>
      <p:sp>
        <p:nvSpPr>
          <p:cNvPr id="13316" name="Text Box 3"/>
          <p:cNvSpPr txBox="1">
            <a:spLocks noChangeArrowheads="1"/>
          </p:cNvSpPr>
          <p:nvPr/>
        </p:nvSpPr>
        <p:spPr bwMode="auto">
          <a:xfrm>
            <a:off x="641684" y="1916114"/>
            <a:ext cx="8983329" cy="4247317"/>
          </a:xfrm>
          <a:prstGeom prst="rect">
            <a:avLst/>
          </a:prstGeom>
          <a:noFill/>
          <a:ln w="9525">
            <a:noFill/>
            <a:miter lim="800000"/>
            <a:headEnd/>
            <a:tailEnd/>
          </a:ln>
        </p:spPr>
        <p:txBody>
          <a:bodyPr wrap="square" anchor="t">
            <a:spAutoFit/>
          </a:bodyPr>
          <a:lstStyle/>
          <a:p>
            <a:pPr>
              <a:spcBef>
                <a:spcPct val="50000"/>
              </a:spcBef>
            </a:pPr>
            <a:r>
              <a:rPr lang="en-GB" sz="3600" dirty="0" smtClean="0">
                <a:latin typeface="Calibri" panose="020F0502020204030204" pitchFamily="34" charset="0"/>
                <a:cs typeface="Calibri" panose="020F0502020204030204" pitchFamily="34" charset="0"/>
              </a:rPr>
              <a:t>All Children have PE on a Wednesday.</a:t>
            </a:r>
          </a:p>
          <a:p>
            <a:pPr>
              <a:spcBef>
                <a:spcPct val="50000"/>
              </a:spcBef>
            </a:pPr>
            <a:r>
              <a:rPr lang="en-GB" sz="3600" dirty="0" smtClean="0">
                <a:latin typeface="Calibri" panose="020F0502020204030204" pitchFamily="34" charset="0"/>
                <a:cs typeface="Calibri" panose="020F0502020204030204" pitchFamily="34" charset="0"/>
              </a:rPr>
              <a:t>Rowan class’s other PE day is Tuesday. Sycamore’s is Thursday</a:t>
            </a:r>
            <a:r>
              <a:rPr lang="en-US" sz="3600" dirty="0" smtClean="0">
                <a:latin typeface="Calibri" panose="020F0502020204030204" pitchFamily="34" charset="0"/>
                <a:cs typeface="Calibri" panose="020F0502020204030204" pitchFamily="34" charset="0"/>
              </a:rPr>
              <a:t>. </a:t>
            </a:r>
          </a:p>
          <a:p>
            <a:pPr>
              <a:spcBef>
                <a:spcPct val="50000"/>
              </a:spcBef>
            </a:pPr>
            <a:r>
              <a:rPr lang="en-US" sz="3600" b="1" u="sng" dirty="0" smtClean="0">
                <a:latin typeface="Calibri" panose="020F0502020204030204" pitchFamily="34" charset="0"/>
                <a:cs typeface="Calibri" panose="020F0502020204030204" pitchFamily="34" charset="0"/>
              </a:rPr>
              <a:t>ALL</a:t>
            </a:r>
            <a:r>
              <a:rPr lang="en-US" sz="3600" dirty="0" smtClean="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children to have their </a:t>
            </a:r>
            <a:r>
              <a:rPr lang="en-US" sz="3600" u="sng" dirty="0">
                <a:latin typeface="Calibri" panose="020F0502020204030204" pitchFamily="34" charset="0"/>
                <a:cs typeface="Calibri" panose="020F0502020204030204" pitchFamily="34" charset="0"/>
              </a:rPr>
              <a:t>named</a:t>
            </a:r>
            <a:r>
              <a:rPr lang="en-US" sz="3600" dirty="0">
                <a:latin typeface="Calibri" panose="020F0502020204030204" pitchFamily="34" charset="0"/>
                <a:cs typeface="Calibri" panose="020F0502020204030204" pitchFamily="34" charset="0"/>
              </a:rPr>
              <a:t> PE kit in school at all </a:t>
            </a:r>
            <a:r>
              <a:rPr lang="en-US" sz="3600" dirty="0" smtClean="0">
                <a:latin typeface="Calibri" panose="020F0502020204030204" pitchFamily="34" charset="0"/>
                <a:cs typeface="Calibri" panose="020F0502020204030204" pitchFamily="34" charset="0"/>
              </a:rPr>
              <a:t>times, as days can change.</a:t>
            </a:r>
            <a:endParaRPr lang="en-US" sz="3600" dirty="0">
              <a:latin typeface="Calibri" panose="020F0502020204030204" pitchFamily="34" charset="0"/>
              <a:cs typeface="Calibri" panose="020F0502020204030204" pitchFamily="34" charset="0"/>
            </a:endParaRPr>
          </a:p>
          <a:p>
            <a:pPr>
              <a:spcBef>
                <a:spcPct val="50000"/>
              </a:spcBef>
            </a:pPr>
            <a:r>
              <a:rPr lang="en-US" sz="3600" dirty="0">
                <a:latin typeface="Calibri" panose="020F0502020204030204" pitchFamily="34" charset="0"/>
                <a:cs typeface="Calibri" panose="020F0502020204030204" pitchFamily="34" charset="0"/>
              </a:rPr>
              <a:t>Earrings must be removed or taped over</a:t>
            </a:r>
            <a:r>
              <a:rPr lang="en-US" sz="3600" dirty="0" smtClean="0">
                <a:latin typeface="Calibri" panose="020F0502020204030204" pitchFamily="34" charset="0"/>
                <a:cs typeface="Calibri" panose="020F0502020204030204" pitchFamily="34" charset="0"/>
              </a:rPr>
              <a:t>.</a:t>
            </a:r>
          </a:p>
        </p:txBody>
      </p:sp>
      <p:pic>
        <p:nvPicPr>
          <p:cNvPr id="13317" name="Picture 4" descr="MP900422599[1]"/>
          <p:cNvPicPr>
            <a:picLocks noChangeAspect="1" noChangeArrowheads="1"/>
          </p:cNvPicPr>
          <p:nvPr/>
        </p:nvPicPr>
        <p:blipFill>
          <a:blip r:embed="rId3" cstate="print"/>
          <a:srcRect/>
          <a:stretch>
            <a:fillRect/>
          </a:stretch>
        </p:blipFill>
        <p:spPr bwMode="auto">
          <a:xfrm>
            <a:off x="67134" y="209449"/>
            <a:ext cx="2220966" cy="1554264"/>
          </a:xfrm>
          <a:prstGeom prst="rect">
            <a:avLst/>
          </a:prstGeom>
          <a:noFill/>
          <a:ln w="9525">
            <a:noFill/>
            <a:miter lim="800000"/>
            <a:headEnd/>
            <a:tailEnd/>
          </a:ln>
        </p:spPr>
      </p:pic>
      <p:pic>
        <p:nvPicPr>
          <p:cNvPr id="13318" name="Picture 5" descr="MC900437043[1]"/>
          <p:cNvPicPr>
            <a:picLocks noChangeAspect="1" noChangeArrowheads="1"/>
          </p:cNvPicPr>
          <p:nvPr/>
        </p:nvPicPr>
        <p:blipFill>
          <a:blip r:embed="rId4" cstate="print"/>
          <a:srcRect/>
          <a:stretch>
            <a:fillRect/>
          </a:stretch>
        </p:blipFill>
        <p:spPr bwMode="auto">
          <a:xfrm>
            <a:off x="2546476" y="567524"/>
            <a:ext cx="1227424" cy="1227424"/>
          </a:xfrm>
          <a:prstGeom prst="rect">
            <a:avLst/>
          </a:prstGeom>
          <a:noFill/>
          <a:ln w="9525">
            <a:noFill/>
            <a:miter lim="800000"/>
            <a:headEnd/>
            <a:tailEnd/>
          </a:ln>
        </p:spPr>
      </p:pic>
      <p:sp>
        <p:nvSpPr>
          <p:cNvPr id="13323" name="AutoShape 11" descr="data:image/jpeg;base64,/9j/4AAQSkZJRgABAQAAAQABAAD/2wCEAAkGBxQQEhQUEBQUFRUWFBQUFRcVGBQXFBgUFRUWFxUXFhUYHCgsGBomHhUUITMiJSksLi8wGB8zODMsNygtLjcBCgoKDg0OGxAQGiwkICQsLDcsNCwsLSwsLS0sLCwsLCwvLCwsLCwtLywsLCwsLywsLC8sLC8sLCwsLCwsLCwsLP/AABEIAMYA/gMBEQACEQEDEQH/xAAbAAEAAgMBAQAAAAAAAAAAAAAAAQUDBAYCB//EAEAQAAIBAgUBBwEEBwcDBQAAAAECEQADBAUSITFBBhMiUWFxgTIUQpGhFSNSk7HR8AdTYnLB0+EWVJIkM2Oisv/EABsBAQADAQEBAQAAAAAAAAAAAAABAgMEBQYH/8QANxEAAgECBAMFBgYBBQEAAAAAAAECAxEEEiExQVFhBRNxgZEiobHB0fAGFDJS4fEjJDNCYoIV/9oADAMBAAIRAxEAPwD7RQCgJoBQAUANAY3vqNiQOu5HEx/GouiVFvZGQGpIBoCKAUAoBQCgFAKAUAoCRQCgFAKAigFAKAmgFAKAg0AoBUAUAqQKAmgNfHXdKMdSrsYLcA9J+YqG7EpXdiv7M4lmsjvbneuJ1MQgbkxqVAADHkBVKdTOs1rGtekqU3FFu1aGJzj45Jt94jucSxSUEqiBoUOZECSOJMkngSMYZZK8mtfux2TjUg8sP+Hx5/fAt8rvllIJkozIT56Tz7wR8zVqbuteBjWioyTXFJ+FzdNaGJFAKAUBo3M4sLeXDtdQXmUutufGVE7x5bH8DU5XbNwBv1AIoBQCgFATQGG9iFVSzEAASSdgB6mlrlZSjFXbsimxnaQBHNhGuuBKqZQMeksQdI9Y+KzdWClZv01Oinhqs45rWT2vpfy39SyyfGNfs27j22tM6Bmtt9SHqp8/frWrsno7mJuVAFACYoBqoCvOP1E6CNCk63P07fdXzPmeBWee+2y4mzpOK13ey4mfCY+3dnQwMc8/61MZxlsytSjOn+tWNqrmZFAKAVAFSBQE0BznbRpslZjZn/8AGAB+LiojbvYJ/ehnilL8pVcd7JK2+rv8iq7DOdTEmdRK+e4VWB/Jvwq+IUVUio7We3qc3ZTrToVHWvfMn7V77W4+R25PSqnafP8AtPi3w18rbO0d4v8AgZpkj8KvSwkZWk3s7/A87tDtqrQnKnGKd4JXfDfX0t6XO3y7DC3bVR5bnzJ3JrKEMkbHq1arqzc3xNo1YzIoBQCgOXv3bYx5dlUFVW2X4PBZdR/ZHeEfM1jOVprNtw5Xeh00E6lGap2bvquNkk/n/PA6hTWxzA0AoBQGpisxt2jDsASCQPvEDyUbmok8qu9iYLPNU47v4cypzTG4q5aufZbbI+k6GcrMj/A3nx81g6lSS9iPqehQo4aFWPfzur6pX+KOYyTsZirrNcx14jVuV1a3n34WN9hNWwne0pOUnuW/ELwGOowoUY2yu90raWs1rvfR3fI63JMuW1cuhJ0rpQSST9IZpJ9xUx1qSlY4msmHp07t7vV3e9luXYWK1MQaAUBoZ9hLl7D3bdi73Nx0KpcAkqT1/wCelWg0pJtXBR49cYtvuzNwx9ScsY4J2gT+Nc2SpJ5b6cX0OqeIo04yqRj7dvZVm1f++djlc5y7MsV3djQy2hH7CWwQTBcjmOf+arjKTclCl+mx6H4ZxtKlQqV8d/u5nbTVxstltq7r+Dthk5sWkZGLXraRIAHekDcMvqZ69atGglbK7NcfqcNbG5nNuN4u7SW65WZaZdizcWWR7bdVcD8iORXQ1Y8+lUzq7i14m5UGhFAKAUAoCRQHH/2kYW5cwzC0uosbaQIBjXrJ39VQVy4pPIe12FVp08SnN2td+63zZU/2f5Newt+/buAhQbbA7bkBxwDtIc/hWeHpuMmuX8nb23jqWJo05wd3qvh80d+2GXX3n3tJQeWkmTt13A58vU13HzB8h7YYjE4jF4hrKXDbtQshD9KkITJG8sSdum/ArhniK2Z5G0lyPq8J2P2VKhTeLhCU5c3rxaW+mnvPqPZrHm/hrLsCGZBqBBBDjZtj6g110554KR89jaCoV5047J6eHD3FoaucpFAKAUB8x7ZZs+HzDUcObihViSdLjSQfungkj4rCri3BOm43X30PT7P/AA3Txc441V8sldWS8VvmT1vc7ns9m/2q2G0G2dKkqd4DCRvA6egq1KrnW1jnxmF/L1HHNmWuvgWprU5BQE0Bp4rLkuMjN9SNqVhsw8xPkeoqyk0mjGpQhOSk1qtnx++huBaqbGHFYgW1LEMQOdKljHnpUSfigPGGsCS41DV4ip8yB06HYVVRs7lnNtJPgbNWKkUAoCaARQHi4QOdqAxYTWF/WlC0/cBiOnJ5O59JjeJIC3i1YkLvHJHAPlPnVVJN6FpQlFJtbmxVipBoBQCgFATQFZnaahbH/wA1ufaTWVWLaXijow01Byb/AGv1PNpYxTnaDaQ//Yj/AENEv8rfREyknh4x4ps2M2vlLZ0fW0Kg66m/4k/FWqNqOm5nRjGU0p7HrL8GLVsKPk+ZPJpCChGxFao6s3Jmng07i81v7jgunowjWo/I/FUgnCbjwZtVmqlNSf6lo+vJltWxyigFAKAgrQFXlCw+IM7m7+UAj+NY01aUn1OnESThTS/b8/4LWtjmFAKAmgNXMcethNbzEgbCd2MDb5qUrmdWrGmry5peuhqHOxO1u6w8whj86w79X0T9Dv8AykrXcorzOKb+0W+9/u7WFGzlGEu7bGOFA0/nWUMS5VFG2lz18T2HCjg51+8vJRbitEm7XS43uX2Fx2LvMIUrwSrKAqz0Mia2aqZ5JNWT/o8KNSjKjTbhJSkrvo+Kd+vTVG9keLxT3r64myqW17s2XWfFqDa1MkyVIG4geIbVrHWCfHiRVjGMrRd0X1DMigJoCi7V5EuLS3JabN0X0UHZnRW0hh13Mj1A9RUNyUWo8UXpyjGacloimxHaNS2m+WCAHUE5kdHI3+BVIUqlSLlLRL3lamPw1GtCjSeacna6s1Ft2StfR+OxqZJ2ouY++1rDqbVtV1IYnYbePymRAHrzXJGrKpLLDRH0mM7Kp4GgqtZ5pN2fny52+7HZZdjS0rcGi4v1Keo/aXzFdcJuWjVmeBWpKGsXeL2+j6m9NaGIoBQCgJoDBicIlwqXE6GDrzswmDt7mpTaKTpxnZyWzuvEDBpr7yPHp0TJ+mZiPel3aw7uOfPbW1vIYjCK7KzCSh1LzsYIn8CaJtCVOMmm+GxnFQXMN/CI7KzCShJU77EiD+VSm0UlTjJqTWq2MsVBcUAoCaARQGjaym0lw3FWHYksQzbk+YmDVnNtWZjHD04zc4qze++pu1U2FAKAmgMWIwy3AAwmGVh6MpkGpTsVnCM9JL7Rk0VBYgWxQGNsMurVvPEgkSPUTvyajKr3LZnly8DNUlRQCgFAIoCvx+SWL/8A7ltWPE8NH+YQatmaVr6GLoU3UVRxWZNNPjdaonKsms4VdNi2qAmTEyT6k7msoQjBWijuxOLrYmWarJt/fAnFZVbuOLjKdYEBgzqQN/2SPM1qptKxwVMNTnNTa1XG7XwN0Cqm4oBQCgJoDVxN9kZAFlWYhiJ8I0MwMAbiVA6cigNG7nDB2VbN1oPhOlgpHXcjaDPvsRtQGD/qFoLdxeCrqklSANPPI6H+B8ooCR2gJ06bN1gVVpVSQupUaHgGDD++3G9AbeUZi16Q9q5aIVCdY2JaZAMbxH5igNjMMQ9tQbdprpmNKG2pAg7zcZRHHWd6lK/GwNE5pf8A+yvfvML/ALtTlX7vj9AWeEuFkVmUoSASpIJUkbqSCQSONqqDXzDFtbKaVLanVTAYwpklvCpiAOsTxyaA0MXnV227D7PcZVIAZATq4mBp8nTr0cfdoCRnN39WDh7ktBbZtKjWy7nTzADcdRQF2KA1MwxD2wDbtNdMxpQ21IEHebjKI6fNSlfiDRbNb/8A2V795hf92rZY/uXv+gLTC3CyqzKVJUEqSCVJEkEgwSONqoDDmWKa0EKqWl1UgBiQpO7eEHgb7wPXigNG/m11GcGxcZAwVGQaixKgk6ei7kSdtqA8pnj6dTYe8N+ik7GYJEAjjygSJNAWeXYrvbauVZdQJhtjyQNvXn2IoDJirhVSVUsQCQogFiOACxABPqRQFX+lL/8A2V795hf92r5V+74/QG5l2Ke4CblprRDEaWNtiQAN5RiI3PXpVGrbO4MuNvFEZlUuQCQo5J8qArcXnFxNGmxccFVLQG8LFgNMBSTAFwz6L+0KAxrntwmPs1/nbwmOY3MbdeJ+RvQEHPrm0Ya/JIAlTG4Jk7bcD8aAvlNADQCgFAKAmgIigGkeVATpFANNAIoCCKAmKAgCgEUBMCgI0jyoCaAigEUBNAIoBpFANNAIoCIoBQACgEUBqY/BG6AFuMkEzpkEyCOhFAV9zInaQcTdMjSRJiOOAefXqedtqAtcNY0KFJLR1bc87STz/wAUBnoCKAUAoBQCgJoBQE0BqZrmCYa1cvXJ0W1LtpBJgeQHJqUm3ZA85TmK4m0l1FdQ4kLcXS434ZehqPB3JcXF2ZuUIIoCaAUAoBQEUAoBQE0ANAUfZzM79/vhiLS29F0qhRiwZYkEyAQw61ClGSvHz6M0qUnTdmXk1JmKAigFAKAUAoBQCgFAKAUAoBQCgMGYYxLFt7t1gqIpZ2PAVRJO1Em3ZAxZRmdvFWlu2G1W3EqYZZHswBH4VLTTsw1Y3qgFZ2gulbLx1AU+gYgH8jWdV2g7GtCN6iu7Ld+Wp57OYgXLFsqIHiHvpYrPzE/NaKGRKL6GEcQq96id029edna/mWZoWFATQFXm2fWMK9m3fuaXvvotLpdizCJ2UGAJEkwBPNWUW02uASvsWamqgmgIoBQCgJoCp7RZouHss2pQ5BW2CRJc7CB1iZ+KmOXMk3uZ1+9VCc6UW3FX0TdurtwK3sjdYzqBAddYncnSxVjPqayyOnVcW78TalXjicLCtGNuG976b+epZYzMGGLsWFAh7eIuuSDIW0bKrBnaWujoeK2UbxcvAqW1VBFAKAUAoBQCgFAKAVAFAKkCgJoCq7SXIsOCAQw0GQCIbYyD6TWdWTjFtG2HhmqJPbd+C1PeQMrWLZQQCv5ydR/GavGGRZTHv+//AMl73/o3jeGrTI1RMdYmJjyqQUnbbFmzhXcAGGtAg/stcUN8waxxEmoNo7+zMOq+KjTb3T9yb9/Hpy3PPYgn7MoMeF7y7cQt1wKvTqyqrPLc5q+BpYKSo0r5Uk9d9Vd8FxZ0NXMSKAmgOc7SXlW9ZLqCFMz18TAQD8Ax1gVlNZpxh96G0anc0p1W0tl43eyL1rwULqIEkKJ6k8D3rUxMs0ABmgJoCGMUBo5nmAtLtux2VRyT/Ks6lRQXU2oUXVlyS3fI5DGdg3xeIN3FX2KlQdK8g9VUnZV4Ow6n3rmeGlOWabPdoduxwuH7qhTV+b+Ltq35/Qt8ys3bd/C2MI6Wv1N7xPbN0aLRsqBGtd/EN56V3QhFe0+Gm/3yPAlVck0+Lv8AH6k5ZhryY4nE3Uut9lhClo2go73xiDceZhOo4q8nHJ7KtqZnSg1mCaAigFAKAUAoBQCgFQBQCpAoCaA5Xt1j9C2rWme/cp7AKf8AUr8TXPXqunla5/DU9HAYBYuFXM7JRd+t9PvyKfsrnmKexJtqlpNFtJU+KZkyT4vcCs3ias7ztZHZW7IweCUMPCbk0nfVcPDY7HHYq3ZuWdYJe7c7hCBJko90+yxaJPsPSu1K97cDwjx2jtK2HuB1DggSDuORB+Dv8VjX/wBtnVgZSjiIuLs+ngY1e1gbFoBYUvatKqAfXecLMeWpiT6TWlKnaOVcEZ4itOtVlObu2W4qTECgJFAcR28xcXraaZi33wM/s3VDD4Uk1hPEOlUVlwZ6FDsmnj8O88rWmrabNJteux2V2yHC6gDDBhPmOD8VueeaWZZvbswrElyJCrBaPP0HvUS9mOZ7FYyzVFSjrJ8OnPw+0UnY9zYtMLt3E32Z9Za5ruRIExAhF66RsKz/ADGd3atysmd1XC2tla24tHTWcUH4DD/MrL/EVdSucsoOPLyafwMl62GBBAIOxB4IPQ1Yo0mrM0MuylbLMQWaTtqJYqv7Kk7gfNTKzd7alKMHSi4KTcb3s3t99SyFQaFXmeVW7l1L90mLVq6kSVWLjW2ZiwIiO6HpuasptJpA84PLbYu99aP3HtEaiwPjUkySdwUI+TUOTasCn0W7WYvfN24Jt92y6mNqTo06kmAQAdwPvGaydfI8ktnqjqhR72lmprVaP75nQ47M7dlFdydLPatqQJlrzrbSI9WFaxWbY5XpubgNQBQCgFAKAUAoBQCoAqQKAmgOaz/LreNupadSe7OtmBYaQRwII3O39TXNViqklDluengsRUwkJVYu2bRLTX15ffA99rsW1mzaSzbNy491LdpF0cqrXPvMoAC2m611wpRnpJ2SPLnVrRvKlbN/2vbXfYrrONvYnGYNcRhbmH7sYm942ssrOEW0NPdu3C3nO4HzWjjGMXld9isHJxWdWfR3XyLjtdizaw7aENxnZLSKumS9xwo+plHXqayjTU/Zk9CznUh7VK2ZbX287FDczLEX72At4jC3MP8A+pLMztZZHNvDX2UAJcYg6gG3EDTzW+SKUnGV9PmilJ1HH/IlfpsdwK5zQmgAoDnc/wArt4jE4fvFJI1mQzDwiGjY77gc1zVYqVSKZ6WDxVWhQq5Hvbgn8ToOBXSeafJMa2KfGtOHuae9JdnV9Pdg7nUIAUKNtzIisJ42r+iMLJefnyPRw/4a7PyvE1sQ5Slsk1HfaLWsny4Lmj6bkd53tBnAH7MCBpHG34/lVqUpSjeRzYmnCnUyw4FhFanOKAUAoDzcIgz80G5x+c9t7WDFtRYcqwOiNKLCwNh5biuSeLjHgz28H2HUxSlaaVrddygyrOFvG9fIuFTdVNCAM4bEXQoCidzB0zPWa6lOniIJQ0ez8FqeM+zMZ2bjJLEO8NZQt+lt6eKa4p++5fZjju+u4GwMPftIcUrE3VVVizZvXVUQx31W1PxW0IKMXZrRfNIhycndnZxWRAoDzqoDWx2Y27KF7rqqjkkwBOwqspxirtmtKhUqyUIRbbKK126wjFtDM2nyRoPP0zHl1ipoSVZtQ4DtShU7NhGeJVs17W11XDQyJ2qBVm7piAsjQVYnyG8AE+9ZutFSyu+halhp1KcZpr2ldWd/t+HqWmQ5quMw9q/bDKtxdQDiGG5EEfBreUcraZgb9VAoBQCgPN6Y256UId7aFbkdu4obvkAcsWZlIKsTxHUQOhFMkY3yvcrCtWqJKrFJpW02+piz/AXbt3CNaKr3V57jMw1AA2LtseHUJ3uAc1eMkk0+P1LnlsBf+04e47o6oLwbSmgjWojl2ndRS6s0DN2hwly8LItQCt+3cJIkKqajOmRq307TURaT1Bp4/LsS13Cuz23W1fNxgts2yFNi9bmTcad7g2jrUqUUmrb/AFQOhFUBNABQFVmYuC9ae3bDhQ+rxBT4oG080yRbzN7FJ1qsFkhC6e+trW+JZpuBO3pQuivzy3ca0VtIGJIBBbT4Z33/AC+ahxU1aTsiHVqUmp045muDdvuxt4NiVEpo6aZBiPUdKmyWiIjJyV5KzM9CwoBQA0BT42xfd+78Pcv9TDZ1AH0/4gY59aTipQtezKUqlWlXUrJx9Gn8zf8AsNsqFKKVAgBgCI+aqopK1jfvZqWZSafTQrM7ysm3aTDIiacRZufSNACOGLFAVn6RwZq9PLErOcpu822+ruYcdgcS13CszWnW3iNbaLbIQps3kJlrpkeMbR1q6lFJ24r5+BU6OswQaAqcVlneX9bM2ju9GlWZZbVJJA52ikrShlfMzpqcMR3qf/G3ne97bHjF9mcPdRrbJswgkE6uQdj04rH8vTtax6NLtHEU5qcZarojDl3Y7CWN0tAk8lyz/kxI/Kr0qcaTvDQpj8ZVx8VHE2kk7pWVr89jMuAuW7jtaFvS+mQwYRA4AXas3Cam5K2vMRqUe6jTaay3ta1tSxwiMB4ysyfpBAjpsa1je2pzzy39nbqZzViooBQCgJoCCaAahQDVQDUKAnVQEE0AmgANASaA86xQE6hQE0BE0A1UAmgGugGsUALUBINACaAiaAA0BNARrFANdAA1ATQEUAoBQCgFAamZYHvlCkkQytI81Mjb+f58UBW5lkmpmu989s6dykg7IQdwZI3+kevWIApTmKm2U+03g7OxVjuIMkQQSYEbwfOIkUJLv9EG6qML98Du1EaiJ25bfnf+MzQgsMrwJsrpNxrm5MuSSNgIE9NvzNAe8dhO9EanXeZRih4O0jpvUp2BpnJB/fYn99cqc/RAscLa0KqyTpAEsZYwIknqfWqgwZrge/tNbLFQ0brzswP4GI+aA0cwyVrra1usjd3oBUQfqkGQQQPMCJ23jagGHyVluJca/dfRMKx8J8LLJHUw340BcigNbG4TvQBqdN5m2xQ9diR03qU7A0jkg/vsT++epzvkgWWGtaFVZJ0qFljLGBEk9T61UGrdwS62uGDKBGEA+AaiR6zI8/pFAcxZ7juz3WIvoqqibSo40iNwOTv08RI3MgSTl+MRmj7RfL3AV0nV4TdcaeuxERII5MRQHQZLlZw5b9Y7qYChphQBv8zPEfNCCxxFvWpEkSCJBIInqCOD60BW/oUf32J/fPVs/RA2sBgu6BGu48sWm4xc7gCAT02496hu4NyoBoXMvm8t7UQQmiOkFgx+f5D5ArrfZgJp7u9dQAAMFYjXE7mIiZPHvzvQFnleBNhCpdn8RaW58W5HtM0BuUAoBQCoAqQKAUBNAeQgoCQKAUAoBQCgFAKAUAoBQCgFAIoCNAoBoFATQCgFAKAUAoBQCgFAKAVAFAKkCgFASKAUBFAKAUAoBQCgFAKAUAoBQCgJoBQCgIoBQCgFAKAUAoBQCgFQBQCpAoCaAp+1N68mGdsKyLdGjS1wEqAXUOYHJCloHnFM0Y6y26FoRzyUeZuZY790nfEa9C6yBALRuQJMe01Cd1fYTSUmk7o3Kkqc/nWIxIxWGWw1sWm1G6Cpa40Fdl3GkQWM+lQ5xjpa7e3zNadNSUpN2sXyGpMiaAUBNAUGZY7ErjLFu0truGUm6zajdJkiEAICgbEkzMxUOUErO93ty8zSFPNFyvt7+hfJxUmZ4xF9balrjBVAksxAUAdSTwKLUCxfW4oZGDKQCGUgqQeCCORS1gZKAgmgNNs0sgT3iQeIYH06VWc4w/U7FqMJVlemrrpsUuc9uMNhTpYs7FQwFsTsSR9RIA4PWsZYmnHqephOxcViVeKSXNu3u1ZhtdtUuKGtoYgE6yFieOJq8pytFxjfMjg7unGrWpVZqLpOzvtrs9WtHwNh+1YS5h7VyzdVr792CACqkglS0kGDB3jaKvTee62aV9SJ0csc6aa6HQG8AQCRJmB5xzH41N1sZWdrmSpIFAKAUAoBQCgFAKgCgFSBQE0By/a/EsFaPpQIzDiS76V/Dc1n3ffT7u9lYvUxawWHeIy5ne3LTS/PmZciNy/asi4IVQrTP1x9A9h19hU1ItzcbaJ+vIphKq/LxqJ3lKPpz/gvjiV1i394qWA81BAJn0JH41cHLdpMT3WKtGYkIV91cypPQEGPxqJU5aVIq9r38LfIyWKhGp+WnLLny5Xvqnt57ep0WAskSzmWbnc6VjhVHlv81WMWtXudNSadlFaL1fV/ehuVczIFAebswY56TxPSaBdTiWxF1cXZD6ixZNRIPhBJVl8ojgjbes6FJP25S110+hGPxc4zjQp0/Ybi1JX0Wzvpv9fXsruJVAurbUwUf5m2H57VoSUva+5Zu2WsXVD69JKn6fCyspb5UGOvtWVSv3f6Xr8Dqw2HdRqT2vx49CyyIILFvuxC6AANto6QPLetIqyszmlUVRuS5m/UkHlxQGhl2T27SBdCmOpAk78mkrSeZorQUqNNU4ydl1PGO7O4W+we7ZR2AgEjpMxHHWs5UoSd2jto4/E0YuNObSZk/RNtQotIlvSQV0KoHXoBuIJqzjokuBh3jc5Tlq5b33fi+ljcW0Np3I/jVjM082hO7c/duLPoHBQ//oH4rKo7WfX+DegnLNBcU/dr8jfFamAoBQCgFAKAUAoBQCoAqQKAmgOX7YZM+Jw+IC/UQjIBy3dS2k+pJIHxXPWpOcZW6e49bsvGww2Ipyltrfpm0v5blJ/Zy2JtgJeP6pge7RvrTTMn0XpH8KwwspKyez9x6Pb6wtRudJe0t2tnf4vr8T6FoEz1/r+ZrvPmD5z/AGqZJcuNav2wzwO6ZQJjcsreg5B+K4cZB6SPqvw3jqdNTozaV9U/c18/UvexuVfZS1sMWCIJJ2k3GLgx6Dar0IOEmuh5namL/M2q2td/BWOqrrPIFAKA+ddoMHfObWGQXDbJsMSNWgBGOqemw3+a4asZOuvI+owNbDrsqpGbjm9rlfVaH0IICB6cfwruPlzmO3apaw73W1bm2raIk+IaTvwQevrWU590+8S/k6qGBfaP+kzWvqnxTWvvsaPYrtbauKuHCXF0ADUdJXdtgYOxM+XSs44xVJaqzOzEfh6p2fQVpqSXje3pY7gGuk8kUAoBQGLE2dakSyz1UwwI3BB/oecigMV/E28Pbm4wVFAlnJ4HmxO5/M1DaSuy9OnOpJQgm2+CORzztfbu2ymH8YblzIWAeincnb0rSFBVqd76Pkedju0anZ+JdFwtOO99lddN9HzXiWeS3b2IdLve/q1BRkA2c6dmMjYzBkHzEVhTc7tTt9D1ajouEXSu7632uuh0taGAoDwXoDwMUkwGWeIkT+FVzK9rlskrZrOxlBqxUmgFARQCgFAKAkUBV53dJC2kMPcMD0UbsfaP41lWu1ljxOjDZFNynslfx5GpkqoL11QCptqqAMIJWSS48wT1qY0MjzcLafMylj1XvT1zJtvTyVuaOgrQoVGc2+8uWbfQku/+VY5+TFYVVmlGP3odeGkqcJ1ONrLxZ7sYFkvPcD6luRqVh9MDw6GHT0NdHs221PPUain+u8eT4eBZCoNSaAUBVBJxcngWdv8Azg1jb/L5fM6r/wCm/wDXyLG/eCKWPABJ9ABJ4rZHHKSim3wOb7T4uzi8NcshyNYUghW6MrDkDyrlxFSLi4Pc9bsvvKVaGIirrx4NNfMwZPk/2fD4S3IJ73UzaYJ1M1xQfYGKqqdowXX+TbFYz8xXrT/66a32ST+p1y12Hik0AoBQGrjseloS59h1PoBVJzUFdmlKlKrLLE4ntZlt/M0Xuk0hGlQzFVIOxJ/aI9Btv578dRVK+y0PoezMTh+zpvvHe61srvy5f0b/AGV7EJhlBvsLr8xH6tT1gH6vc/hXZh1OlBxvueL2zVw/aOKVfu7ZVZX3avpfhpw/ovsrt6bl8DYa1IHSCoO39dKpTVpS8StaWaFPw+bLStjmFAVGZ5Mly4LxZldEZVIMAAkN5bbjpE9ZgVScc0bXtxNaNV03ok78zjLmT4o/rbaEhhq8LA7eZU8zzxXRQ7l00pa+KPD7Rhj6eJnUo+z0hJ206O1+uhz2W9qcat8W1ulZuBdF1dgC0brAjb2rxnWkpvLprsfqH/ycL+TjKos0lFXknu0tXfbVn1LDZ6sgOpUnqCGT/wAl4rsjiI7P+D5KWCmleLv7n7yxw2LW4JRlYSRKkESOeK6GmtzhhOM1eLuZjQsKAUAoCaA08ZliXGVyCHT6WBhh5j1G52NWUmlbmY1KEJyU2tVs+JsCyJBjccHr+NVNbK9zLQk0MVlaPcFzxB1EBlYjbfYjg8nkVZSaVjCeHjKanqmuT+W3E3lEVU3FAKAUBoYjK1e4LsuGA0+FiBEk7rweaspWVjGVBSmp3d+jdvTY3XtyIPlH41U1avoYMFgltIqLOlRAkyQOgmpk3J3ZSlSjTgoR2RjzHLVv6dRYaW1AqxUz7j3pGViKtFVFZtrwdjasppAEkx1PPzUGkVZWPdCRQCgNBsqtm8L0HWBp5JWP8pqc2mUx7iKq97re1t3b0N8LUGxNAa32YBywJkxI2gxMdPWq5dbls7ccrNmrFRQGO/bDKVPBBB9jtUNXViU2mmiMPYCKFEwBAncwPWkVZWRM5OUnJ8TFfy+27KzojMplSVUkH0JG1Q4p7otCrUgnGMmk97Pc8XMrtMZNtZ9gP4VDpQetiyxFVK2ZnvAYFLCBLYhQSYknkknc+9aSk5O7OWlRhSjlgtDYNQaCgFAKAmgMGOxHdozxOlWaBEnSJgT7UBXXM+VUttoch017D6d0kMOh8Y/A0Bjt9pbbKWAcqComAZl1QkQTwWE+m/Q0B5ftTZUgEXZMfcP3iY3+P63oC4wWJF22rrwyhhPMHcTQGPHYzuhJV23iLaM7cHeFHG3NFqDSOeD+5xX7i7/KrZeq9QWWEva0VoI1ANDAqwkTDKeD6VUGtmuYdwuoqWExtG2xMkk7Db86A1bmf20VWclQ1sOJidyFIjzBInyoDF/1Ra1KsOC2mAV/aICk77Dcb+sc7UBeCgNbHYzugDpuNJiLaM54Jkhem3NErg0jno/ucV+4u/yqcvVeoLGxe1orQRqUNDCGEiYIPB9KgFcudSjtoYFBOk6dTdNgpPXb+hQGG52lRYBW5r2lIEqZUEGTyNU+3vQGf9PW+8FsFtRIEaSIniQYP5cb8b0Br2u1Fp9GgOdbqiyoAln0nk9Ofbid6Aub97SpaCYBMKCSY6ADk+lAV36dH9ziv3F3+VTl6r1Bt5fju+BIW4sMVi4jIdgDIDdN+feoasD1j8V3SF4JAjYRO5AncjiZ+KArLnaJRat3IkO2nYqY8jtzOx9jJigIt9p7R1bONK6jIABBcWxvMA6jwSI3mINAY/8Aqy14oW4SokgLvHTbz42534oC+s3NQBHBEj2NAeqAUAoBQE0BqZhYuOB3ThCDJkAgiD4T5dOKA0f0diZ3xPUcIo269PaP9aAxYTAYnQV75FIdtJVVjTpEeHSAPFJjfnmhJ6uYDFMzFcQqjW0DSDFvUYHHMR/OhBv5bh7qau+uB5MrAA0iBtsN+tAbhWgGmgAFACKAjQPKgI7lZmBMRMCY5ifKgPdAeSKAaaAmKAaRQFI+WYuQRiRAgQUX/CWPHoR8+tAesHlmIUqXxAYCNtIkiQWGoidwD+XlQFyEFACKAaaABaAEUBGgeVAGtg8gH3oCdIoABFAKAUB//9k="/>
          <p:cNvSpPr>
            <a:spLocks noChangeAspect="1" noChangeArrowheads="1"/>
          </p:cNvSpPr>
          <p:nvPr/>
        </p:nvSpPr>
        <p:spPr bwMode="auto">
          <a:xfrm>
            <a:off x="6065838"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9" name="Picture 3" descr="C:\Users\coldfield\AppData\Local\Microsoft\Windows\Temporary Internet Files\Content.IE5\IV96JG71\388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5340" y="147408"/>
            <a:ext cx="2644310" cy="19832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oldfield\AppData\Local\Microsoft\Windows\Temporary Internet Files\Content.IE5\IV96JG71\pattern[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9552" b="18485"/>
          <a:stretch/>
        </p:blipFill>
        <p:spPr bwMode="auto">
          <a:xfrm>
            <a:off x="8610600" y="4420894"/>
            <a:ext cx="3264034" cy="229860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oldfield\AppData\Local\Microsoft\Windows\Temporary Internet Files\Content.IE5\0VKV5QU0\depositphotos_6420804-Girl-gymnast-make-an-exercise-with-red-ribbo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8238" y="324215"/>
            <a:ext cx="1499131" cy="122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0229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17095" y="441326"/>
            <a:ext cx="11213431" cy="6416674"/>
          </a:xfrm>
        </p:spPr>
        <p:txBody>
          <a:bodyPr>
            <a:normAutofit/>
          </a:bodyPr>
          <a:lstStyle/>
          <a:p>
            <a:r>
              <a:rPr lang="en-US" sz="6000" b="1" dirty="0"/>
              <a:t>Homework</a:t>
            </a:r>
          </a:p>
          <a:p>
            <a:r>
              <a:rPr lang="en-US" sz="2800" dirty="0" smtClean="0"/>
              <a:t>In </a:t>
            </a:r>
            <a:r>
              <a:rPr lang="en-US" sz="2800" dirty="0"/>
              <a:t>Year </a:t>
            </a:r>
            <a:r>
              <a:rPr lang="en-US" sz="2800" dirty="0" smtClean="0"/>
              <a:t>3 and 4 </a:t>
            </a:r>
            <a:r>
              <a:rPr lang="en-US" sz="2800" dirty="0"/>
              <a:t>the </a:t>
            </a:r>
            <a:r>
              <a:rPr lang="en-US" sz="2800" dirty="0" smtClean="0"/>
              <a:t>homework </a:t>
            </a:r>
            <a:r>
              <a:rPr lang="en-US" sz="2800" dirty="0"/>
              <a:t>is</a:t>
            </a:r>
            <a:r>
              <a:rPr lang="en-US" sz="2800" dirty="0" smtClean="0"/>
              <a:t>;</a:t>
            </a:r>
          </a:p>
          <a:p>
            <a:r>
              <a:rPr lang="en-US" sz="2800" dirty="0" smtClean="0"/>
              <a:t>Spellings</a:t>
            </a:r>
            <a:r>
              <a:rPr lang="en-US" sz="2800" dirty="0"/>
              <a:t>,</a:t>
            </a:r>
            <a:r>
              <a:rPr lang="en-US" sz="2800" dirty="0" smtClean="0"/>
              <a:t> </a:t>
            </a:r>
            <a:r>
              <a:rPr lang="en-US" sz="2800" dirty="0"/>
              <a:t>Times </a:t>
            </a:r>
            <a:r>
              <a:rPr lang="en-US" sz="2800" dirty="0" smtClean="0"/>
              <a:t>Tables and Reading. This is a requirement for the whole year. They are required </a:t>
            </a:r>
            <a:r>
              <a:rPr lang="en-US" sz="2800" dirty="0"/>
              <a:t>to </a:t>
            </a:r>
            <a:r>
              <a:rPr lang="en-US" sz="2800" dirty="0" smtClean="0"/>
              <a:t>practice </a:t>
            </a:r>
            <a:r>
              <a:rPr lang="en-US" sz="2800" dirty="0"/>
              <a:t>reading at least four times a week </a:t>
            </a:r>
            <a:r>
              <a:rPr lang="en-US" sz="2800" u="sng" dirty="0"/>
              <a:t>minimum</a:t>
            </a:r>
            <a:r>
              <a:rPr lang="en-US" sz="2800" dirty="0"/>
              <a:t>, out loud, to an adult, signature required in reading record book).</a:t>
            </a:r>
          </a:p>
          <a:p>
            <a:endParaRPr lang="en-US" dirty="0"/>
          </a:p>
          <a:p>
            <a:r>
              <a:rPr lang="en-US" sz="2800" dirty="0" smtClean="0"/>
              <a:t>The children will also be given a homework grid with 9 options. They are expected to complete 2 pieces that they choose each half term.</a:t>
            </a:r>
          </a:p>
          <a:p>
            <a:endParaRPr lang="en-US" sz="2800" dirty="0" smtClean="0"/>
          </a:p>
          <a:p>
            <a:r>
              <a:rPr lang="en-US" sz="2800" dirty="0" smtClean="0"/>
              <a:t>All children have weekly Times Tables and Arithmetic tests. They are expected to practice their Times Tables at home to improve their fluency.</a:t>
            </a:r>
            <a:endParaRPr lang="en-US" sz="2800" dirty="0"/>
          </a:p>
        </p:txBody>
      </p:sp>
      <p:sp>
        <p:nvSpPr>
          <p:cNvPr id="2" name="Slide Number Placeholder 1"/>
          <p:cNvSpPr>
            <a:spLocks noGrp="1"/>
          </p:cNvSpPr>
          <p:nvPr>
            <p:ph type="sldNum" sz="quarter" idx="12"/>
          </p:nvPr>
        </p:nvSpPr>
        <p:spPr/>
        <p:txBody>
          <a:bodyPr/>
          <a:lstStyle/>
          <a:p>
            <a:pPr>
              <a:defRPr/>
            </a:pPr>
            <a:fld id="{512A21A8-1306-4F38-9FAD-D791350A3B1A}" type="slidenum">
              <a:rPr lang="en-GB"/>
              <a:pPr>
                <a:defRPr/>
              </a:pPr>
              <a:t>8</a:t>
            </a:fld>
            <a:endParaRPr lang="en-GB"/>
          </a:p>
        </p:txBody>
      </p:sp>
      <p:pic>
        <p:nvPicPr>
          <p:cNvPr id="5" name="Picture 5" descr="C:\Users\Wendy\AppData\Local\Microsoft\Windows\Temporary Internet Files\Content.IE5\JIVSH7VZ\MC900088956[1].wmf"/>
          <p:cNvPicPr>
            <a:picLocks noChangeAspect="1" noChangeArrowheads="1"/>
          </p:cNvPicPr>
          <p:nvPr/>
        </p:nvPicPr>
        <p:blipFill>
          <a:blip r:embed="rId3" cstate="print"/>
          <a:srcRect/>
          <a:stretch>
            <a:fillRect/>
          </a:stretch>
        </p:blipFill>
        <p:spPr bwMode="auto">
          <a:xfrm>
            <a:off x="8416507" y="306716"/>
            <a:ext cx="1768475" cy="1098550"/>
          </a:xfrm>
          <a:prstGeom prst="rect">
            <a:avLst/>
          </a:prstGeom>
          <a:noFill/>
          <a:ln w="9525">
            <a:noFill/>
            <a:miter lim="800000"/>
            <a:headEnd/>
            <a:tailEnd/>
          </a:ln>
        </p:spPr>
      </p:pic>
    </p:spTree>
    <p:extLst>
      <p:ext uri="{BB962C8B-B14F-4D97-AF65-F5344CB8AC3E}">
        <p14:creationId xmlns:p14="http://schemas.microsoft.com/office/powerpoint/2010/main" val="3079339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1258159" y="70170"/>
            <a:ext cx="9875031" cy="6536886"/>
          </a:xfrm>
          <a:prstGeom prst="rect">
            <a:avLst/>
          </a:prstGeom>
        </p:spPr>
      </p:pic>
    </p:spTree>
    <p:extLst>
      <p:ext uri="{BB962C8B-B14F-4D97-AF65-F5344CB8AC3E}">
        <p14:creationId xmlns:p14="http://schemas.microsoft.com/office/powerpoint/2010/main" val="259974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4083</TotalTime>
  <Words>1093</Words>
  <Application>Microsoft Office PowerPoint</Application>
  <PresentationFormat>Widescreen</PresentationFormat>
  <Paragraphs>111</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Comic Sans MS</vt:lpstr>
      <vt:lpstr>Matura MT Script Capitals</vt:lpstr>
      <vt:lpstr>Office Theme</vt:lpstr>
      <vt:lpstr>‘Meet the Team’</vt:lpstr>
      <vt:lpstr>PowerPoint Presentation</vt:lpstr>
      <vt:lpstr>Growth Mindset</vt:lpstr>
      <vt:lpstr>PowerPoint Presentation</vt:lpstr>
      <vt:lpstr>PowerPoint Presentation</vt:lpstr>
      <vt:lpstr>Class Timetable</vt:lpstr>
      <vt:lpstr>P.E.</vt:lpstr>
      <vt:lpstr>PowerPoint Presentation</vt:lpstr>
      <vt:lpstr>PowerPoint Presentation</vt:lpstr>
      <vt:lpstr>PowerPoint Presentation</vt:lpstr>
      <vt:lpstr>PowerPoint Presentation</vt:lpstr>
      <vt:lpstr>Times Tables</vt:lpstr>
      <vt:lpstr>Accelerated Reader</vt:lpstr>
      <vt:lpstr>PowerPoint Presentation</vt:lpstr>
      <vt:lpstr>PowerPoint Presentation</vt:lpstr>
      <vt:lpstr>PowerPoint Presentation</vt:lpstr>
      <vt:lpstr>Emotional Well-Being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Team’</dc:title>
  <dc:creator>Daisy Price</dc:creator>
  <cp:lastModifiedBy>L Calvert</cp:lastModifiedBy>
  <cp:revision>85</cp:revision>
  <cp:lastPrinted>2017-09-12T14:41:03Z</cp:lastPrinted>
  <dcterms:created xsi:type="dcterms:W3CDTF">2015-09-07T18:00:37Z</dcterms:created>
  <dcterms:modified xsi:type="dcterms:W3CDTF">2022-09-21T19:14:11Z</dcterms:modified>
</cp:coreProperties>
</file>