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Archivo Black" panose="020B0604020202020204" charset="0"/>
      <p:regular r:id="rId13"/>
    </p:embeddedFont>
    <p:embeddedFont>
      <p:font typeface="Calibri" panose="020F0502020204030204" pitchFamily="34" charset="0"/>
      <p:regular r:id="rId14"/>
      <p:bold r:id="rId15"/>
      <p:italic r:id="rId16"/>
      <p:boldItalic r:id="rId17"/>
    </p:embeddedFont>
    <p:embeddedFont>
      <p:font typeface="Calibri (MS)" panose="020B0604020202020204" charset="0"/>
      <p:regular r:id="rId18"/>
    </p:embeddedFont>
    <p:embeddedFont>
      <p:font typeface="Calibri (MS) Bold" panose="020B0604020202020204" charset="0"/>
      <p:regular r:id="rId19"/>
    </p:embeddedFont>
    <p:embeddedFont>
      <p:font typeface="Canva Sans" panose="020B0604020202020204" charset="0"/>
      <p:regular r:id="rId20"/>
    </p:embeddedFont>
    <p:embeddedFont>
      <p:font typeface="Canva Sans Bol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71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svg"/><Relationship Id="rId7"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5.jpe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5.jpe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jpe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sv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sv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5.jpe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5.jpe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svg"/><Relationship Id="rId7"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771151" y="2333863"/>
            <a:ext cx="10287000" cy="5619274"/>
          </a:xfrm>
          <a:custGeom>
            <a:avLst/>
            <a:gdLst/>
            <a:ahLst/>
            <a:cxnLst/>
            <a:rect l="l" t="t" r="r" b="b"/>
            <a:pathLst>
              <a:path w="10287000" h="5619274">
                <a:moveTo>
                  <a:pt x="0" y="0"/>
                </a:moveTo>
                <a:lnTo>
                  <a:pt x="10287000" y="0"/>
                </a:lnTo>
                <a:lnTo>
                  <a:pt x="10287000" y="5619274"/>
                </a:lnTo>
                <a:lnTo>
                  <a:pt x="0" y="56192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210119" y="244168"/>
            <a:ext cx="5164935" cy="1887549"/>
          </a:xfrm>
          <a:custGeom>
            <a:avLst/>
            <a:gdLst/>
            <a:ahLst/>
            <a:cxnLst/>
            <a:rect l="l" t="t" r="r" b="b"/>
            <a:pathLst>
              <a:path w="5164935" h="1887549">
                <a:moveTo>
                  <a:pt x="0" y="0"/>
                </a:moveTo>
                <a:lnTo>
                  <a:pt x="5164935" y="0"/>
                </a:lnTo>
                <a:lnTo>
                  <a:pt x="5164935" y="1887549"/>
                </a:lnTo>
                <a:lnTo>
                  <a:pt x="0" y="18875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81114" y="7364727"/>
            <a:ext cx="2773703" cy="2692442"/>
          </a:xfrm>
          <a:custGeom>
            <a:avLst/>
            <a:gdLst/>
            <a:ahLst/>
            <a:cxnLst/>
            <a:rect l="l" t="t" r="r" b="b"/>
            <a:pathLst>
              <a:path w="2773703" h="2692442">
                <a:moveTo>
                  <a:pt x="0" y="0"/>
                </a:moveTo>
                <a:lnTo>
                  <a:pt x="2773702" y="0"/>
                </a:lnTo>
                <a:lnTo>
                  <a:pt x="2773702" y="2692442"/>
                </a:lnTo>
                <a:lnTo>
                  <a:pt x="0" y="2692442"/>
                </a:lnTo>
                <a:lnTo>
                  <a:pt x="0" y="0"/>
                </a:lnTo>
                <a:close/>
              </a:path>
            </a:pathLst>
          </a:custGeom>
          <a:blipFill>
            <a:blip r:embed="rId6"/>
            <a:stretch>
              <a:fillRect/>
            </a:stretch>
          </a:blipFill>
        </p:spPr>
      </p:sp>
      <p:sp>
        <p:nvSpPr>
          <p:cNvPr id="5" name="Freeform 5"/>
          <p:cNvSpPr/>
          <p:nvPr/>
        </p:nvSpPr>
        <p:spPr>
          <a:xfrm rot="5400000">
            <a:off x="10006360" y="3344903"/>
            <a:ext cx="10366928" cy="3677123"/>
          </a:xfrm>
          <a:custGeom>
            <a:avLst/>
            <a:gdLst/>
            <a:ahLst/>
            <a:cxnLst/>
            <a:rect l="l" t="t" r="r" b="b"/>
            <a:pathLst>
              <a:path w="10366928" h="3677123">
                <a:moveTo>
                  <a:pt x="0" y="0"/>
                </a:moveTo>
                <a:lnTo>
                  <a:pt x="10366929" y="0"/>
                </a:lnTo>
                <a:lnTo>
                  <a:pt x="10366929" y="3677122"/>
                </a:lnTo>
                <a:lnTo>
                  <a:pt x="0" y="3677122"/>
                </a:lnTo>
                <a:lnTo>
                  <a:pt x="0" y="0"/>
                </a:lnTo>
                <a:close/>
              </a:path>
            </a:pathLst>
          </a:custGeom>
          <a:blipFill>
            <a:blip r:embed="rId2">
              <a:extLst>
                <a:ext uri="{96DAC541-7B7A-43D3-8B79-37D633B846F1}">
                  <asvg:svgBlip xmlns:asvg="http://schemas.microsoft.com/office/drawing/2016/SVG/main" r:embed="rId3"/>
                </a:ext>
              </a:extLst>
            </a:blip>
            <a:stretch>
              <a:fillRect l="-189" b="-54295"/>
            </a:stretch>
          </a:blipFill>
        </p:spPr>
      </p:sp>
      <p:sp>
        <p:nvSpPr>
          <p:cNvPr id="6" name="Freeform 6"/>
          <p:cNvSpPr/>
          <p:nvPr/>
        </p:nvSpPr>
        <p:spPr>
          <a:xfrm>
            <a:off x="12878068" y="948335"/>
            <a:ext cx="5023710" cy="8390330"/>
          </a:xfrm>
          <a:custGeom>
            <a:avLst/>
            <a:gdLst/>
            <a:ahLst/>
            <a:cxnLst/>
            <a:rect l="l" t="t" r="r" b="b"/>
            <a:pathLst>
              <a:path w="5023710" h="8390330">
                <a:moveTo>
                  <a:pt x="0" y="0"/>
                </a:moveTo>
                <a:lnTo>
                  <a:pt x="5023710" y="0"/>
                </a:lnTo>
                <a:lnTo>
                  <a:pt x="5023710" y="8390330"/>
                </a:lnTo>
                <a:lnTo>
                  <a:pt x="0" y="8390330"/>
                </a:lnTo>
                <a:lnTo>
                  <a:pt x="0" y="0"/>
                </a:lnTo>
                <a:close/>
              </a:path>
            </a:pathLst>
          </a:custGeom>
          <a:blipFill>
            <a:blip r:embed="rId7"/>
            <a:stretch>
              <a:fillRect/>
            </a:stretch>
          </a:blipFill>
        </p:spPr>
      </p:sp>
      <p:sp>
        <p:nvSpPr>
          <p:cNvPr id="7" name="TextBox 7"/>
          <p:cNvSpPr txBox="1"/>
          <p:nvPr/>
        </p:nvSpPr>
        <p:spPr>
          <a:xfrm>
            <a:off x="3962400" y="2050853"/>
            <a:ext cx="8688497" cy="3574248"/>
          </a:xfrm>
          <a:prstGeom prst="rect">
            <a:avLst/>
          </a:prstGeom>
        </p:spPr>
        <p:txBody>
          <a:bodyPr wrap="square" lIns="0" tIns="0" rIns="0" bIns="0" rtlCol="0" anchor="t">
            <a:spAutoFit/>
          </a:bodyPr>
          <a:lstStyle/>
          <a:p>
            <a:pPr algn="ctr">
              <a:lnSpc>
                <a:spcPts val="14338"/>
              </a:lnSpc>
            </a:pPr>
            <a:r>
              <a:rPr lang="en-US" sz="10241" dirty="0">
                <a:solidFill>
                  <a:srgbClr val="0D7444"/>
                </a:solidFill>
                <a:latin typeface="Archivo Black"/>
                <a:ea typeface="Archivo Black"/>
                <a:cs typeface="Archivo Black"/>
                <a:sym typeface="Archivo Black"/>
              </a:rPr>
              <a:t>Why </a:t>
            </a:r>
          </a:p>
          <a:p>
            <a:pPr algn="ctr">
              <a:lnSpc>
                <a:spcPts val="14338"/>
              </a:lnSpc>
            </a:pPr>
            <a:r>
              <a:rPr lang="en-US" sz="10241" dirty="0">
                <a:solidFill>
                  <a:srgbClr val="0D7444"/>
                </a:solidFill>
                <a:latin typeface="Archivo Black"/>
                <a:ea typeface="Archivo Black"/>
                <a:cs typeface="Archivo Black"/>
                <a:sym typeface="Archivo Black"/>
              </a:rPr>
              <a:t>Loxwood?</a:t>
            </a:r>
          </a:p>
        </p:txBody>
      </p:sp>
      <p:sp>
        <p:nvSpPr>
          <p:cNvPr id="8" name="Freeform 8"/>
          <p:cNvSpPr/>
          <p:nvPr/>
        </p:nvSpPr>
        <p:spPr>
          <a:xfrm>
            <a:off x="17162845" y="9423154"/>
            <a:ext cx="5164935" cy="1887549"/>
          </a:xfrm>
          <a:custGeom>
            <a:avLst/>
            <a:gdLst/>
            <a:ahLst/>
            <a:cxnLst/>
            <a:rect l="l" t="t" r="r" b="b"/>
            <a:pathLst>
              <a:path w="5164935" h="1887549">
                <a:moveTo>
                  <a:pt x="0" y="0"/>
                </a:moveTo>
                <a:lnTo>
                  <a:pt x="5164935" y="0"/>
                </a:lnTo>
                <a:lnTo>
                  <a:pt x="5164935" y="1887549"/>
                </a:lnTo>
                <a:lnTo>
                  <a:pt x="0" y="18875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6483749" y="5909723"/>
            <a:ext cx="4713794" cy="1183279"/>
          </a:xfrm>
          <a:custGeom>
            <a:avLst/>
            <a:gdLst/>
            <a:ahLst/>
            <a:cxnLst/>
            <a:rect l="l" t="t" r="r" b="b"/>
            <a:pathLst>
              <a:path w="4713794" h="1183279">
                <a:moveTo>
                  <a:pt x="0" y="0"/>
                </a:moveTo>
                <a:lnTo>
                  <a:pt x="4713794" y="0"/>
                </a:lnTo>
                <a:lnTo>
                  <a:pt x="4713794" y="1183279"/>
                </a:lnTo>
                <a:lnTo>
                  <a:pt x="0" y="1183279"/>
                </a:lnTo>
                <a:lnTo>
                  <a:pt x="0" y="0"/>
                </a:lnTo>
                <a:close/>
              </a:path>
            </a:pathLst>
          </a:custGeom>
          <a:blipFill>
            <a:blip r:embed="rId8">
              <a:extLst>
                <a:ext uri="{96DAC541-7B7A-43D3-8B79-37D633B846F1}">
                  <asvg:svgBlip xmlns:asvg="http://schemas.microsoft.com/office/drawing/2016/SVG/main" r:embed="rId9"/>
                </a:ext>
              </a:extLst>
            </a:blip>
            <a:stretch>
              <a:fillRect l="-14754"/>
            </a:stretch>
          </a:blipFill>
        </p:spPr>
      </p:sp>
      <p:sp>
        <p:nvSpPr>
          <p:cNvPr id="10" name="TextBox 10"/>
          <p:cNvSpPr txBox="1"/>
          <p:nvPr/>
        </p:nvSpPr>
        <p:spPr>
          <a:xfrm>
            <a:off x="7351325" y="5856435"/>
            <a:ext cx="2978642" cy="1146980"/>
          </a:xfrm>
          <a:prstGeom prst="rect">
            <a:avLst/>
          </a:prstGeom>
        </p:spPr>
        <p:txBody>
          <a:bodyPr lIns="0" tIns="0" rIns="0" bIns="0" rtlCol="0" anchor="t">
            <a:spAutoFit/>
          </a:bodyPr>
          <a:lstStyle/>
          <a:p>
            <a:pPr algn="ctr">
              <a:lnSpc>
                <a:spcPts val="9230"/>
              </a:lnSpc>
            </a:pPr>
            <a:r>
              <a:rPr lang="en-US" sz="6593" dirty="0">
                <a:solidFill>
                  <a:srgbClr val="FFFFFF"/>
                </a:solidFill>
                <a:latin typeface="Archivo Black"/>
                <a:ea typeface="Archivo Black"/>
                <a:cs typeface="Archivo Black"/>
                <a:sym typeface="Archivo Black"/>
              </a:rPr>
              <a:t>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498" y="-2195234"/>
            <a:ext cx="18578996" cy="4390468"/>
          </a:xfrm>
          <a:custGeom>
            <a:avLst/>
            <a:gdLst/>
            <a:ahLst/>
            <a:cxnLst/>
            <a:rect l="l" t="t" r="r" b="b"/>
            <a:pathLst>
              <a:path w="18578996" h="4390468">
                <a:moveTo>
                  <a:pt x="0" y="0"/>
                </a:moveTo>
                <a:lnTo>
                  <a:pt x="18578996" y="0"/>
                </a:lnTo>
                <a:lnTo>
                  <a:pt x="18578996" y="4390468"/>
                </a:lnTo>
                <a:lnTo>
                  <a:pt x="0" y="4390468"/>
                </a:lnTo>
                <a:lnTo>
                  <a:pt x="0" y="0"/>
                </a:lnTo>
                <a:close/>
              </a:path>
            </a:pathLst>
          </a:custGeom>
          <a:blipFill>
            <a:blip r:embed="rId2">
              <a:extLst>
                <a:ext uri="{96DAC541-7B7A-43D3-8B79-37D633B846F1}">
                  <asvg:svgBlip xmlns:asvg="http://schemas.microsoft.com/office/drawing/2016/SVG/main" r:embed="rId3"/>
                </a:ext>
              </a:extLst>
            </a:blip>
            <a:stretch>
              <a:fillRect l="-19531" b="-176302"/>
            </a:stretch>
          </a:blipFill>
        </p:spPr>
      </p:sp>
      <p:sp>
        <p:nvSpPr>
          <p:cNvPr id="3" name="Freeform 3"/>
          <p:cNvSpPr/>
          <p:nvPr/>
        </p:nvSpPr>
        <p:spPr>
          <a:xfrm>
            <a:off x="181114" y="182892"/>
            <a:ext cx="1871290" cy="1816467"/>
          </a:xfrm>
          <a:custGeom>
            <a:avLst/>
            <a:gdLst/>
            <a:ahLst/>
            <a:cxnLst/>
            <a:rect l="l" t="t" r="r" b="b"/>
            <a:pathLst>
              <a:path w="1871290" h="1816467">
                <a:moveTo>
                  <a:pt x="0" y="0"/>
                </a:moveTo>
                <a:lnTo>
                  <a:pt x="1871290" y="0"/>
                </a:lnTo>
                <a:lnTo>
                  <a:pt x="1871290" y="1816467"/>
                </a:lnTo>
                <a:lnTo>
                  <a:pt x="0" y="1816467"/>
                </a:lnTo>
                <a:lnTo>
                  <a:pt x="0" y="0"/>
                </a:lnTo>
                <a:close/>
              </a:path>
            </a:pathLst>
          </a:custGeom>
          <a:blipFill>
            <a:blip r:embed="rId4"/>
            <a:stretch>
              <a:fillRect/>
            </a:stretch>
          </a:blipFill>
        </p:spPr>
      </p:sp>
      <p:sp>
        <p:nvSpPr>
          <p:cNvPr id="4" name="Freeform 4"/>
          <p:cNvSpPr/>
          <p:nvPr/>
        </p:nvSpPr>
        <p:spPr>
          <a:xfrm>
            <a:off x="378712" y="3164122"/>
            <a:ext cx="5937725" cy="6051366"/>
          </a:xfrm>
          <a:custGeom>
            <a:avLst/>
            <a:gdLst/>
            <a:ahLst/>
            <a:cxnLst/>
            <a:rect l="l" t="t" r="r" b="b"/>
            <a:pathLst>
              <a:path w="5937725" h="6051366">
                <a:moveTo>
                  <a:pt x="0" y="0"/>
                </a:moveTo>
                <a:lnTo>
                  <a:pt x="5937726" y="0"/>
                </a:lnTo>
                <a:lnTo>
                  <a:pt x="5937726" y="6051366"/>
                </a:lnTo>
                <a:lnTo>
                  <a:pt x="0" y="6051366"/>
                </a:lnTo>
                <a:lnTo>
                  <a:pt x="0" y="0"/>
                </a:lnTo>
                <a:close/>
              </a:path>
            </a:pathLst>
          </a:custGeom>
          <a:blipFill>
            <a:blip r:embed="rId5"/>
            <a:stretch>
              <a:fillRect/>
            </a:stretch>
          </a:blipFill>
        </p:spPr>
      </p:sp>
      <p:sp>
        <p:nvSpPr>
          <p:cNvPr id="5" name="TextBox 5"/>
          <p:cNvSpPr txBox="1"/>
          <p:nvPr/>
        </p:nvSpPr>
        <p:spPr>
          <a:xfrm>
            <a:off x="7464568" y="495130"/>
            <a:ext cx="5089624" cy="1228280"/>
          </a:xfrm>
          <a:prstGeom prst="rect">
            <a:avLst/>
          </a:prstGeom>
        </p:spPr>
        <p:txBody>
          <a:bodyPr lIns="0" tIns="0" rIns="0" bIns="0" rtlCol="0" anchor="t">
            <a:spAutoFit/>
          </a:bodyPr>
          <a:lstStyle/>
          <a:p>
            <a:pPr algn="ctr">
              <a:lnSpc>
                <a:spcPts val="9999"/>
              </a:lnSpc>
            </a:pPr>
            <a:r>
              <a:rPr lang="en-US" sz="7142">
                <a:solidFill>
                  <a:srgbClr val="FFFFFF"/>
                </a:solidFill>
                <a:latin typeface="Archivo Black"/>
                <a:ea typeface="Archivo Black"/>
                <a:cs typeface="Archivo Black"/>
                <a:sym typeface="Archivo Black"/>
              </a:rPr>
              <a:t>WOW Club</a:t>
            </a:r>
          </a:p>
        </p:txBody>
      </p:sp>
      <p:sp>
        <p:nvSpPr>
          <p:cNvPr id="6" name="TextBox 6"/>
          <p:cNvSpPr txBox="1"/>
          <p:nvPr/>
        </p:nvSpPr>
        <p:spPr>
          <a:xfrm>
            <a:off x="6645312" y="2532631"/>
            <a:ext cx="11301551" cy="7190523"/>
          </a:xfrm>
          <a:prstGeom prst="rect">
            <a:avLst/>
          </a:prstGeom>
        </p:spPr>
        <p:txBody>
          <a:bodyPr lIns="0" tIns="0" rIns="0" bIns="0" rtlCol="0" anchor="t">
            <a:spAutoFit/>
          </a:bodyPr>
          <a:lstStyle/>
          <a:p>
            <a:pPr algn="just">
              <a:lnSpc>
                <a:spcPts val="4386"/>
              </a:lnSpc>
            </a:pPr>
            <a:r>
              <a:rPr lang="en-US" sz="3133">
                <a:solidFill>
                  <a:srgbClr val="000000"/>
                </a:solidFill>
                <a:latin typeface="Calibri (MS)"/>
                <a:ea typeface="Calibri (MS)"/>
                <a:cs typeface="Calibri (MS)"/>
                <a:sym typeface="Calibri (MS)"/>
              </a:rPr>
              <a:t>Our Ofsted-registered and externally run wraparound care runs every school day until 6pm, as well as during the school holidays. We provide a safe, fun and friendly setting where children can enjoy a wide range of activities.</a:t>
            </a:r>
          </a:p>
          <a:p>
            <a:pPr algn="just">
              <a:lnSpc>
                <a:spcPts val="4386"/>
              </a:lnSpc>
            </a:pPr>
            <a:endParaRPr lang="en-US" sz="3133">
              <a:solidFill>
                <a:srgbClr val="000000"/>
              </a:solidFill>
              <a:latin typeface="Calibri (MS)"/>
              <a:ea typeface="Calibri (MS)"/>
              <a:cs typeface="Calibri (MS)"/>
              <a:sym typeface="Calibri (MS)"/>
            </a:endParaRPr>
          </a:p>
          <a:p>
            <a:pPr marL="676534" lvl="1" indent="-338267" algn="just">
              <a:lnSpc>
                <a:spcPts val="4386"/>
              </a:lnSpc>
              <a:buFont typeface="Arial"/>
              <a:buChar char="•"/>
            </a:pPr>
            <a:r>
              <a:rPr lang="en-US" sz="3133">
                <a:solidFill>
                  <a:srgbClr val="000000"/>
                </a:solidFill>
                <a:latin typeface="Calibri (MS)"/>
                <a:ea typeface="Calibri (MS)"/>
                <a:cs typeface="Calibri (MS)"/>
                <a:sym typeface="Calibri (MS)"/>
              </a:rPr>
              <a:t>Breakfast Club from 7:30am</a:t>
            </a:r>
          </a:p>
          <a:p>
            <a:pPr marL="676534" lvl="1" indent="-338267" algn="just">
              <a:lnSpc>
                <a:spcPts val="4386"/>
              </a:lnSpc>
              <a:buFont typeface="Arial"/>
              <a:buChar char="•"/>
            </a:pPr>
            <a:r>
              <a:rPr lang="en-US" sz="3133">
                <a:solidFill>
                  <a:srgbClr val="000000"/>
                </a:solidFill>
                <a:latin typeface="Calibri (MS)"/>
                <a:ea typeface="Calibri (MS)"/>
                <a:cs typeface="Calibri (MS)"/>
                <a:sym typeface="Calibri (MS)"/>
              </a:rPr>
              <a:t>After-school sessions with flexible booking options</a:t>
            </a:r>
          </a:p>
          <a:p>
            <a:pPr marL="676534" lvl="1" indent="-338267" algn="just">
              <a:lnSpc>
                <a:spcPts val="4386"/>
              </a:lnSpc>
              <a:buFont typeface="Arial"/>
              <a:buChar char="•"/>
            </a:pPr>
            <a:r>
              <a:rPr lang="en-US" sz="3133">
                <a:solidFill>
                  <a:srgbClr val="000000"/>
                </a:solidFill>
                <a:latin typeface="Calibri (MS)"/>
                <a:ea typeface="Calibri (MS)"/>
                <a:cs typeface="Calibri (MS)"/>
                <a:sym typeface="Calibri (MS)"/>
              </a:rPr>
              <a:t>Holiday clubs throughout the year</a:t>
            </a:r>
          </a:p>
          <a:p>
            <a:pPr marL="676534" lvl="1" indent="-338267" algn="just">
              <a:lnSpc>
                <a:spcPts val="4386"/>
              </a:lnSpc>
              <a:buFont typeface="Arial"/>
              <a:buChar char="•"/>
            </a:pPr>
            <a:r>
              <a:rPr lang="en-US" sz="3133">
                <a:solidFill>
                  <a:srgbClr val="000000"/>
                </a:solidFill>
                <a:latin typeface="Calibri (MS)"/>
                <a:ea typeface="Calibri (MS)"/>
                <a:cs typeface="Calibri (MS)"/>
                <a:sym typeface="Calibri (MS)"/>
              </a:rPr>
              <a:t>Outdoor play and sports in all weathers</a:t>
            </a:r>
          </a:p>
          <a:p>
            <a:pPr marL="676534" lvl="1" indent="-338267" algn="just">
              <a:lnSpc>
                <a:spcPts val="4386"/>
              </a:lnSpc>
              <a:buFont typeface="Arial"/>
              <a:buChar char="•"/>
            </a:pPr>
            <a:r>
              <a:rPr lang="en-US" sz="3133">
                <a:solidFill>
                  <a:srgbClr val="000000"/>
                </a:solidFill>
                <a:latin typeface="Calibri (MS)"/>
                <a:ea typeface="Calibri (MS)"/>
                <a:cs typeface="Calibri (MS)"/>
                <a:sym typeface="Calibri (MS)"/>
              </a:rPr>
              <a:t>Arts &amp; crafts, games, Lego and creative activities</a:t>
            </a:r>
          </a:p>
          <a:p>
            <a:pPr marL="676534" lvl="1" indent="-338267" algn="just">
              <a:lnSpc>
                <a:spcPts val="4386"/>
              </a:lnSpc>
              <a:buFont typeface="Arial"/>
              <a:buChar char="•"/>
            </a:pPr>
            <a:r>
              <a:rPr lang="en-US" sz="3133">
                <a:solidFill>
                  <a:srgbClr val="000000"/>
                </a:solidFill>
                <a:latin typeface="Calibri (MS)"/>
                <a:ea typeface="Calibri (MS)"/>
                <a:cs typeface="Calibri (MS)"/>
                <a:sym typeface="Calibri (MS)"/>
              </a:rPr>
              <a:t>A caring team who get to know each child and nurture their interests</a:t>
            </a:r>
          </a:p>
          <a:p>
            <a:pPr algn="just">
              <a:lnSpc>
                <a:spcPts val="4106"/>
              </a:lnSpc>
            </a:pPr>
            <a:endParaRPr lang="en-US" sz="3133">
              <a:solidFill>
                <a:srgbClr val="000000"/>
              </a:solidFill>
              <a:latin typeface="Calibri (MS)"/>
              <a:ea typeface="Calibri (MS)"/>
              <a:cs typeface="Calibri (MS)"/>
              <a:sym typeface="Calibri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498" y="-2195234"/>
            <a:ext cx="18578996" cy="4390468"/>
          </a:xfrm>
          <a:custGeom>
            <a:avLst/>
            <a:gdLst/>
            <a:ahLst/>
            <a:cxnLst/>
            <a:rect l="l" t="t" r="r" b="b"/>
            <a:pathLst>
              <a:path w="18578996" h="4390468">
                <a:moveTo>
                  <a:pt x="0" y="0"/>
                </a:moveTo>
                <a:lnTo>
                  <a:pt x="18578996" y="0"/>
                </a:lnTo>
                <a:lnTo>
                  <a:pt x="18578996" y="4390468"/>
                </a:lnTo>
                <a:lnTo>
                  <a:pt x="0" y="4390468"/>
                </a:lnTo>
                <a:lnTo>
                  <a:pt x="0" y="0"/>
                </a:lnTo>
                <a:close/>
              </a:path>
            </a:pathLst>
          </a:custGeom>
          <a:blipFill>
            <a:blip r:embed="rId2">
              <a:extLst>
                <a:ext uri="{96DAC541-7B7A-43D3-8B79-37D633B846F1}">
                  <asvg:svgBlip xmlns:asvg="http://schemas.microsoft.com/office/drawing/2016/SVG/main" r:embed="rId3"/>
                </a:ext>
              </a:extLst>
            </a:blip>
            <a:stretch>
              <a:fillRect l="-19531" b="-176302"/>
            </a:stretch>
          </a:blipFill>
        </p:spPr>
      </p:sp>
      <p:sp>
        <p:nvSpPr>
          <p:cNvPr id="3" name="Freeform 3"/>
          <p:cNvSpPr/>
          <p:nvPr/>
        </p:nvSpPr>
        <p:spPr>
          <a:xfrm>
            <a:off x="181114" y="182892"/>
            <a:ext cx="1871290" cy="1816467"/>
          </a:xfrm>
          <a:custGeom>
            <a:avLst/>
            <a:gdLst/>
            <a:ahLst/>
            <a:cxnLst/>
            <a:rect l="l" t="t" r="r" b="b"/>
            <a:pathLst>
              <a:path w="1871290" h="1816467">
                <a:moveTo>
                  <a:pt x="0" y="0"/>
                </a:moveTo>
                <a:lnTo>
                  <a:pt x="1871290" y="0"/>
                </a:lnTo>
                <a:lnTo>
                  <a:pt x="1871290" y="1816467"/>
                </a:lnTo>
                <a:lnTo>
                  <a:pt x="0" y="1816467"/>
                </a:lnTo>
                <a:lnTo>
                  <a:pt x="0" y="0"/>
                </a:lnTo>
                <a:close/>
              </a:path>
            </a:pathLst>
          </a:custGeom>
          <a:blipFill>
            <a:blip r:embed="rId4"/>
            <a:stretch>
              <a:fillRect/>
            </a:stretch>
          </a:blipFill>
        </p:spPr>
      </p:sp>
      <p:sp>
        <p:nvSpPr>
          <p:cNvPr id="4" name="TextBox 4"/>
          <p:cNvSpPr txBox="1"/>
          <p:nvPr/>
        </p:nvSpPr>
        <p:spPr>
          <a:xfrm>
            <a:off x="3389880" y="2608388"/>
            <a:ext cx="11699657" cy="7584223"/>
          </a:xfrm>
          <a:prstGeom prst="rect">
            <a:avLst/>
          </a:prstGeom>
        </p:spPr>
        <p:txBody>
          <a:bodyPr lIns="0" tIns="0" rIns="0" bIns="0" rtlCol="0" anchor="t">
            <a:spAutoFit/>
          </a:bodyPr>
          <a:lstStyle/>
          <a:p>
            <a:pPr algn="just">
              <a:lnSpc>
                <a:spcPts val="5086"/>
              </a:lnSpc>
            </a:pPr>
            <a:r>
              <a:rPr lang="en-US" sz="3633">
                <a:solidFill>
                  <a:srgbClr val="000000"/>
                </a:solidFill>
                <a:latin typeface="Calibri (MS)"/>
                <a:ea typeface="Calibri (MS)"/>
                <a:cs typeface="Calibri (MS)"/>
                <a:sym typeface="Calibri (MS)"/>
              </a:rPr>
              <a:t>We are a small rural primary school at the heart of a beautiful village…</a:t>
            </a:r>
          </a:p>
          <a:p>
            <a:pPr algn="just">
              <a:lnSpc>
                <a:spcPts val="5086"/>
              </a:lnSpc>
            </a:pPr>
            <a:endParaRPr lang="en-US" sz="3633">
              <a:solidFill>
                <a:srgbClr val="000000"/>
              </a:solidFill>
              <a:latin typeface="Calibri (MS)"/>
              <a:ea typeface="Calibri (MS)"/>
              <a:cs typeface="Calibri (MS)"/>
              <a:sym typeface="Calibri (MS)"/>
            </a:endParaRPr>
          </a:p>
          <a:p>
            <a:pPr marL="784481" lvl="1" indent="-392241" algn="just">
              <a:lnSpc>
                <a:spcPts val="5086"/>
              </a:lnSpc>
              <a:buFont typeface="Arial"/>
              <a:buChar char="•"/>
            </a:pPr>
            <a:r>
              <a:rPr lang="en-US" sz="3633">
                <a:solidFill>
                  <a:srgbClr val="000000"/>
                </a:solidFill>
                <a:latin typeface="Calibri (MS)"/>
                <a:ea typeface="Calibri (MS)"/>
                <a:cs typeface="Calibri (MS)"/>
                <a:sym typeface="Calibri (MS)"/>
              </a:rPr>
              <a:t>Where every child is valued as an individual</a:t>
            </a:r>
          </a:p>
          <a:p>
            <a:pPr marL="784481" lvl="1" indent="-392241" algn="just">
              <a:lnSpc>
                <a:spcPts val="5086"/>
              </a:lnSpc>
              <a:buFont typeface="Arial"/>
              <a:buChar char="•"/>
            </a:pPr>
            <a:r>
              <a:rPr lang="en-US" sz="3633">
                <a:solidFill>
                  <a:srgbClr val="000000"/>
                </a:solidFill>
                <a:latin typeface="Calibri (MS)"/>
                <a:ea typeface="Calibri (MS)"/>
                <a:cs typeface="Calibri (MS)"/>
                <a:sym typeface="Calibri (MS)"/>
              </a:rPr>
              <a:t>Where every member of staff knows every child’s name</a:t>
            </a:r>
          </a:p>
          <a:p>
            <a:pPr marL="784481" lvl="1" indent="-392241" algn="just">
              <a:lnSpc>
                <a:spcPts val="5086"/>
              </a:lnSpc>
              <a:buFont typeface="Arial"/>
              <a:buChar char="•"/>
            </a:pPr>
            <a:r>
              <a:rPr lang="en-US" sz="3633">
                <a:solidFill>
                  <a:srgbClr val="000000"/>
                </a:solidFill>
                <a:latin typeface="Calibri (MS)"/>
                <a:ea typeface="Calibri (MS)"/>
                <a:cs typeface="Calibri (MS)"/>
                <a:sym typeface="Calibri (MS)"/>
              </a:rPr>
              <a:t>Where every class has a dedicated teaching assistant</a:t>
            </a:r>
          </a:p>
          <a:p>
            <a:pPr marL="784481" lvl="1" indent="-392241" algn="just">
              <a:lnSpc>
                <a:spcPts val="5086"/>
              </a:lnSpc>
              <a:buFont typeface="Arial"/>
              <a:buChar char="•"/>
            </a:pPr>
            <a:r>
              <a:rPr lang="en-US" sz="3633">
                <a:solidFill>
                  <a:srgbClr val="000000"/>
                </a:solidFill>
                <a:latin typeface="Calibri (MS)"/>
                <a:ea typeface="Calibri (MS)"/>
                <a:cs typeface="Calibri (MS)"/>
                <a:sym typeface="Calibri (MS)"/>
              </a:rPr>
              <a:t>Where children make lifelong friends</a:t>
            </a:r>
          </a:p>
          <a:p>
            <a:pPr marL="784481" lvl="1" indent="-392241" algn="just">
              <a:lnSpc>
                <a:spcPts val="5086"/>
              </a:lnSpc>
              <a:buFont typeface="Arial"/>
              <a:buChar char="•"/>
            </a:pPr>
            <a:r>
              <a:rPr lang="en-US" sz="3633">
                <a:solidFill>
                  <a:srgbClr val="000000"/>
                </a:solidFill>
                <a:latin typeface="Calibri (MS)"/>
                <a:ea typeface="Calibri (MS)"/>
                <a:cs typeface="Calibri (MS)"/>
                <a:sym typeface="Calibri (MS)"/>
              </a:rPr>
              <a:t>Where every child and parent becomes part of the Loxwood family</a:t>
            </a:r>
          </a:p>
          <a:p>
            <a:pPr marL="784481" lvl="1" indent="-392241" algn="just">
              <a:lnSpc>
                <a:spcPts val="5086"/>
              </a:lnSpc>
              <a:buFont typeface="Arial"/>
              <a:buChar char="•"/>
            </a:pPr>
            <a:r>
              <a:rPr lang="en-US" sz="3633">
                <a:solidFill>
                  <a:srgbClr val="000000"/>
                </a:solidFill>
                <a:latin typeface="Calibri (MS)"/>
                <a:ea typeface="Calibri (MS)"/>
                <a:cs typeface="Calibri (MS)"/>
                <a:sym typeface="Calibri (MS)"/>
              </a:rPr>
              <a:t>Where we love learning outdoors in our wonderful grounds</a:t>
            </a:r>
          </a:p>
          <a:p>
            <a:pPr algn="just">
              <a:lnSpc>
                <a:spcPts val="4106"/>
              </a:lnSpc>
            </a:pPr>
            <a:endParaRPr lang="en-US" sz="3633">
              <a:solidFill>
                <a:srgbClr val="000000"/>
              </a:solidFill>
              <a:latin typeface="Calibri (MS)"/>
              <a:ea typeface="Calibri (MS)"/>
              <a:cs typeface="Calibri (MS)"/>
              <a:sym typeface="Calibri (MS)"/>
            </a:endParaRPr>
          </a:p>
        </p:txBody>
      </p:sp>
      <p:sp>
        <p:nvSpPr>
          <p:cNvPr id="5" name="Freeform 5"/>
          <p:cNvSpPr/>
          <p:nvPr/>
        </p:nvSpPr>
        <p:spPr>
          <a:xfrm>
            <a:off x="228338" y="2376294"/>
            <a:ext cx="2767206" cy="2767206"/>
          </a:xfrm>
          <a:custGeom>
            <a:avLst/>
            <a:gdLst/>
            <a:ahLst/>
            <a:cxnLst/>
            <a:rect l="l" t="t" r="r" b="b"/>
            <a:pathLst>
              <a:path w="2767206" h="2767206">
                <a:moveTo>
                  <a:pt x="0" y="0"/>
                </a:moveTo>
                <a:lnTo>
                  <a:pt x="2767206" y="0"/>
                </a:lnTo>
                <a:lnTo>
                  <a:pt x="2767206" y="2767206"/>
                </a:lnTo>
                <a:lnTo>
                  <a:pt x="0" y="2767206"/>
                </a:lnTo>
                <a:lnTo>
                  <a:pt x="0" y="0"/>
                </a:lnTo>
                <a:close/>
              </a:path>
            </a:pathLst>
          </a:custGeom>
          <a:blipFill>
            <a:blip r:embed="rId5"/>
            <a:stretch>
              <a:fillRect t="-24584" b="-415"/>
            </a:stretch>
          </a:blipFill>
        </p:spPr>
      </p:sp>
      <p:sp>
        <p:nvSpPr>
          <p:cNvPr id="6" name="Freeform 6"/>
          <p:cNvSpPr/>
          <p:nvPr/>
        </p:nvSpPr>
        <p:spPr>
          <a:xfrm>
            <a:off x="181114" y="5424488"/>
            <a:ext cx="2780498" cy="2085374"/>
          </a:xfrm>
          <a:custGeom>
            <a:avLst/>
            <a:gdLst/>
            <a:ahLst/>
            <a:cxnLst/>
            <a:rect l="l" t="t" r="r" b="b"/>
            <a:pathLst>
              <a:path w="2780498" h="2085374">
                <a:moveTo>
                  <a:pt x="0" y="0"/>
                </a:moveTo>
                <a:lnTo>
                  <a:pt x="2780498" y="0"/>
                </a:lnTo>
                <a:lnTo>
                  <a:pt x="2780498" y="2085373"/>
                </a:lnTo>
                <a:lnTo>
                  <a:pt x="0" y="2085373"/>
                </a:lnTo>
                <a:lnTo>
                  <a:pt x="0" y="0"/>
                </a:lnTo>
                <a:close/>
              </a:path>
            </a:pathLst>
          </a:custGeom>
          <a:blipFill>
            <a:blip r:embed="rId6"/>
            <a:stretch>
              <a:fillRect/>
            </a:stretch>
          </a:blipFill>
        </p:spPr>
      </p:sp>
      <p:sp>
        <p:nvSpPr>
          <p:cNvPr id="7" name="Freeform 7"/>
          <p:cNvSpPr/>
          <p:nvPr/>
        </p:nvSpPr>
        <p:spPr>
          <a:xfrm>
            <a:off x="15324631" y="6266138"/>
            <a:ext cx="2734430" cy="3418038"/>
          </a:xfrm>
          <a:custGeom>
            <a:avLst/>
            <a:gdLst/>
            <a:ahLst/>
            <a:cxnLst/>
            <a:rect l="l" t="t" r="r" b="b"/>
            <a:pathLst>
              <a:path w="2734430" h="3418038">
                <a:moveTo>
                  <a:pt x="0" y="0"/>
                </a:moveTo>
                <a:lnTo>
                  <a:pt x="2734431" y="0"/>
                </a:lnTo>
                <a:lnTo>
                  <a:pt x="2734431" y="3418038"/>
                </a:lnTo>
                <a:lnTo>
                  <a:pt x="0" y="3418038"/>
                </a:lnTo>
                <a:lnTo>
                  <a:pt x="0" y="0"/>
                </a:lnTo>
                <a:close/>
              </a:path>
            </a:pathLst>
          </a:custGeom>
          <a:blipFill>
            <a:blip r:embed="rId7"/>
            <a:stretch>
              <a:fillRect/>
            </a:stretch>
          </a:blipFill>
        </p:spPr>
      </p:sp>
      <p:sp>
        <p:nvSpPr>
          <p:cNvPr id="8" name="Freeform 8"/>
          <p:cNvSpPr/>
          <p:nvPr/>
        </p:nvSpPr>
        <p:spPr>
          <a:xfrm>
            <a:off x="15324631" y="2552820"/>
            <a:ext cx="2716069" cy="3395086"/>
          </a:xfrm>
          <a:custGeom>
            <a:avLst/>
            <a:gdLst/>
            <a:ahLst/>
            <a:cxnLst/>
            <a:rect l="l" t="t" r="r" b="b"/>
            <a:pathLst>
              <a:path w="2716069" h="3395086">
                <a:moveTo>
                  <a:pt x="0" y="0"/>
                </a:moveTo>
                <a:lnTo>
                  <a:pt x="2716069" y="0"/>
                </a:lnTo>
                <a:lnTo>
                  <a:pt x="2716069" y="3395086"/>
                </a:lnTo>
                <a:lnTo>
                  <a:pt x="0" y="3395086"/>
                </a:lnTo>
                <a:lnTo>
                  <a:pt x="0" y="0"/>
                </a:lnTo>
                <a:close/>
              </a:path>
            </a:pathLst>
          </a:custGeom>
          <a:blipFill>
            <a:blip r:embed="rId8"/>
            <a:stretch>
              <a:fillRect/>
            </a:stretch>
          </a:blipFill>
        </p:spPr>
      </p:sp>
      <p:sp>
        <p:nvSpPr>
          <p:cNvPr id="9" name="Freeform 9"/>
          <p:cNvSpPr/>
          <p:nvPr/>
        </p:nvSpPr>
        <p:spPr>
          <a:xfrm>
            <a:off x="215037" y="7790849"/>
            <a:ext cx="2712652" cy="2170121"/>
          </a:xfrm>
          <a:custGeom>
            <a:avLst/>
            <a:gdLst/>
            <a:ahLst/>
            <a:cxnLst/>
            <a:rect l="l" t="t" r="r" b="b"/>
            <a:pathLst>
              <a:path w="2712652" h="2170121">
                <a:moveTo>
                  <a:pt x="0" y="0"/>
                </a:moveTo>
                <a:lnTo>
                  <a:pt x="2712651" y="0"/>
                </a:lnTo>
                <a:lnTo>
                  <a:pt x="2712651" y="2170121"/>
                </a:lnTo>
                <a:lnTo>
                  <a:pt x="0" y="2170121"/>
                </a:lnTo>
                <a:lnTo>
                  <a:pt x="0" y="0"/>
                </a:lnTo>
                <a:close/>
              </a:path>
            </a:pathLst>
          </a:custGeom>
          <a:blipFill>
            <a:blip r:embed="rId9"/>
            <a:stretch>
              <a:fillRect t="-21079" b="-35170"/>
            </a:stretch>
          </a:blipFill>
        </p:spPr>
      </p:sp>
      <p:sp>
        <p:nvSpPr>
          <p:cNvPr id="10" name="TextBox 10"/>
          <p:cNvSpPr txBox="1"/>
          <p:nvPr/>
        </p:nvSpPr>
        <p:spPr>
          <a:xfrm>
            <a:off x="5599677" y="495130"/>
            <a:ext cx="8819406" cy="1228280"/>
          </a:xfrm>
          <a:prstGeom prst="rect">
            <a:avLst/>
          </a:prstGeom>
        </p:spPr>
        <p:txBody>
          <a:bodyPr lIns="0" tIns="0" rIns="0" bIns="0" rtlCol="0" anchor="t">
            <a:spAutoFit/>
          </a:bodyPr>
          <a:lstStyle/>
          <a:p>
            <a:pPr algn="ctr">
              <a:lnSpc>
                <a:spcPts val="9999"/>
              </a:lnSpc>
            </a:pPr>
            <a:r>
              <a:rPr lang="en-US" sz="7142">
                <a:solidFill>
                  <a:srgbClr val="FFFFFF"/>
                </a:solidFill>
                <a:latin typeface="Archivo Black"/>
                <a:ea typeface="Archivo Black"/>
                <a:cs typeface="Archivo Black"/>
                <a:sym typeface="Archivo Black"/>
              </a:rPr>
              <a:t>A Place to Belong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498" y="-2195234"/>
            <a:ext cx="18578996" cy="4390468"/>
          </a:xfrm>
          <a:custGeom>
            <a:avLst/>
            <a:gdLst/>
            <a:ahLst/>
            <a:cxnLst/>
            <a:rect l="l" t="t" r="r" b="b"/>
            <a:pathLst>
              <a:path w="18578996" h="4390468">
                <a:moveTo>
                  <a:pt x="0" y="0"/>
                </a:moveTo>
                <a:lnTo>
                  <a:pt x="18578996" y="0"/>
                </a:lnTo>
                <a:lnTo>
                  <a:pt x="18578996" y="4390468"/>
                </a:lnTo>
                <a:lnTo>
                  <a:pt x="0" y="4390468"/>
                </a:lnTo>
                <a:lnTo>
                  <a:pt x="0" y="0"/>
                </a:lnTo>
                <a:close/>
              </a:path>
            </a:pathLst>
          </a:custGeom>
          <a:blipFill>
            <a:blip r:embed="rId2">
              <a:extLst>
                <a:ext uri="{96DAC541-7B7A-43D3-8B79-37D633B846F1}">
                  <asvg:svgBlip xmlns:asvg="http://schemas.microsoft.com/office/drawing/2016/SVG/main" r:embed="rId3"/>
                </a:ext>
              </a:extLst>
            </a:blip>
            <a:stretch>
              <a:fillRect l="-19531" b="-176302"/>
            </a:stretch>
          </a:blipFill>
        </p:spPr>
      </p:sp>
      <p:sp>
        <p:nvSpPr>
          <p:cNvPr id="3" name="Freeform 3"/>
          <p:cNvSpPr/>
          <p:nvPr/>
        </p:nvSpPr>
        <p:spPr>
          <a:xfrm>
            <a:off x="181114" y="182892"/>
            <a:ext cx="1871290" cy="1816467"/>
          </a:xfrm>
          <a:custGeom>
            <a:avLst/>
            <a:gdLst/>
            <a:ahLst/>
            <a:cxnLst/>
            <a:rect l="l" t="t" r="r" b="b"/>
            <a:pathLst>
              <a:path w="1871290" h="1816467">
                <a:moveTo>
                  <a:pt x="0" y="0"/>
                </a:moveTo>
                <a:lnTo>
                  <a:pt x="1871290" y="0"/>
                </a:lnTo>
                <a:lnTo>
                  <a:pt x="1871290" y="1816467"/>
                </a:lnTo>
                <a:lnTo>
                  <a:pt x="0" y="1816467"/>
                </a:lnTo>
                <a:lnTo>
                  <a:pt x="0" y="0"/>
                </a:lnTo>
                <a:close/>
              </a:path>
            </a:pathLst>
          </a:custGeom>
          <a:blipFill>
            <a:blip r:embed="rId4"/>
            <a:stretch>
              <a:fillRect/>
            </a:stretch>
          </a:blipFill>
        </p:spPr>
      </p:sp>
      <p:grpSp>
        <p:nvGrpSpPr>
          <p:cNvPr id="4" name="Group 4"/>
          <p:cNvGrpSpPr>
            <a:grpSpLocks noChangeAspect="1"/>
          </p:cNvGrpSpPr>
          <p:nvPr/>
        </p:nvGrpSpPr>
        <p:grpSpPr>
          <a:xfrm>
            <a:off x="1240226" y="3407989"/>
            <a:ext cx="3546916" cy="4120488"/>
            <a:chOff x="0" y="0"/>
            <a:chExt cx="5466080" cy="6350000"/>
          </a:xfrm>
        </p:grpSpPr>
        <p:sp>
          <p:nvSpPr>
            <p:cNvPr id="5" name="Freeform 5"/>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id="6" name="Freeform 6"/>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5"/>
              <a:stretch>
                <a:fillRect l="-8737" r="-8737"/>
              </a:stretch>
            </a:blipFill>
          </p:spPr>
        </p:sp>
        <p:sp>
          <p:nvSpPr>
            <p:cNvPr id="7" name="Freeform 7"/>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8" name="Freeform 8"/>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id="9" name="Group 9"/>
          <p:cNvGrpSpPr>
            <a:grpSpLocks noChangeAspect="1"/>
          </p:cNvGrpSpPr>
          <p:nvPr/>
        </p:nvGrpSpPr>
        <p:grpSpPr>
          <a:xfrm>
            <a:off x="7659624" y="3407989"/>
            <a:ext cx="3546916" cy="4120488"/>
            <a:chOff x="0" y="0"/>
            <a:chExt cx="5466080" cy="6350000"/>
          </a:xfrm>
        </p:grpSpPr>
        <p:sp>
          <p:nvSpPr>
            <p:cNvPr id="10" name="Freeform 10"/>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id="11" name="Freeform 11"/>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6"/>
              <a:stretch>
                <a:fillRect l="-7009" r="-7009"/>
              </a:stretch>
            </a:blipFill>
          </p:spPr>
        </p:sp>
        <p:sp>
          <p:nvSpPr>
            <p:cNvPr id="12" name="Freeform 12"/>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13" name="Freeform 13"/>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id="14" name="Group 14"/>
          <p:cNvGrpSpPr>
            <a:grpSpLocks noChangeAspect="1"/>
          </p:cNvGrpSpPr>
          <p:nvPr/>
        </p:nvGrpSpPr>
        <p:grpSpPr>
          <a:xfrm>
            <a:off x="13603587" y="3407989"/>
            <a:ext cx="3546916" cy="4120488"/>
            <a:chOff x="0" y="0"/>
            <a:chExt cx="5466080" cy="6350000"/>
          </a:xfrm>
        </p:grpSpPr>
        <p:sp>
          <p:nvSpPr>
            <p:cNvPr id="15" name="Freeform 15"/>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id="16" name="Freeform 16"/>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8737" r="-8737"/>
              </a:stretch>
            </a:blipFill>
          </p:spPr>
        </p:sp>
        <p:sp>
          <p:nvSpPr>
            <p:cNvPr id="17" name="Freeform 17"/>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18" name="Freeform 18"/>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id="19" name="Freeform 19"/>
          <p:cNvSpPr/>
          <p:nvPr/>
        </p:nvSpPr>
        <p:spPr>
          <a:xfrm>
            <a:off x="313966" y="8015316"/>
            <a:ext cx="5722286" cy="1935174"/>
          </a:xfrm>
          <a:custGeom>
            <a:avLst/>
            <a:gdLst/>
            <a:ahLst/>
            <a:cxnLst/>
            <a:rect l="l" t="t" r="r" b="b"/>
            <a:pathLst>
              <a:path w="5722286" h="1935174">
                <a:moveTo>
                  <a:pt x="0" y="0"/>
                </a:moveTo>
                <a:lnTo>
                  <a:pt x="5722286" y="0"/>
                </a:lnTo>
                <a:lnTo>
                  <a:pt x="5722286" y="1935174"/>
                </a:lnTo>
                <a:lnTo>
                  <a:pt x="0" y="1935174"/>
                </a:lnTo>
                <a:lnTo>
                  <a:pt x="0" y="0"/>
                </a:lnTo>
                <a:close/>
              </a:path>
            </a:pathLst>
          </a:custGeom>
          <a:blipFill>
            <a:blip r:embed="rId2">
              <a:extLst>
                <a:ext uri="{96DAC541-7B7A-43D3-8B79-37D633B846F1}">
                  <asvg:svgBlip xmlns:asvg="http://schemas.microsoft.com/office/drawing/2016/SVG/main" r:embed="rId3"/>
                </a:ext>
              </a:extLst>
            </a:blip>
            <a:stretch>
              <a:fillRect l="-460" b="-62268"/>
            </a:stretch>
          </a:blipFill>
        </p:spPr>
      </p:sp>
      <p:sp>
        <p:nvSpPr>
          <p:cNvPr id="20" name="TextBox 20"/>
          <p:cNvSpPr txBox="1"/>
          <p:nvPr/>
        </p:nvSpPr>
        <p:spPr>
          <a:xfrm>
            <a:off x="4969431" y="405548"/>
            <a:ext cx="9623078" cy="1228280"/>
          </a:xfrm>
          <a:prstGeom prst="rect">
            <a:avLst/>
          </a:prstGeom>
        </p:spPr>
        <p:txBody>
          <a:bodyPr lIns="0" tIns="0" rIns="0" bIns="0" rtlCol="0" anchor="t">
            <a:spAutoFit/>
          </a:bodyPr>
          <a:lstStyle/>
          <a:p>
            <a:pPr algn="ctr">
              <a:lnSpc>
                <a:spcPts val="9999"/>
              </a:lnSpc>
            </a:pPr>
            <a:r>
              <a:rPr lang="en-US" sz="7142">
                <a:solidFill>
                  <a:srgbClr val="FFFFFF"/>
                </a:solidFill>
                <a:latin typeface="Archivo Black"/>
                <a:ea typeface="Archivo Black"/>
                <a:cs typeface="Archivo Black"/>
                <a:sym typeface="Archivo Black"/>
              </a:rPr>
              <a:t>Our Curriculum Is...</a:t>
            </a:r>
          </a:p>
        </p:txBody>
      </p:sp>
      <p:sp>
        <p:nvSpPr>
          <p:cNvPr id="21" name="TextBox 21"/>
          <p:cNvSpPr txBox="1"/>
          <p:nvPr/>
        </p:nvSpPr>
        <p:spPr>
          <a:xfrm>
            <a:off x="2052404" y="2442064"/>
            <a:ext cx="2062396" cy="718145"/>
          </a:xfrm>
          <a:prstGeom prst="rect">
            <a:avLst/>
          </a:prstGeom>
        </p:spPr>
        <p:txBody>
          <a:bodyPr wrap="square" lIns="0" tIns="0" rIns="0" bIns="0" rtlCol="0" anchor="t">
            <a:spAutoFit/>
          </a:bodyPr>
          <a:lstStyle/>
          <a:p>
            <a:pPr algn="ctr">
              <a:lnSpc>
                <a:spcPts val="5600"/>
              </a:lnSpc>
            </a:pPr>
            <a:r>
              <a:rPr lang="en-US" sz="4000" b="1" dirty="0">
                <a:solidFill>
                  <a:srgbClr val="0D7444"/>
                </a:solidFill>
                <a:latin typeface="Canva Sans Bold"/>
                <a:ea typeface="Canva Sans Bold"/>
                <a:cs typeface="Canva Sans Bold"/>
                <a:sym typeface="Canva Sans Bold"/>
              </a:rPr>
              <a:t>Current</a:t>
            </a:r>
          </a:p>
        </p:txBody>
      </p:sp>
      <p:sp>
        <p:nvSpPr>
          <p:cNvPr id="22" name="TextBox 22"/>
          <p:cNvSpPr txBox="1"/>
          <p:nvPr/>
        </p:nvSpPr>
        <p:spPr>
          <a:xfrm>
            <a:off x="8217296" y="2442064"/>
            <a:ext cx="2450704" cy="718145"/>
          </a:xfrm>
          <a:prstGeom prst="rect">
            <a:avLst/>
          </a:prstGeom>
        </p:spPr>
        <p:txBody>
          <a:bodyPr wrap="square" lIns="0" tIns="0" rIns="0" bIns="0" rtlCol="0" anchor="t">
            <a:spAutoFit/>
          </a:bodyPr>
          <a:lstStyle/>
          <a:p>
            <a:pPr algn="ctr">
              <a:lnSpc>
                <a:spcPts val="5600"/>
              </a:lnSpc>
            </a:pPr>
            <a:r>
              <a:rPr lang="en-US" sz="4000" b="1" dirty="0">
                <a:solidFill>
                  <a:srgbClr val="0D7444"/>
                </a:solidFill>
                <a:latin typeface="Canva Sans Bold"/>
                <a:ea typeface="Canva Sans Bold"/>
                <a:cs typeface="Canva Sans Bold"/>
                <a:sym typeface="Canva Sans Bold"/>
              </a:rPr>
              <a:t>Relevant</a:t>
            </a:r>
          </a:p>
        </p:txBody>
      </p:sp>
      <p:sp>
        <p:nvSpPr>
          <p:cNvPr id="23" name="TextBox 23"/>
          <p:cNvSpPr txBox="1"/>
          <p:nvPr/>
        </p:nvSpPr>
        <p:spPr>
          <a:xfrm>
            <a:off x="14914561" y="2442064"/>
            <a:ext cx="1163639" cy="718145"/>
          </a:xfrm>
          <a:prstGeom prst="rect">
            <a:avLst/>
          </a:prstGeom>
        </p:spPr>
        <p:txBody>
          <a:bodyPr wrap="square" lIns="0" tIns="0" rIns="0" bIns="0" rtlCol="0" anchor="t">
            <a:spAutoFit/>
          </a:bodyPr>
          <a:lstStyle/>
          <a:p>
            <a:pPr algn="ctr">
              <a:lnSpc>
                <a:spcPts val="5600"/>
              </a:lnSpc>
            </a:pPr>
            <a:r>
              <a:rPr lang="en-US" sz="4000" b="1" dirty="0">
                <a:solidFill>
                  <a:srgbClr val="0D7444"/>
                </a:solidFill>
                <a:latin typeface="Canva Sans Bold"/>
                <a:ea typeface="Canva Sans Bold"/>
                <a:cs typeface="Canva Sans Bold"/>
                <a:sym typeface="Canva Sans Bold"/>
              </a:rPr>
              <a:t>Fun</a:t>
            </a:r>
          </a:p>
        </p:txBody>
      </p:sp>
      <p:sp>
        <p:nvSpPr>
          <p:cNvPr id="24" name="TextBox 24"/>
          <p:cNvSpPr txBox="1"/>
          <p:nvPr/>
        </p:nvSpPr>
        <p:spPr>
          <a:xfrm>
            <a:off x="372735" y="8166652"/>
            <a:ext cx="5538647" cy="1469793"/>
          </a:xfrm>
          <a:prstGeom prst="rect">
            <a:avLst/>
          </a:prstGeom>
        </p:spPr>
        <p:txBody>
          <a:bodyPr lIns="0" tIns="0" rIns="0" bIns="0" rtlCol="0" anchor="t">
            <a:spAutoFit/>
          </a:bodyPr>
          <a:lstStyle/>
          <a:p>
            <a:pPr algn="ctr">
              <a:lnSpc>
                <a:spcPts val="2987"/>
              </a:lnSpc>
            </a:pPr>
            <a:r>
              <a:rPr lang="en-US" sz="2134">
                <a:solidFill>
                  <a:srgbClr val="FFFFFF"/>
                </a:solidFill>
                <a:latin typeface="Canva Sans"/>
                <a:ea typeface="Canva Sans"/>
                <a:cs typeface="Canva Sans"/>
                <a:sym typeface="Canva Sans"/>
              </a:rPr>
              <a:t>We use topics that are current to children’s lives and we utilise our beautiful outside area to enhance the learning.</a:t>
            </a:r>
          </a:p>
        </p:txBody>
      </p:sp>
      <p:sp>
        <p:nvSpPr>
          <p:cNvPr id="25" name="Freeform 25"/>
          <p:cNvSpPr/>
          <p:nvPr/>
        </p:nvSpPr>
        <p:spPr>
          <a:xfrm>
            <a:off x="6282857" y="8015316"/>
            <a:ext cx="5722286" cy="1935174"/>
          </a:xfrm>
          <a:custGeom>
            <a:avLst/>
            <a:gdLst/>
            <a:ahLst/>
            <a:cxnLst/>
            <a:rect l="l" t="t" r="r" b="b"/>
            <a:pathLst>
              <a:path w="5722286" h="1935174">
                <a:moveTo>
                  <a:pt x="0" y="0"/>
                </a:moveTo>
                <a:lnTo>
                  <a:pt x="5722286" y="0"/>
                </a:lnTo>
                <a:lnTo>
                  <a:pt x="5722286" y="1935174"/>
                </a:lnTo>
                <a:lnTo>
                  <a:pt x="0" y="1935174"/>
                </a:lnTo>
                <a:lnTo>
                  <a:pt x="0" y="0"/>
                </a:lnTo>
                <a:close/>
              </a:path>
            </a:pathLst>
          </a:custGeom>
          <a:blipFill>
            <a:blip r:embed="rId2">
              <a:extLst>
                <a:ext uri="{96DAC541-7B7A-43D3-8B79-37D633B846F1}">
                  <asvg:svgBlip xmlns:asvg="http://schemas.microsoft.com/office/drawing/2016/SVG/main" r:embed="rId3"/>
                </a:ext>
              </a:extLst>
            </a:blip>
            <a:stretch>
              <a:fillRect l="-460" b="-62268"/>
            </a:stretch>
          </a:blipFill>
        </p:spPr>
      </p:sp>
      <p:sp>
        <p:nvSpPr>
          <p:cNvPr id="26" name="Freeform 26"/>
          <p:cNvSpPr/>
          <p:nvPr/>
        </p:nvSpPr>
        <p:spPr>
          <a:xfrm>
            <a:off x="12252793" y="8015316"/>
            <a:ext cx="5722286" cy="1935174"/>
          </a:xfrm>
          <a:custGeom>
            <a:avLst/>
            <a:gdLst/>
            <a:ahLst/>
            <a:cxnLst/>
            <a:rect l="l" t="t" r="r" b="b"/>
            <a:pathLst>
              <a:path w="5722286" h="1935174">
                <a:moveTo>
                  <a:pt x="0" y="0"/>
                </a:moveTo>
                <a:lnTo>
                  <a:pt x="5722287" y="0"/>
                </a:lnTo>
                <a:lnTo>
                  <a:pt x="5722287" y="1935174"/>
                </a:lnTo>
                <a:lnTo>
                  <a:pt x="0" y="1935174"/>
                </a:lnTo>
                <a:lnTo>
                  <a:pt x="0" y="0"/>
                </a:lnTo>
                <a:close/>
              </a:path>
            </a:pathLst>
          </a:custGeom>
          <a:blipFill>
            <a:blip r:embed="rId2">
              <a:extLst>
                <a:ext uri="{96DAC541-7B7A-43D3-8B79-37D633B846F1}">
                  <asvg:svgBlip xmlns:asvg="http://schemas.microsoft.com/office/drawing/2016/SVG/main" r:embed="rId3"/>
                </a:ext>
              </a:extLst>
            </a:blip>
            <a:stretch>
              <a:fillRect l="-460" b="-62268"/>
            </a:stretch>
          </a:blipFill>
        </p:spPr>
      </p:sp>
      <p:sp>
        <p:nvSpPr>
          <p:cNvPr id="27" name="TextBox 27"/>
          <p:cNvSpPr txBox="1"/>
          <p:nvPr/>
        </p:nvSpPr>
        <p:spPr>
          <a:xfrm>
            <a:off x="6402377" y="8166652"/>
            <a:ext cx="5483247" cy="1469793"/>
          </a:xfrm>
          <a:prstGeom prst="rect">
            <a:avLst/>
          </a:prstGeom>
        </p:spPr>
        <p:txBody>
          <a:bodyPr lIns="0" tIns="0" rIns="0" bIns="0" rtlCol="0" anchor="t">
            <a:spAutoFit/>
          </a:bodyPr>
          <a:lstStyle/>
          <a:p>
            <a:pPr algn="ctr">
              <a:lnSpc>
                <a:spcPts val="2987"/>
              </a:lnSpc>
            </a:pPr>
            <a:r>
              <a:rPr lang="en-US" sz="2134">
                <a:solidFill>
                  <a:srgbClr val="FFFFFF"/>
                </a:solidFill>
                <a:latin typeface="Canva Sans"/>
                <a:ea typeface="Canva Sans"/>
                <a:cs typeface="Canva Sans"/>
                <a:sym typeface="Canva Sans"/>
              </a:rPr>
              <a:t>Our topics are chosen to engage and motivate children. Our yearly trips are a great way to bring learning to life, such as the  reception trip to the Sea Life Centre.</a:t>
            </a:r>
          </a:p>
        </p:txBody>
      </p:sp>
      <p:sp>
        <p:nvSpPr>
          <p:cNvPr id="28" name="TextBox 28"/>
          <p:cNvSpPr txBox="1"/>
          <p:nvPr/>
        </p:nvSpPr>
        <p:spPr>
          <a:xfrm>
            <a:off x="12376618" y="8786169"/>
            <a:ext cx="5483247" cy="355368"/>
          </a:xfrm>
          <a:prstGeom prst="rect">
            <a:avLst/>
          </a:prstGeom>
        </p:spPr>
        <p:txBody>
          <a:bodyPr lIns="0" tIns="0" rIns="0" bIns="0" rtlCol="0" anchor="t">
            <a:spAutoFit/>
          </a:bodyPr>
          <a:lstStyle/>
          <a:p>
            <a:pPr algn="ctr">
              <a:lnSpc>
                <a:spcPts val="2987"/>
              </a:lnSpc>
            </a:pPr>
            <a:r>
              <a:rPr lang="en-US" sz="2134">
                <a:solidFill>
                  <a:srgbClr val="FFFFFF"/>
                </a:solidFill>
                <a:latin typeface="Canva Sans"/>
                <a:ea typeface="Canva Sans"/>
                <a:cs typeface="Canva Sans"/>
                <a:sym typeface="Canva Sans"/>
              </a:rPr>
              <a:t>Happy children make happy learners.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498" y="-2195234"/>
            <a:ext cx="18578996" cy="4390468"/>
          </a:xfrm>
          <a:custGeom>
            <a:avLst/>
            <a:gdLst/>
            <a:ahLst/>
            <a:cxnLst/>
            <a:rect l="l" t="t" r="r" b="b"/>
            <a:pathLst>
              <a:path w="18578996" h="4390468">
                <a:moveTo>
                  <a:pt x="0" y="0"/>
                </a:moveTo>
                <a:lnTo>
                  <a:pt x="18578996" y="0"/>
                </a:lnTo>
                <a:lnTo>
                  <a:pt x="18578996" y="4390468"/>
                </a:lnTo>
                <a:lnTo>
                  <a:pt x="0" y="4390468"/>
                </a:lnTo>
                <a:lnTo>
                  <a:pt x="0" y="0"/>
                </a:lnTo>
                <a:close/>
              </a:path>
            </a:pathLst>
          </a:custGeom>
          <a:blipFill>
            <a:blip r:embed="rId2">
              <a:extLst>
                <a:ext uri="{96DAC541-7B7A-43D3-8B79-37D633B846F1}">
                  <asvg:svgBlip xmlns:asvg="http://schemas.microsoft.com/office/drawing/2016/SVG/main" r:embed="rId3"/>
                </a:ext>
              </a:extLst>
            </a:blip>
            <a:stretch>
              <a:fillRect l="-19531" b="-176302"/>
            </a:stretch>
          </a:blipFill>
        </p:spPr>
      </p:sp>
      <p:sp>
        <p:nvSpPr>
          <p:cNvPr id="3" name="Freeform 3"/>
          <p:cNvSpPr/>
          <p:nvPr/>
        </p:nvSpPr>
        <p:spPr>
          <a:xfrm>
            <a:off x="181114" y="182892"/>
            <a:ext cx="1871290" cy="1816467"/>
          </a:xfrm>
          <a:custGeom>
            <a:avLst/>
            <a:gdLst/>
            <a:ahLst/>
            <a:cxnLst/>
            <a:rect l="l" t="t" r="r" b="b"/>
            <a:pathLst>
              <a:path w="1871290" h="1816467">
                <a:moveTo>
                  <a:pt x="0" y="0"/>
                </a:moveTo>
                <a:lnTo>
                  <a:pt x="1871290" y="0"/>
                </a:lnTo>
                <a:lnTo>
                  <a:pt x="1871290" y="1816467"/>
                </a:lnTo>
                <a:lnTo>
                  <a:pt x="0" y="1816467"/>
                </a:lnTo>
                <a:lnTo>
                  <a:pt x="0" y="0"/>
                </a:lnTo>
                <a:close/>
              </a:path>
            </a:pathLst>
          </a:custGeom>
          <a:blipFill>
            <a:blip r:embed="rId4"/>
            <a:stretch>
              <a:fillRect/>
            </a:stretch>
          </a:blipFill>
        </p:spPr>
      </p:sp>
      <p:sp>
        <p:nvSpPr>
          <p:cNvPr id="4" name="Freeform 4"/>
          <p:cNvSpPr/>
          <p:nvPr/>
        </p:nvSpPr>
        <p:spPr>
          <a:xfrm>
            <a:off x="583492" y="2535471"/>
            <a:ext cx="4458839" cy="2060872"/>
          </a:xfrm>
          <a:custGeom>
            <a:avLst/>
            <a:gdLst/>
            <a:ahLst/>
            <a:cxnLst/>
            <a:rect l="l" t="t" r="r" b="b"/>
            <a:pathLst>
              <a:path w="4458839" h="2060872">
                <a:moveTo>
                  <a:pt x="0" y="0"/>
                </a:moveTo>
                <a:lnTo>
                  <a:pt x="4458839" y="0"/>
                </a:lnTo>
                <a:lnTo>
                  <a:pt x="4458839" y="2060873"/>
                </a:lnTo>
                <a:lnTo>
                  <a:pt x="0" y="20608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24020" y="4695463"/>
            <a:ext cx="4458839" cy="2060872"/>
          </a:xfrm>
          <a:custGeom>
            <a:avLst/>
            <a:gdLst/>
            <a:ahLst/>
            <a:cxnLst/>
            <a:rect l="l" t="t" r="r" b="b"/>
            <a:pathLst>
              <a:path w="4458839" h="2060872">
                <a:moveTo>
                  <a:pt x="0" y="0"/>
                </a:moveTo>
                <a:lnTo>
                  <a:pt x="4458839" y="0"/>
                </a:lnTo>
                <a:lnTo>
                  <a:pt x="4458839" y="2060872"/>
                </a:lnTo>
                <a:lnTo>
                  <a:pt x="0" y="20608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524020" y="6880160"/>
            <a:ext cx="4458839" cy="2060872"/>
          </a:xfrm>
          <a:custGeom>
            <a:avLst/>
            <a:gdLst/>
            <a:ahLst/>
            <a:cxnLst/>
            <a:rect l="l" t="t" r="r" b="b"/>
            <a:pathLst>
              <a:path w="4458839" h="2060872">
                <a:moveTo>
                  <a:pt x="0" y="0"/>
                </a:moveTo>
                <a:lnTo>
                  <a:pt x="4458839" y="0"/>
                </a:lnTo>
                <a:lnTo>
                  <a:pt x="4458839" y="2060872"/>
                </a:lnTo>
                <a:lnTo>
                  <a:pt x="0" y="20608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524020" y="9064857"/>
            <a:ext cx="4458839" cy="983341"/>
          </a:xfrm>
          <a:custGeom>
            <a:avLst/>
            <a:gdLst/>
            <a:ahLst/>
            <a:cxnLst/>
            <a:rect l="l" t="t" r="r" b="b"/>
            <a:pathLst>
              <a:path w="4458839" h="983341">
                <a:moveTo>
                  <a:pt x="0" y="0"/>
                </a:moveTo>
                <a:lnTo>
                  <a:pt x="4458839" y="0"/>
                </a:lnTo>
                <a:lnTo>
                  <a:pt x="4458839" y="983342"/>
                </a:lnTo>
                <a:lnTo>
                  <a:pt x="0" y="983342"/>
                </a:lnTo>
                <a:lnTo>
                  <a:pt x="0" y="0"/>
                </a:lnTo>
                <a:close/>
              </a:path>
            </a:pathLst>
          </a:custGeom>
          <a:blipFill>
            <a:blip r:embed="rId5">
              <a:extLst>
                <a:ext uri="{96DAC541-7B7A-43D3-8B79-37D633B846F1}">
                  <asvg:svgBlip xmlns:asvg="http://schemas.microsoft.com/office/drawing/2016/SVG/main" r:embed="rId6"/>
                </a:ext>
              </a:extLst>
            </a:blip>
            <a:stretch>
              <a:fillRect b="-109578"/>
            </a:stretch>
          </a:blipFill>
        </p:spPr>
      </p:sp>
      <p:sp>
        <p:nvSpPr>
          <p:cNvPr id="8" name="Freeform 8"/>
          <p:cNvSpPr/>
          <p:nvPr/>
        </p:nvSpPr>
        <p:spPr>
          <a:xfrm>
            <a:off x="5424492" y="2391252"/>
            <a:ext cx="3058047" cy="3822558"/>
          </a:xfrm>
          <a:custGeom>
            <a:avLst/>
            <a:gdLst/>
            <a:ahLst/>
            <a:cxnLst/>
            <a:rect l="l" t="t" r="r" b="b"/>
            <a:pathLst>
              <a:path w="3058047" h="3822558">
                <a:moveTo>
                  <a:pt x="0" y="0"/>
                </a:moveTo>
                <a:lnTo>
                  <a:pt x="3058046" y="0"/>
                </a:lnTo>
                <a:lnTo>
                  <a:pt x="3058046" y="3822558"/>
                </a:lnTo>
                <a:lnTo>
                  <a:pt x="0" y="3822558"/>
                </a:lnTo>
                <a:lnTo>
                  <a:pt x="0" y="0"/>
                </a:lnTo>
                <a:close/>
              </a:path>
            </a:pathLst>
          </a:custGeom>
          <a:blipFill>
            <a:blip r:embed="rId7"/>
            <a:stretch>
              <a:fillRect/>
            </a:stretch>
          </a:blipFill>
        </p:spPr>
      </p:sp>
      <p:sp>
        <p:nvSpPr>
          <p:cNvPr id="9" name="Freeform 9"/>
          <p:cNvSpPr/>
          <p:nvPr/>
        </p:nvSpPr>
        <p:spPr>
          <a:xfrm>
            <a:off x="12303746" y="2362858"/>
            <a:ext cx="5838789" cy="7785052"/>
          </a:xfrm>
          <a:custGeom>
            <a:avLst/>
            <a:gdLst/>
            <a:ahLst/>
            <a:cxnLst/>
            <a:rect l="l" t="t" r="r" b="b"/>
            <a:pathLst>
              <a:path w="5838789" h="7785052">
                <a:moveTo>
                  <a:pt x="0" y="0"/>
                </a:moveTo>
                <a:lnTo>
                  <a:pt x="5838789" y="0"/>
                </a:lnTo>
                <a:lnTo>
                  <a:pt x="5838789" y="7785051"/>
                </a:lnTo>
                <a:lnTo>
                  <a:pt x="0" y="7785051"/>
                </a:lnTo>
                <a:lnTo>
                  <a:pt x="0" y="0"/>
                </a:lnTo>
                <a:close/>
              </a:path>
            </a:pathLst>
          </a:custGeom>
          <a:blipFill>
            <a:blip r:embed="rId8"/>
            <a:stretch>
              <a:fillRect/>
            </a:stretch>
          </a:blipFill>
        </p:spPr>
      </p:sp>
      <p:sp>
        <p:nvSpPr>
          <p:cNvPr id="10" name="Freeform 10"/>
          <p:cNvSpPr/>
          <p:nvPr/>
        </p:nvSpPr>
        <p:spPr>
          <a:xfrm>
            <a:off x="8863538" y="2362858"/>
            <a:ext cx="3058047" cy="3822558"/>
          </a:xfrm>
          <a:custGeom>
            <a:avLst/>
            <a:gdLst/>
            <a:ahLst/>
            <a:cxnLst/>
            <a:rect l="l" t="t" r="r" b="b"/>
            <a:pathLst>
              <a:path w="3058047" h="3822558">
                <a:moveTo>
                  <a:pt x="0" y="0"/>
                </a:moveTo>
                <a:lnTo>
                  <a:pt x="3058047" y="0"/>
                </a:lnTo>
                <a:lnTo>
                  <a:pt x="3058047" y="3822558"/>
                </a:lnTo>
                <a:lnTo>
                  <a:pt x="0" y="3822558"/>
                </a:lnTo>
                <a:lnTo>
                  <a:pt x="0" y="0"/>
                </a:lnTo>
                <a:close/>
              </a:path>
            </a:pathLst>
          </a:custGeom>
          <a:blipFill>
            <a:blip r:embed="rId9"/>
            <a:stretch>
              <a:fillRect/>
            </a:stretch>
          </a:blipFill>
        </p:spPr>
      </p:sp>
      <p:sp>
        <p:nvSpPr>
          <p:cNvPr id="11" name="Freeform 11"/>
          <p:cNvSpPr/>
          <p:nvPr/>
        </p:nvSpPr>
        <p:spPr>
          <a:xfrm>
            <a:off x="7194650" y="6409828"/>
            <a:ext cx="2897305" cy="3621632"/>
          </a:xfrm>
          <a:custGeom>
            <a:avLst/>
            <a:gdLst/>
            <a:ahLst/>
            <a:cxnLst/>
            <a:rect l="l" t="t" r="r" b="b"/>
            <a:pathLst>
              <a:path w="2897305" h="3621632">
                <a:moveTo>
                  <a:pt x="0" y="0"/>
                </a:moveTo>
                <a:lnTo>
                  <a:pt x="2897305" y="0"/>
                </a:lnTo>
                <a:lnTo>
                  <a:pt x="2897305" y="3621632"/>
                </a:lnTo>
                <a:lnTo>
                  <a:pt x="0" y="3621632"/>
                </a:lnTo>
                <a:lnTo>
                  <a:pt x="0" y="0"/>
                </a:lnTo>
                <a:close/>
              </a:path>
            </a:pathLst>
          </a:custGeom>
          <a:blipFill>
            <a:blip r:embed="rId10"/>
            <a:stretch>
              <a:fillRect/>
            </a:stretch>
          </a:blipFill>
        </p:spPr>
      </p:sp>
      <p:sp>
        <p:nvSpPr>
          <p:cNvPr id="12" name="TextBox 12"/>
          <p:cNvSpPr txBox="1"/>
          <p:nvPr/>
        </p:nvSpPr>
        <p:spPr>
          <a:xfrm>
            <a:off x="4982859" y="405548"/>
            <a:ext cx="9625905" cy="1228280"/>
          </a:xfrm>
          <a:prstGeom prst="rect">
            <a:avLst/>
          </a:prstGeom>
        </p:spPr>
        <p:txBody>
          <a:bodyPr lIns="0" tIns="0" rIns="0" bIns="0" rtlCol="0" anchor="t">
            <a:spAutoFit/>
          </a:bodyPr>
          <a:lstStyle/>
          <a:p>
            <a:pPr algn="ctr">
              <a:lnSpc>
                <a:spcPts val="9999"/>
              </a:lnSpc>
            </a:pPr>
            <a:r>
              <a:rPr lang="en-US" sz="7142">
                <a:solidFill>
                  <a:srgbClr val="FFFFFF"/>
                </a:solidFill>
                <a:latin typeface="Archivo Black"/>
                <a:ea typeface="Archivo Black"/>
                <a:cs typeface="Archivo Black"/>
                <a:sym typeface="Archivo Black"/>
              </a:rPr>
              <a:t>Loxwood’s Life List</a:t>
            </a:r>
          </a:p>
        </p:txBody>
      </p:sp>
      <p:sp>
        <p:nvSpPr>
          <p:cNvPr id="13" name="TextBox 13"/>
          <p:cNvSpPr txBox="1"/>
          <p:nvPr/>
        </p:nvSpPr>
        <p:spPr>
          <a:xfrm>
            <a:off x="1268277" y="2641940"/>
            <a:ext cx="3226743" cy="551433"/>
          </a:xfrm>
          <a:prstGeom prst="rect">
            <a:avLst/>
          </a:prstGeom>
        </p:spPr>
        <p:txBody>
          <a:bodyPr wrap="square" lIns="0" tIns="0" rIns="0" bIns="0" rtlCol="0" anchor="t">
            <a:spAutoFit/>
          </a:bodyPr>
          <a:lstStyle/>
          <a:p>
            <a:pPr algn="ctr">
              <a:lnSpc>
                <a:spcPts val="4340"/>
              </a:lnSpc>
            </a:pPr>
            <a:r>
              <a:rPr lang="en-US" sz="3100" dirty="0">
                <a:solidFill>
                  <a:srgbClr val="000000"/>
                </a:solidFill>
                <a:latin typeface="Calibri (MS)"/>
                <a:ea typeface="Calibri (MS)"/>
                <a:cs typeface="Calibri (MS)"/>
                <a:sym typeface="Calibri (MS)"/>
              </a:rPr>
              <a:t>Visiting the canal</a:t>
            </a:r>
          </a:p>
        </p:txBody>
      </p:sp>
      <p:sp>
        <p:nvSpPr>
          <p:cNvPr id="14" name="TextBox 14"/>
          <p:cNvSpPr txBox="1"/>
          <p:nvPr/>
        </p:nvSpPr>
        <p:spPr>
          <a:xfrm>
            <a:off x="1224446" y="3807372"/>
            <a:ext cx="3575447" cy="588009"/>
          </a:xfrm>
          <a:prstGeom prst="rect">
            <a:avLst/>
          </a:prstGeom>
        </p:spPr>
        <p:txBody>
          <a:bodyPr lIns="0" tIns="0" rIns="0" bIns="0" rtlCol="0" anchor="t">
            <a:spAutoFit/>
          </a:bodyPr>
          <a:lstStyle/>
          <a:p>
            <a:pPr algn="ctr">
              <a:lnSpc>
                <a:spcPts val="4340"/>
              </a:lnSpc>
            </a:pPr>
            <a:r>
              <a:rPr lang="en-US" sz="3100" dirty="0">
                <a:solidFill>
                  <a:srgbClr val="000000"/>
                </a:solidFill>
                <a:latin typeface="Calibri (MS)"/>
                <a:ea typeface="Calibri (MS)"/>
                <a:cs typeface="Calibri (MS)"/>
                <a:sym typeface="Calibri (MS)"/>
              </a:rPr>
              <a:t>Enjoying a pantomime</a:t>
            </a:r>
          </a:p>
        </p:txBody>
      </p:sp>
      <p:sp>
        <p:nvSpPr>
          <p:cNvPr id="15" name="TextBox 15"/>
          <p:cNvSpPr txBox="1"/>
          <p:nvPr/>
        </p:nvSpPr>
        <p:spPr>
          <a:xfrm>
            <a:off x="1268275" y="4856238"/>
            <a:ext cx="3487787" cy="588009"/>
          </a:xfrm>
          <a:prstGeom prst="rect">
            <a:avLst/>
          </a:prstGeom>
        </p:spPr>
        <p:txBody>
          <a:bodyPr lIns="0" tIns="0" rIns="0" bIns="0" rtlCol="0" anchor="t">
            <a:spAutoFit/>
          </a:bodyPr>
          <a:lstStyle/>
          <a:p>
            <a:pPr algn="ctr">
              <a:lnSpc>
                <a:spcPts val="4340"/>
              </a:lnSpc>
            </a:pPr>
            <a:r>
              <a:rPr lang="en-US" sz="3100" dirty="0">
                <a:solidFill>
                  <a:srgbClr val="000000"/>
                </a:solidFill>
                <a:latin typeface="Calibri (MS)"/>
                <a:ea typeface="Calibri (MS)"/>
                <a:cs typeface="Calibri (MS)"/>
                <a:sym typeface="Calibri (MS)"/>
              </a:rPr>
              <a:t>Going on a residential</a:t>
            </a:r>
          </a:p>
        </p:txBody>
      </p:sp>
      <p:sp>
        <p:nvSpPr>
          <p:cNvPr id="16" name="TextBox 16"/>
          <p:cNvSpPr txBox="1"/>
          <p:nvPr/>
        </p:nvSpPr>
        <p:spPr>
          <a:xfrm>
            <a:off x="1204004" y="5967526"/>
            <a:ext cx="3217813" cy="588009"/>
          </a:xfrm>
          <a:prstGeom prst="rect">
            <a:avLst/>
          </a:prstGeom>
        </p:spPr>
        <p:txBody>
          <a:bodyPr lIns="0" tIns="0" rIns="0" bIns="0" rtlCol="0" anchor="t">
            <a:spAutoFit/>
          </a:bodyPr>
          <a:lstStyle/>
          <a:p>
            <a:pPr algn="ctr">
              <a:lnSpc>
                <a:spcPts val="4340"/>
              </a:lnSpc>
            </a:pPr>
            <a:r>
              <a:rPr lang="en-US" sz="3100" dirty="0">
                <a:solidFill>
                  <a:srgbClr val="000000"/>
                </a:solidFill>
                <a:latin typeface="Calibri (MS)"/>
                <a:ea typeface="Calibri (MS)"/>
                <a:cs typeface="Calibri (MS)"/>
                <a:sym typeface="Calibri (MS)"/>
              </a:rPr>
              <a:t>Performing on stage</a:t>
            </a:r>
          </a:p>
        </p:txBody>
      </p:sp>
      <p:sp>
        <p:nvSpPr>
          <p:cNvPr id="17" name="TextBox 17"/>
          <p:cNvSpPr txBox="1"/>
          <p:nvPr/>
        </p:nvSpPr>
        <p:spPr>
          <a:xfrm>
            <a:off x="1268275" y="7060308"/>
            <a:ext cx="2728466" cy="588009"/>
          </a:xfrm>
          <a:prstGeom prst="rect">
            <a:avLst/>
          </a:prstGeom>
        </p:spPr>
        <p:txBody>
          <a:bodyPr lIns="0" tIns="0" rIns="0" bIns="0" rtlCol="0" anchor="t">
            <a:spAutoFit/>
          </a:bodyPr>
          <a:lstStyle/>
          <a:p>
            <a:pPr algn="ctr">
              <a:lnSpc>
                <a:spcPts val="4340"/>
              </a:lnSpc>
            </a:pPr>
            <a:r>
              <a:rPr lang="en-US" sz="3100" dirty="0">
                <a:solidFill>
                  <a:srgbClr val="000000"/>
                </a:solidFill>
                <a:latin typeface="Calibri (MS)"/>
                <a:ea typeface="Calibri (MS)"/>
                <a:cs typeface="Calibri (MS)"/>
                <a:sym typeface="Calibri (MS)"/>
              </a:rPr>
              <a:t>Learning to swim</a:t>
            </a:r>
          </a:p>
        </p:txBody>
      </p:sp>
      <p:sp>
        <p:nvSpPr>
          <p:cNvPr id="18" name="TextBox 18"/>
          <p:cNvSpPr txBox="1"/>
          <p:nvPr/>
        </p:nvSpPr>
        <p:spPr>
          <a:xfrm>
            <a:off x="1028700" y="8096819"/>
            <a:ext cx="3850184" cy="588009"/>
          </a:xfrm>
          <a:prstGeom prst="rect">
            <a:avLst/>
          </a:prstGeom>
        </p:spPr>
        <p:txBody>
          <a:bodyPr lIns="0" tIns="0" rIns="0" bIns="0" rtlCol="0" anchor="t">
            <a:spAutoFit/>
          </a:bodyPr>
          <a:lstStyle/>
          <a:p>
            <a:pPr algn="ctr">
              <a:lnSpc>
                <a:spcPts val="4340"/>
              </a:lnSpc>
            </a:pPr>
            <a:r>
              <a:rPr lang="en-US" sz="3100">
                <a:solidFill>
                  <a:srgbClr val="000000"/>
                </a:solidFill>
                <a:latin typeface="Calibri (MS)"/>
                <a:ea typeface="Calibri (MS)"/>
                <a:cs typeface="Calibri (MS)"/>
                <a:sym typeface="Calibri (MS)"/>
              </a:rPr>
              <a:t>Representing the school</a:t>
            </a:r>
          </a:p>
        </p:txBody>
      </p:sp>
      <p:sp>
        <p:nvSpPr>
          <p:cNvPr id="19" name="TextBox 19"/>
          <p:cNvSpPr txBox="1"/>
          <p:nvPr/>
        </p:nvSpPr>
        <p:spPr>
          <a:xfrm>
            <a:off x="1268277" y="9160107"/>
            <a:ext cx="3226743" cy="588009"/>
          </a:xfrm>
          <a:prstGeom prst="rect">
            <a:avLst/>
          </a:prstGeom>
        </p:spPr>
        <p:txBody>
          <a:bodyPr lIns="0" tIns="0" rIns="0" bIns="0" rtlCol="0" anchor="t">
            <a:spAutoFit/>
          </a:bodyPr>
          <a:lstStyle/>
          <a:p>
            <a:pPr algn="ctr">
              <a:lnSpc>
                <a:spcPts val="4340"/>
              </a:lnSpc>
            </a:pPr>
            <a:r>
              <a:rPr lang="en-US" sz="3100">
                <a:solidFill>
                  <a:srgbClr val="000000"/>
                </a:solidFill>
                <a:latin typeface="Calibri (MS)"/>
                <a:ea typeface="Calibri (MS)"/>
                <a:cs typeface="Calibri (MS)"/>
                <a:sym typeface="Calibri (MS)"/>
              </a:rPr>
              <a:t>Supporting a charity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498" y="-2195234"/>
            <a:ext cx="18578996" cy="4390468"/>
          </a:xfrm>
          <a:custGeom>
            <a:avLst/>
            <a:gdLst/>
            <a:ahLst/>
            <a:cxnLst/>
            <a:rect l="l" t="t" r="r" b="b"/>
            <a:pathLst>
              <a:path w="18578996" h="4390468">
                <a:moveTo>
                  <a:pt x="0" y="0"/>
                </a:moveTo>
                <a:lnTo>
                  <a:pt x="18578996" y="0"/>
                </a:lnTo>
                <a:lnTo>
                  <a:pt x="18578996" y="4390468"/>
                </a:lnTo>
                <a:lnTo>
                  <a:pt x="0" y="4390468"/>
                </a:lnTo>
                <a:lnTo>
                  <a:pt x="0" y="0"/>
                </a:lnTo>
                <a:close/>
              </a:path>
            </a:pathLst>
          </a:custGeom>
          <a:blipFill>
            <a:blip r:embed="rId2">
              <a:extLst>
                <a:ext uri="{96DAC541-7B7A-43D3-8B79-37D633B846F1}">
                  <asvg:svgBlip xmlns:asvg="http://schemas.microsoft.com/office/drawing/2016/SVG/main" r:embed="rId3"/>
                </a:ext>
              </a:extLst>
            </a:blip>
            <a:stretch>
              <a:fillRect l="-19531" b="-176302"/>
            </a:stretch>
          </a:blipFill>
        </p:spPr>
      </p:sp>
      <p:sp>
        <p:nvSpPr>
          <p:cNvPr id="3" name="Freeform 3"/>
          <p:cNvSpPr/>
          <p:nvPr/>
        </p:nvSpPr>
        <p:spPr>
          <a:xfrm>
            <a:off x="181114" y="182892"/>
            <a:ext cx="1871290" cy="1816467"/>
          </a:xfrm>
          <a:custGeom>
            <a:avLst/>
            <a:gdLst/>
            <a:ahLst/>
            <a:cxnLst/>
            <a:rect l="l" t="t" r="r" b="b"/>
            <a:pathLst>
              <a:path w="1871290" h="1816467">
                <a:moveTo>
                  <a:pt x="0" y="0"/>
                </a:moveTo>
                <a:lnTo>
                  <a:pt x="1871290" y="0"/>
                </a:lnTo>
                <a:lnTo>
                  <a:pt x="1871290" y="1816467"/>
                </a:lnTo>
                <a:lnTo>
                  <a:pt x="0" y="1816467"/>
                </a:lnTo>
                <a:lnTo>
                  <a:pt x="0" y="0"/>
                </a:lnTo>
                <a:close/>
              </a:path>
            </a:pathLst>
          </a:custGeom>
          <a:blipFill>
            <a:blip r:embed="rId4"/>
            <a:stretch>
              <a:fillRect/>
            </a:stretch>
          </a:blipFill>
        </p:spPr>
      </p:sp>
      <p:sp>
        <p:nvSpPr>
          <p:cNvPr id="4" name="Freeform 4"/>
          <p:cNvSpPr/>
          <p:nvPr/>
        </p:nvSpPr>
        <p:spPr>
          <a:xfrm>
            <a:off x="4427726" y="4384522"/>
            <a:ext cx="9923049" cy="1835764"/>
          </a:xfrm>
          <a:custGeom>
            <a:avLst/>
            <a:gdLst/>
            <a:ahLst/>
            <a:cxnLst/>
            <a:rect l="l" t="t" r="r" b="b"/>
            <a:pathLst>
              <a:path w="9923049" h="1835764">
                <a:moveTo>
                  <a:pt x="0" y="0"/>
                </a:moveTo>
                <a:lnTo>
                  <a:pt x="9923049" y="0"/>
                </a:lnTo>
                <a:lnTo>
                  <a:pt x="9923049" y="1835764"/>
                </a:lnTo>
                <a:lnTo>
                  <a:pt x="0" y="1835764"/>
                </a:lnTo>
                <a:lnTo>
                  <a:pt x="0" y="0"/>
                </a:lnTo>
                <a:close/>
              </a:path>
            </a:pathLst>
          </a:custGeom>
          <a:blipFill>
            <a:blip r:embed="rId5"/>
            <a:stretch>
              <a:fillRect/>
            </a:stretch>
          </a:blipFill>
        </p:spPr>
      </p:sp>
      <p:sp>
        <p:nvSpPr>
          <p:cNvPr id="5" name="Freeform 5"/>
          <p:cNvSpPr/>
          <p:nvPr/>
        </p:nvSpPr>
        <p:spPr>
          <a:xfrm>
            <a:off x="16008969" y="7674917"/>
            <a:ext cx="1965937" cy="2387209"/>
          </a:xfrm>
          <a:custGeom>
            <a:avLst/>
            <a:gdLst/>
            <a:ahLst/>
            <a:cxnLst/>
            <a:rect l="l" t="t" r="r" b="b"/>
            <a:pathLst>
              <a:path w="1965937" h="2387209">
                <a:moveTo>
                  <a:pt x="0" y="0"/>
                </a:moveTo>
                <a:lnTo>
                  <a:pt x="1965936" y="0"/>
                </a:lnTo>
                <a:lnTo>
                  <a:pt x="1965936" y="2387209"/>
                </a:lnTo>
                <a:lnTo>
                  <a:pt x="0" y="2387209"/>
                </a:lnTo>
                <a:lnTo>
                  <a:pt x="0" y="0"/>
                </a:lnTo>
                <a:close/>
              </a:path>
            </a:pathLst>
          </a:custGeom>
          <a:blipFill>
            <a:blip r:embed="rId6"/>
            <a:stretch>
              <a:fillRect/>
            </a:stretch>
          </a:blipFill>
        </p:spPr>
      </p:sp>
      <p:sp>
        <p:nvSpPr>
          <p:cNvPr id="6" name="Freeform 6"/>
          <p:cNvSpPr/>
          <p:nvPr/>
        </p:nvSpPr>
        <p:spPr>
          <a:xfrm>
            <a:off x="359955" y="7674917"/>
            <a:ext cx="1927771" cy="2390435"/>
          </a:xfrm>
          <a:custGeom>
            <a:avLst/>
            <a:gdLst/>
            <a:ahLst/>
            <a:cxnLst/>
            <a:rect l="l" t="t" r="r" b="b"/>
            <a:pathLst>
              <a:path w="1927771" h="2390435">
                <a:moveTo>
                  <a:pt x="0" y="0"/>
                </a:moveTo>
                <a:lnTo>
                  <a:pt x="1927770" y="0"/>
                </a:lnTo>
                <a:lnTo>
                  <a:pt x="1927770" y="2390436"/>
                </a:lnTo>
                <a:lnTo>
                  <a:pt x="0" y="2390436"/>
                </a:lnTo>
                <a:lnTo>
                  <a:pt x="0" y="0"/>
                </a:lnTo>
                <a:close/>
              </a:path>
            </a:pathLst>
          </a:custGeom>
          <a:blipFill>
            <a:blip r:embed="rId7"/>
            <a:stretch>
              <a:fillRect/>
            </a:stretch>
          </a:blipFill>
        </p:spPr>
      </p:sp>
      <p:sp>
        <p:nvSpPr>
          <p:cNvPr id="7" name="Freeform 7"/>
          <p:cNvSpPr/>
          <p:nvPr/>
        </p:nvSpPr>
        <p:spPr>
          <a:xfrm>
            <a:off x="359955" y="2505421"/>
            <a:ext cx="1927771" cy="2354408"/>
          </a:xfrm>
          <a:custGeom>
            <a:avLst/>
            <a:gdLst/>
            <a:ahLst/>
            <a:cxnLst/>
            <a:rect l="l" t="t" r="r" b="b"/>
            <a:pathLst>
              <a:path w="1927771" h="2354408">
                <a:moveTo>
                  <a:pt x="0" y="0"/>
                </a:moveTo>
                <a:lnTo>
                  <a:pt x="1927770" y="0"/>
                </a:lnTo>
                <a:lnTo>
                  <a:pt x="1927770" y="2354409"/>
                </a:lnTo>
                <a:lnTo>
                  <a:pt x="0" y="2354409"/>
                </a:lnTo>
                <a:lnTo>
                  <a:pt x="0" y="0"/>
                </a:lnTo>
                <a:close/>
              </a:path>
            </a:pathLst>
          </a:custGeom>
          <a:blipFill>
            <a:blip r:embed="rId8"/>
            <a:stretch>
              <a:fillRect/>
            </a:stretch>
          </a:blipFill>
        </p:spPr>
      </p:sp>
      <p:sp>
        <p:nvSpPr>
          <p:cNvPr id="8" name="Freeform 8"/>
          <p:cNvSpPr/>
          <p:nvPr/>
        </p:nvSpPr>
        <p:spPr>
          <a:xfrm>
            <a:off x="16008969" y="2505421"/>
            <a:ext cx="1884328" cy="2279429"/>
          </a:xfrm>
          <a:custGeom>
            <a:avLst/>
            <a:gdLst/>
            <a:ahLst/>
            <a:cxnLst/>
            <a:rect l="l" t="t" r="r" b="b"/>
            <a:pathLst>
              <a:path w="1884328" h="2279429">
                <a:moveTo>
                  <a:pt x="0" y="0"/>
                </a:moveTo>
                <a:lnTo>
                  <a:pt x="1884327" y="0"/>
                </a:lnTo>
                <a:lnTo>
                  <a:pt x="1884327" y="2279429"/>
                </a:lnTo>
                <a:lnTo>
                  <a:pt x="0" y="2279429"/>
                </a:lnTo>
                <a:lnTo>
                  <a:pt x="0" y="0"/>
                </a:lnTo>
                <a:close/>
              </a:path>
            </a:pathLst>
          </a:custGeom>
          <a:blipFill>
            <a:blip r:embed="rId9"/>
            <a:stretch>
              <a:fillRect/>
            </a:stretch>
          </a:blipFill>
        </p:spPr>
      </p:sp>
      <p:sp>
        <p:nvSpPr>
          <p:cNvPr id="9" name="TextBox 9"/>
          <p:cNvSpPr txBox="1"/>
          <p:nvPr/>
        </p:nvSpPr>
        <p:spPr>
          <a:xfrm>
            <a:off x="7451609" y="405548"/>
            <a:ext cx="5442496" cy="1228280"/>
          </a:xfrm>
          <a:prstGeom prst="rect">
            <a:avLst/>
          </a:prstGeom>
        </p:spPr>
        <p:txBody>
          <a:bodyPr lIns="0" tIns="0" rIns="0" bIns="0" rtlCol="0" anchor="t">
            <a:spAutoFit/>
          </a:bodyPr>
          <a:lstStyle/>
          <a:p>
            <a:pPr algn="ctr">
              <a:lnSpc>
                <a:spcPts val="9999"/>
              </a:lnSpc>
            </a:pPr>
            <a:r>
              <a:rPr lang="en-US" sz="7142">
                <a:solidFill>
                  <a:srgbClr val="FFFFFF"/>
                </a:solidFill>
                <a:latin typeface="Archivo Black"/>
                <a:ea typeface="Archivo Black"/>
                <a:cs typeface="Archivo Black"/>
                <a:sym typeface="Archivo Black"/>
              </a:rPr>
              <a:t>Our Values</a:t>
            </a:r>
          </a:p>
        </p:txBody>
      </p:sp>
      <p:sp>
        <p:nvSpPr>
          <p:cNvPr id="10" name="TextBox 10"/>
          <p:cNvSpPr txBox="1"/>
          <p:nvPr/>
        </p:nvSpPr>
        <p:spPr>
          <a:xfrm>
            <a:off x="6065397" y="6492161"/>
            <a:ext cx="6647706" cy="554990"/>
          </a:xfrm>
          <a:prstGeom prst="rect">
            <a:avLst/>
          </a:prstGeom>
        </p:spPr>
        <p:txBody>
          <a:bodyPr lIns="0" tIns="0" rIns="0" bIns="0" rtlCol="0" anchor="t">
            <a:spAutoFit/>
          </a:bodyPr>
          <a:lstStyle/>
          <a:p>
            <a:pPr algn="ctr">
              <a:lnSpc>
                <a:spcPts val="4060"/>
              </a:lnSpc>
            </a:pPr>
            <a:r>
              <a:rPr lang="en-US" sz="2900">
                <a:solidFill>
                  <a:srgbClr val="000000"/>
                </a:solidFill>
                <a:latin typeface="Calibri (MS)"/>
                <a:ea typeface="Calibri (MS)"/>
                <a:cs typeface="Calibri (MS)"/>
                <a:sym typeface="Calibri (MS)"/>
              </a:rPr>
              <a:t>Kindness is at the heart of everything we do.</a:t>
            </a:r>
          </a:p>
        </p:txBody>
      </p:sp>
      <p:sp>
        <p:nvSpPr>
          <p:cNvPr id="11" name="TextBox 11"/>
          <p:cNvSpPr txBox="1"/>
          <p:nvPr/>
        </p:nvSpPr>
        <p:spPr>
          <a:xfrm>
            <a:off x="2514139" y="7905974"/>
            <a:ext cx="5096712" cy="2098040"/>
          </a:xfrm>
          <a:prstGeom prst="rect">
            <a:avLst/>
          </a:prstGeom>
        </p:spPr>
        <p:txBody>
          <a:bodyPr lIns="0" tIns="0" rIns="0" bIns="0" rtlCol="0" anchor="t">
            <a:spAutoFit/>
          </a:bodyPr>
          <a:lstStyle/>
          <a:p>
            <a:pPr algn="l">
              <a:lnSpc>
                <a:spcPts val="4060"/>
              </a:lnSpc>
            </a:pPr>
            <a:r>
              <a:rPr lang="en-US" sz="2900">
                <a:solidFill>
                  <a:srgbClr val="000000"/>
                </a:solidFill>
                <a:latin typeface="Calibri (MS)"/>
                <a:ea typeface="Calibri (MS)"/>
                <a:cs typeface="Calibri (MS)"/>
                <a:sym typeface="Calibri (MS)"/>
              </a:rPr>
              <a:t>We encourage children to make mistakes in a safe environment and to have the confidence to try again.</a:t>
            </a:r>
          </a:p>
        </p:txBody>
      </p:sp>
      <p:sp>
        <p:nvSpPr>
          <p:cNvPr id="12" name="TextBox 12"/>
          <p:cNvSpPr txBox="1"/>
          <p:nvPr/>
        </p:nvSpPr>
        <p:spPr>
          <a:xfrm>
            <a:off x="2514139" y="2733618"/>
            <a:ext cx="5096712" cy="1069340"/>
          </a:xfrm>
          <a:prstGeom prst="rect">
            <a:avLst/>
          </a:prstGeom>
        </p:spPr>
        <p:txBody>
          <a:bodyPr lIns="0" tIns="0" rIns="0" bIns="0" rtlCol="0" anchor="t">
            <a:spAutoFit/>
          </a:bodyPr>
          <a:lstStyle/>
          <a:p>
            <a:pPr algn="l">
              <a:lnSpc>
                <a:spcPts val="4060"/>
              </a:lnSpc>
            </a:pPr>
            <a:r>
              <a:rPr lang="en-US" sz="2900">
                <a:solidFill>
                  <a:srgbClr val="000000"/>
                </a:solidFill>
                <a:latin typeface="Calibri (MS)"/>
                <a:ea typeface="Calibri (MS)"/>
                <a:cs typeface="Calibri (MS)"/>
                <a:sym typeface="Calibri (MS)"/>
              </a:rPr>
              <a:t>We like children to ask questions about the world around them.</a:t>
            </a:r>
          </a:p>
        </p:txBody>
      </p:sp>
      <p:sp>
        <p:nvSpPr>
          <p:cNvPr id="13" name="TextBox 13"/>
          <p:cNvSpPr txBox="1"/>
          <p:nvPr/>
        </p:nvSpPr>
        <p:spPr>
          <a:xfrm>
            <a:off x="11087585" y="2733618"/>
            <a:ext cx="5096712" cy="1069340"/>
          </a:xfrm>
          <a:prstGeom prst="rect">
            <a:avLst/>
          </a:prstGeom>
        </p:spPr>
        <p:txBody>
          <a:bodyPr lIns="0" tIns="0" rIns="0" bIns="0" rtlCol="0" anchor="t">
            <a:spAutoFit/>
          </a:bodyPr>
          <a:lstStyle/>
          <a:p>
            <a:pPr algn="l">
              <a:lnSpc>
                <a:spcPts val="4060"/>
              </a:lnSpc>
            </a:pPr>
            <a:r>
              <a:rPr lang="en-US" sz="2900">
                <a:solidFill>
                  <a:srgbClr val="000000"/>
                </a:solidFill>
                <a:latin typeface="Calibri (MS)"/>
                <a:ea typeface="Calibri (MS)"/>
                <a:cs typeface="Calibri (MS)"/>
                <a:sym typeface="Calibri (MS)"/>
              </a:rPr>
              <a:t>We prepare children for secondary school and beyond.</a:t>
            </a:r>
          </a:p>
        </p:txBody>
      </p:sp>
      <p:sp>
        <p:nvSpPr>
          <p:cNvPr id="14" name="TextBox 14"/>
          <p:cNvSpPr txBox="1"/>
          <p:nvPr/>
        </p:nvSpPr>
        <p:spPr>
          <a:xfrm>
            <a:off x="10912256" y="8019527"/>
            <a:ext cx="5096712" cy="1583690"/>
          </a:xfrm>
          <a:prstGeom prst="rect">
            <a:avLst/>
          </a:prstGeom>
        </p:spPr>
        <p:txBody>
          <a:bodyPr lIns="0" tIns="0" rIns="0" bIns="0" rtlCol="0" anchor="t">
            <a:spAutoFit/>
          </a:bodyPr>
          <a:lstStyle/>
          <a:p>
            <a:pPr algn="l">
              <a:lnSpc>
                <a:spcPts val="4060"/>
              </a:lnSpc>
            </a:pPr>
            <a:r>
              <a:rPr lang="en-US" sz="2900">
                <a:solidFill>
                  <a:srgbClr val="000000"/>
                </a:solidFill>
                <a:latin typeface="Calibri (MS)"/>
                <a:ea typeface="Calibri (MS)"/>
                <a:cs typeface="Calibri (MS)"/>
                <a:sym typeface="Calibri (MS)"/>
              </a:rPr>
              <a:t>We teach children to respect themselves, those around them and the environment.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498" y="-2195234"/>
            <a:ext cx="18578996" cy="4390468"/>
          </a:xfrm>
          <a:custGeom>
            <a:avLst/>
            <a:gdLst/>
            <a:ahLst/>
            <a:cxnLst/>
            <a:rect l="l" t="t" r="r" b="b"/>
            <a:pathLst>
              <a:path w="18578996" h="4390468">
                <a:moveTo>
                  <a:pt x="0" y="0"/>
                </a:moveTo>
                <a:lnTo>
                  <a:pt x="18578996" y="0"/>
                </a:lnTo>
                <a:lnTo>
                  <a:pt x="18578996" y="4390468"/>
                </a:lnTo>
                <a:lnTo>
                  <a:pt x="0" y="4390468"/>
                </a:lnTo>
                <a:lnTo>
                  <a:pt x="0" y="0"/>
                </a:lnTo>
                <a:close/>
              </a:path>
            </a:pathLst>
          </a:custGeom>
          <a:blipFill>
            <a:blip r:embed="rId2">
              <a:extLst>
                <a:ext uri="{96DAC541-7B7A-43D3-8B79-37D633B846F1}">
                  <asvg:svgBlip xmlns:asvg="http://schemas.microsoft.com/office/drawing/2016/SVG/main" r:embed="rId3"/>
                </a:ext>
              </a:extLst>
            </a:blip>
            <a:stretch>
              <a:fillRect l="-19531" b="-176302"/>
            </a:stretch>
          </a:blipFill>
        </p:spPr>
      </p:sp>
      <p:sp>
        <p:nvSpPr>
          <p:cNvPr id="3" name="Freeform 3"/>
          <p:cNvSpPr/>
          <p:nvPr/>
        </p:nvSpPr>
        <p:spPr>
          <a:xfrm>
            <a:off x="181114" y="182892"/>
            <a:ext cx="1871290" cy="1816467"/>
          </a:xfrm>
          <a:custGeom>
            <a:avLst/>
            <a:gdLst/>
            <a:ahLst/>
            <a:cxnLst/>
            <a:rect l="l" t="t" r="r" b="b"/>
            <a:pathLst>
              <a:path w="1871290" h="1816467">
                <a:moveTo>
                  <a:pt x="0" y="0"/>
                </a:moveTo>
                <a:lnTo>
                  <a:pt x="1871290" y="0"/>
                </a:lnTo>
                <a:lnTo>
                  <a:pt x="1871290" y="1816467"/>
                </a:lnTo>
                <a:lnTo>
                  <a:pt x="0" y="1816467"/>
                </a:lnTo>
                <a:lnTo>
                  <a:pt x="0" y="0"/>
                </a:lnTo>
                <a:close/>
              </a:path>
            </a:pathLst>
          </a:custGeom>
          <a:blipFill>
            <a:blip r:embed="rId4"/>
            <a:stretch>
              <a:fillRect/>
            </a:stretch>
          </a:blipFill>
        </p:spPr>
      </p:sp>
      <p:sp>
        <p:nvSpPr>
          <p:cNvPr id="4" name="TextBox 4"/>
          <p:cNvSpPr txBox="1"/>
          <p:nvPr/>
        </p:nvSpPr>
        <p:spPr>
          <a:xfrm>
            <a:off x="3634407" y="2422205"/>
            <a:ext cx="10346097" cy="8728075"/>
          </a:xfrm>
          <a:prstGeom prst="rect">
            <a:avLst/>
          </a:prstGeom>
        </p:spPr>
        <p:txBody>
          <a:bodyPr lIns="0" tIns="0" rIns="0" bIns="0" rtlCol="0" anchor="t">
            <a:spAutoFit/>
          </a:bodyPr>
          <a:lstStyle/>
          <a:p>
            <a:pPr marL="712470" lvl="1" indent="-356235" algn="just">
              <a:lnSpc>
                <a:spcPts val="4620"/>
              </a:lnSpc>
              <a:buFont typeface="Arial"/>
              <a:buChar char="•"/>
            </a:pPr>
            <a:r>
              <a:rPr lang="en-US" sz="3300">
                <a:solidFill>
                  <a:srgbClr val="000000"/>
                </a:solidFill>
                <a:latin typeface="Calibri (MS)"/>
                <a:ea typeface="Calibri (MS)"/>
                <a:cs typeface="Calibri (MS)"/>
                <a:sym typeface="Calibri (MS)"/>
              </a:rPr>
              <a:t>Our aim: to nurture a lifelong love of reading in every child</a:t>
            </a:r>
          </a:p>
          <a:p>
            <a:pPr marL="712470" lvl="1" indent="-356235" algn="just">
              <a:lnSpc>
                <a:spcPts val="4620"/>
              </a:lnSpc>
              <a:buFont typeface="Arial"/>
              <a:buChar char="•"/>
            </a:pPr>
            <a:r>
              <a:rPr lang="en-US" sz="3300">
                <a:solidFill>
                  <a:srgbClr val="000000"/>
                </a:solidFill>
                <a:latin typeface="Calibri (MS)"/>
                <a:ea typeface="Calibri (MS)"/>
                <a:cs typeface="Calibri (MS)"/>
                <a:sym typeface="Calibri (MS)"/>
              </a:rPr>
              <a:t>Our beautiful school library is used weekly by every class</a:t>
            </a:r>
          </a:p>
          <a:p>
            <a:pPr marL="712470" lvl="1" indent="-356235" algn="just">
              <a:lnSpc>
                <a:spcPts val="4620"/>
              </a:lnSpc>
              <a:buFont typeface="Arial"/>
              <a:buChar char="•"/>
            </a:pPr>
            <a:r>
              <a:rPr lang="en-US" sz="3300">
                <a:solidFill>
                  <a:srgbClr val="000000"/>
                </a:solidFill>
                <a:latin typeface="Calibri (MS)"/>
                <a:ea typeface="Calibri (MS)"/>
                <a:cs typeface="Calibri (MS)"/>
                <a:sym typeface="Calibri (MS)"/>
              </a:rPr>
              <a:t>Children from Reception to Year 4 who need phonics follow the Read Write Inc. scheme</a:t>
            </a:r>
          </a:p>
          <a:p>
            <a:pPr marL="712470" lvl="1" indent="-356235" algn="just">
              <a:lnSpc>
                <a:spcPts val="4620"/>
              </a:lnSpc>
              <a:buFont typeface="Arial"/>
              <a:buChar char="•"/>
            </a:pPr>
            <a:r>
              <a:rPr lang="en-US" sz="3300">
                <a:solidFill>
                  <a:srgbClr val="000000"/>
                </a:solidFill>
                <a:latin typeface="Calibri (MS)"/>
                <a:ea typeface="Calibri (MS)"/>
                <a:cs typeface="Calibri (MS)"/>
                <a:sym typeface="Calibri (MS)"/>
              </a:rPr>
              <a:t>Once they graduate from phonics, they move on to Accelerated Reader to support their reading journey</a:t>
            </a:r>
          </a:p>
          <a:p>
            <a:pPr marL="712470" lvl="1" indent="-356235" algn="just">
              <a:lnSpc>
                <a:spcPts val="4620"/>
              </a:lnSpc>
              <a:buFont typeface="Arial"/>
              <a:buChar char="•"/>
            </a:pPr>
            <a:r>
              <a:rPr lang="en-US" sz="3300">
                <a:solidFill>
                  <a:srgbClr val="000000"/>
                </a:solidFill>
                <a:latin typeface="Calibri (MS)"/>
                <a:ea typeface="Calibri (MS)"/>
                <a:cs typeface="Calibri (MS)"/>
                <a:sym typeface="Calibri (MS)"/>
              </a:rPr>
              <a:t>Every Friday afternoon we enjoy Shared ERIC (Everyone Reading In Class), where children mix with another year group to share a book for pleasure</a:t>
            </a:r>
          </a:p>
          <a:p>
            <a:pPr marL="712470" lvl="1" indent="-356235" algn="just">
              <a:lnSpc>
                <a:spcPts val="4620"/>
              </a:lnSpc>
              <a:buFont typeface="Arial"/>
              <a:buChar char="•"/>
            </a:pPr>
            <a:r>
              <a:rPr lang="en-US" sz="3300">
                <a:solidFill>
                  <a:srgbClr val="000000"/>
                </a:solidFill>
                <a:latin typeface="Calibri (MS)"/>
                <a:ea typeface="Calibri (MS)"/>
                <a:cs typeface="Calibri (MS)"/>
                <a:sym typeface="Calibri (MS)"/>
              </a:rPr>
              <a:t>The whole school takes part in our Reading Rocket reward scheme, working together towards exciting rewards</a:t>
            </a:r>
          </a:p>
          <a:p>
            <a:pPr algn="just">
              <a:lnSpc>
                <a:spcPts val="4480"/>
              </a:lnSpc>
            </a:pPr>
            <a:endParaRPr lang="en-US" sz="3300">
              <a:solidFill>
                <a:srgbClr val="000000"/>
              </a:solidFill>
              <a:latin typeface="Calibri (MS)"/>
              <a:ea typeface="Calibri (MS)"/>
              <a:cs typeface="Calibri (MS)"/>
              <a:sym typeface="Calibri (MS)"/>
            </a:endParaRPr>
          </a:p>
          <a:p>
            <a:pPr algn="just">
              <a:lnSpc>
                <a:spcPts val="4480"/>
              </a:lnSpc>
            </a:pPr>
            <a:endParaRPr lang="en-US" sz="3300">
              <a:solidFill>
                <a:srgbClr val="000000"/>
              </a:solidFill>
              <a:latin typeface="Calibri (MS)"/>
              <a:ea typeface="Calibri (MS)"/>
              <a:cs typeface="Calibri (MS)"/>
              <a:sym typeface="Calibri (MS)"/>
            </a:endParaRPr>
          </a:p>
        </p:txBody>
      </p:sp>
      <p:sp>
        <p:nvSpPr>
          <p:cNvPr id="5" name="Freeform 5"/>
          <p:cNvSpPr/>
          <p:nvPr/>
        </p:nvSpPr>
        <p:spPr>
          <a:xfrm>
            <a:off x="308508" y="7149177"/>
            <a:ext cx="3325900" cy="2660720"/>
          </a:xfrm>
          <a:custGeom>
            <a:avLst/>
            <a:gdLst/>
            <a:ahLst/>
            <a:cxnLst/>
            <a:rect l="l" t="t" r="r" b="b"/>
            <a:pathLst>
              <a:path w="3325900" h="2660720">
                <a:moveTo>
                  <a:pt x="0" y="0"/>
                </a:moveTo>
                <a:lnTo>
                  <a:pt x="3325899" y="0"/>
                </a:lnTo>
                <a:lnTo>
                  <a:pt x="3325899" y="2660720"/>
                </a:lnTo>
                <a:lnTo>
                  <a:pt x="0" y="2660720"/>
                </a:lnTo>
                <a:lnTo>
                  <a:pt x="0" y="0"/>
                </a:lnTo>
                <a:close/>
              </a:path>
            </a:pathLst>
          </a:custGeom>
          <a:blipFill>
            <a:blip r:embed="rId5"/>
            <a:stretch>
              <a:fillRect b="-56249"/>
            </a:stretch>
          </a:blipFill>
        </p:spPr>
      </p:sp>
      <p:sp>
        <p:nvSpPr>
          <p:cNvPr id="6" name="Freeform 6"/>
          <p:cNvSpPr/>
          <p:nvPr/>
        </p:nvSpPr>
        <p:spPr>
          <a:xfrm>
            <a:off x="308508" y="2555555"/>
            <a:ext cx="3294407" cy="4392543"/>
          </a:xfrm>
          <a:custGeom>
            <a:avLst/>
            <a:gdLst/>
            <a:ahLst/>
            <a:cxnLst/>
            <a:rect l="l" t="t" r="r" b="b"/>
            <a:pathLst>
              <a:path w="3294407" h="4392543">
                <a:moveTo>
                  <a:pt x="0" y="0"/>
                </a:moveTo>
                <a:lnTo>
                  <a:pt x="3294407" y="0"/>
                </a:lnTo>
                <a:lnTo>
                  <a:pt x="3294407" y="4392544"/>
                </a:lnTo>
                <a:lnTo>
                  <a:pt x="0" y="4392544"/>
                </a:lnTo>
                <a:lnTo>
                  <a:pt x="0" y="0"/>
                </a:lnTo>
                <a:close/>
              </a:path>
            </a:pathLst>
          </a:custGeom>
          <a:blipFill>
            <a:blip r:embed="rId6"/>
            <a:stretch>
              <a:fillRect/>
            </a:stretch>
          </a:blipFill>
        </p:spPr>
      </p:sp>
      <p:sp>
        <p:nvSpPr>
          <p:cNvPr id="7" name="Freeform 7"/>
          <p:cNvSpPr/>
          <p:nvPr/>
        </p:nvSpPr>
        <p:spPr>
          <a:xfrm>
            <a:off x="14254090" y="2347203"/>
            <a:ext cx="3681685" cy="3681685"/>
          </a:xfrm>
          <a:custGeom>
            <a:avLst/>
            <a:gdLst/>
            <a:ahLst/>
            <a:cxnLst/>
            <a:rect l="l" t="t" r="r" b="b"/>
            <a:pathLst>
              <a:path w="3681685" h="3681685">
                <a:moveTo>
                  <a:pt x="0" y="0"/>
                </a:moveTo>
                <a:lnTo>
                  <a:pt x="3681685" y="0"/>
                </a:lnTo>
                <a:lnTo>
                  <a:pt x="3681685" y="3681685"/>
                </a:lnTo>
                <a:lnTo>
                  <a:pt x="0" y="3681685"/>
                </a:lnTo>
                <a:lnTo>
                  <a:pt x="0" y="0"/>
                </a:lnTo>
                <a:close/>
              </a:path>
            </a:pathLst>
          </a:custGeom>
          <a:blipFill>
            <a:blip r:embed="rId7"/>
            <a:stretch>
              <a:fillRect/>
            </a:stretch>
          </a:blipFill>
        </p:spPr>
      </p:sp>
      <p:sp>
        <p:nvSpPr>
          <p:cNvPr id="8" name="Freeform 8"/>
          <p:cNvSpPr/>
          <p:nvPr/>
        </p:nvSpPr>
        <p:spPr>
          <a:xfrm>
            <a:off x="14254090" y="6358901"/>
            <a:ext cx="3681685" cy="3681685"/>
          </a:xfrm>
          <a:custGeom>
            <a:avLst/>
            <a:gdLst/>
            <a:ahLst/>
            <a:cxnLst/>
            <a:rect l="l" t="t" r="r" b="b"/>
            <a:pathLst>
              <a:path w="3681685" h="3681685">
                <a:moveTo>
                  <a:pt x="0" y="0"/>
                </a:moveTo>
                <a:lnTo>
                  <a:pt x="3681685" y="0"/>
                </a:lnTo>
                <a:lnTo>
                  <a:pt x="3681685" y="3681686"/>
                </a:lnTo>
                <a:lnTo>
                  <a:pt x="0" y="3681686"/>
                </a:lnTo>
                <a:lnTo>
                  <a:pt x="0" y="0"/>
                </a:lnTo>
                <a:close/>
              </a:path>
            </a:pathLst>
          </a:custGeom>
          <a:blipFill>
            <a:blip r:embed="rId8"/>
            <a:stretch>
              <a:fillRect l="-11418" t="-8175" r="-1127" b="-4369"/>
            </a:stretch>
          </a:blipFill>
        </p:spPr>
      </p:sp>
      <p:sp>
        <p:nvSpPr>
          <p:cNvPr id="9" name="TextBox 9"/>
          <p:cNvSpPr txBox="1"/>
          <p:nvPr/>
        </p:nvSpPr>
        <p:spPr>
          <a:xfrm>
            <a:off x="4943866" y="495130"/>
            <a:ext cx="10131028" cy="1228280"/>
          </a:xfrm>
          <a:prstGeom prst="rect">
            <a:avLst/>
          </a:prstGeom>
        </p:spPr>
        <p:txBody>
          <a:bodyPr lIns="0" tIns="0" rIns="0" bIns="0" rtlCol="0" anchor="t">
            <a:spAutoFit/>
          </a:bodyPr>
          <a:lstStyle/>
          <a:p>
            <a:pPr algn="ctr">
              <a:lnSpc>
                <a:spcPts val="9999"/>
              </a:lnSpc>
            </a:pPr>
            <a:r>
              <a:rPr lang="en-US" sz="7142">
                <a:solidFill>
                  <a:srgbClr val="FFFFFF"/>
                </a:solidFill>
                <a:latin typeface="Archivo Black"/>
                <a:ea typeface="Archivo Black"/>
                <a:cs typeface="Archivo Black"/>
                <a:sym typeface="Archivo Black"/>
              </a:rPr>
              <a:t>Reading at Loxwood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498" y="-2195234"/>
            <a:ext cx="18578996" cy="4390468"/>
          </a:xfrm>
          <a:custGeom>
            <a:avLst/>
            <a:gdLst/>
            <a:ahLst/>
            <a:cxnLst/>
            <a:rect l="l" t="t" r="r" b="b"/>
            <a:pathLst>
              <a:path w="18578996" h="4390468">
                <a:moveTo>
                  <a:pt x="0" y="0"/>
                </a:moveTo>
                <a:lnTo>
                  <a:pt x="18578996" y="0"/>
                </a:lnTo>
                <a:lnTo>
                  <a:pt x="18578996" y="4390468"/>
                </a:lnTo>
                <a:lnTo>
                  <a:pt x="0" y="4390468"/>
                </a:lnTo>
                <a:lnTo>
                  <a:pt x="0" y="0"/>
                </a:lnTo>
                <a:close/>
              </a:path>
            </a:pathLst>
          </a:custGeom>
          <a:blipFill>
            <a:blip r:embed="rId2">
              <a:extLst>
                <a:ext uri="{96DAC541-7B7A-43D3-8B79-37D633B846F1}">
                  <asvg:svgBlip xmlns:asvg="http://schemas.microsoft.com/office/drawing/2016/SVG/main" r:embed="rId3"/>
                </a:ext>
              </a:extLst>
            </a:blip>
            <a:stretch>
              <a:fillRect l="-19531" b="-176302"/>
            </a:stretch>
          </a:blipFill>
        </p:spPr>
      </p:sp>
      <p:sp>
        <p:nvSpPr>
          <p:cNvPr id="3" name="Freeform 3"/>
          <p:cNvSpPr/>
          <p:nvPr/>
        </p:nvSpPr>
        <p:spPr>
          <a:xfrm>
            <a:off x="181114" y="182892"/>
            <a:ext cx="1871290" cy="1816467"/>
          </a:xfrm>
          <a:custGeom>
            <a:avLst/>
            <a:gdLst/>
            <a:ahLst/>
            <a:cxnLst/>
            <a:rect l="l" t="t" r="r" b="b"/>
            <a:pathLst>
              <a:path w="1871290" h="1816467">
                <a:moveTo>
                  <a:pt x="0" y="0"/>
                </a:moveTo>
                <a:lnTo>
                  <a:pt x="1871290" y="0"/>
                </a:lnTo>
                <a:lnTo>
                  <a:pt x="1871290" y="1816467"/>
                </a:lnTo>
                <a:lnTo>
                  <a:pt x="0" y="1816467"/>
                </a:lnTo>
                <a:lnTo>
                  <a:pt x="0" y="0"/>
                </a:lnTo>
                <a:close/>
              </a:path>
            </a:pathLst>
          </a:custGeom>
          <a:blipFill>
            <a:blip r:embed="rId4"/>
            <a:stretch>
              <a:fillRect/>
            </a:stretch>
          </a:blipFill>
        </p:spPr>
      </p:sp>
      <p:sp>
        <p:nvSpPr>
          <p:cNvPr id="4" name="Freeform 4"/>
          <p:cNvSpPr/>
          <p:nvPr/>
        </p:nvSpPr>
        <p:spPr>
          <a:xfrm>
            <a:off x="14086764" y="2504881"/>
            <a:ext cx="3879427" cy="4917950"/>
          </a:xfrm>
          <a:custGeom>
            <a:avLst/>
            <a:gdLst/>
            <a:ahLst/>
            <a:cxnLst/>
            <a:rect l="l" t="t" r="r" b="b"/>
            <a:pathLst>
              <a:path w="3879427" h="4917950">
                <a:moveTo>
                  <a:pt x="0" y="0"/>
                </a:moveTo>
                <a:lnTo>
                  <a:pt x="3879427" y="0"/>
                </a:lnTo>
                <a:lnTo>
                  <a:pt x="3879427" y="4917950"/>
                </a:lnTo>
                <a:lnTo>
                  <a:pt x="0" y="4917950"/>
                </a:lnTo>
                <a:lnTo>
                  <a:pt x="0" y="0"/>
                </a:lnTo>
                <a:close/>
              </a:path>
            </a:pathLst>
          </a:custGeom>
          <a:blipFill>
            <a:blip r:embed="rId5"/>
            <a:stretch>
              <a:fillRect l="-27701" t="-20459"/>
            </a:stretch>
          </a:blipFill>
        </p:spPr>
      </p:sp>
      <p:sp>
        <p:nvSpPr>
          <p:cNvPr id="5" name="Freeform 5"/>
          <p:cNvSpPr/>
          <p:nvPr/>
        </p:nvSpPr>
        <p:spPr>
          <a:xfrm>
            <a:off x="376002" y="2504881"/>
            <a:ext cx="3934360" cy="4917950"/>
          </a:xfrm>
          <a:custGeom>
            <a:avLst/>
            <a:gdLst/>
            <a:ahLst/>
            <a:cxnLst/>
            <a:rect l="l" t="t" r="r" b="b"/>
            <a:pathLst>
              <a:path w="3934360" h="4917950">
                <a:moveTo>
                  <a:pt x="0" y="0"/>
                </a:moveTo>
                <a:lnTo>
                  <a:pt x="3934360" y="0"/>
                </a:lnTo>
                <a:lnTo>
                  <a:pt x="3934360" y="4917950"/>
                </a:lnTo>
                <a:lnTo>
                  <a:pt x="0" y="4917950"/>
                </a:lnTo>
                <a:lnTo>
                  <a:pt x="0" y="0"/>
                </a:lnTo>
                <a:close/>
              </a:path>
            </a:pathLst>
          </a:custGeom>
          <a:blipFill>
            <a:blip r:embed="rId6"/>
            <a:stretch>
              <a:fillRect/>
            </a:stretch>
          </a:blipFill>
        </p:spPr>
      </p:sp>
      <p:sp>
        <p:nvSpPr>
          <p:cNvPr id="6" name="Freeform 6"/>
          <p:cNvSpPr/>
          <p:nvPr/>
        </p:nvSpPr>
        <p:spPr>
          <a:xfrm>
            <a:off x="9525492" y="2504340"/>
            <a:ext cx="3934360" cy="4917950"/>
          </a:xfrm>
          <a:custGeom>
            <a:avLst/>
            <a:gdLst/>
            <a:ahLst/>
            <a:cxnLst/>
            <a:rect l="l" t="t" r="r" b="b"/>
            <a:pathLst>
              <a:path w="3934360" h="4917950">
                <a:moveTo>
                  <a:pt x="0" y="0"/>
                </a:moveTo>
                <a:lnTo>
                  <a:pt x="3934360" y="0"/>
                </a:lnTo>
                <a:lnTo>
                  <a:pt x="3934360" y="4917950"/>
                </a:lnTo>
                <a:lnTo>
                  <a:pt x="0" y="4917950"/>
                </a:lnTo>
                <a:lnTo>
                  <a:pt x="0" y="0"/>
                </a:lnTo>
                <a:close/>
              </a:path>
            </a:pathLst>
          </a:custGeom>
          <a:blipFill>
            <a:blip r:embed="rId7"/>
            <a:stretch>
              <a:fillRect/>
            </a:stretch>
          </a:blipFill>
        </p:spPr>
      </p:sp>
      <p:sp>
        <p:nvSpPr>
          <p:cNvPr id="7" name="Freeform 7"/>
          <p:cNvSpPr/>
          <p:nvPr/>
        </p:nvSpPr>
        <p:spPr>
          <a:xfrm>
            <a:off x="4950531" y="2503799"/>
            <a:ext cx="3934793" cy="4918491"/>
          </a:xfrm>
          <a:custGeom>
            <a:avLst/>
            <a:gdLst/>
            <a:ahLst/>
            <a:cxnLst/>
            <a:rect l="l" t="t" r="r" b="b"/>
            <a:pathLst>
              <a:path w="3934793" h="4918491">
                <a:moveTo>
                  <a:pt x="0" y="0"/>
                </a:moveTo>
                <a:lnTo>
                  <a:pt x="3934792" y="0"/>
                </a:lnTo>
                <a:lnTo>
                  <a:pt x="3934792" y="4918491"/>
                </a:lnTo>
                <a:lnTo>
                  <a:pt x="0" y="4918491"/>
                </a:lnTo>
                <a:lnTo>
                  <a:pt x="0" y="0"/>
                </a:lnTo>
                <a:close/>
              </a:path>
            </a:pathLst>
          </a:custGeom>
          <a:blipFill>
            <a:blip r:embed="rId8"/>
            <a:stretch>
              <a:fillRect/>
            </a:stretch>
          </a:blipFill>
        </p:spPr>
      </p:sp>
      <p:sp>
        <p:nvSpPr>
          <p:cNvPr id="8" name="TextBox 8"/>
          <p:cNvSpPr txBox="1"/>
          <p:nvPr/>
        </p:nvSpPr>
        <p:spPr>
          <a:xfrm>
            <a:off x="4950531" y="517018"/>
            <a:ext cx="9476184" cy="1228280"/>
          </a:xfrm>
          <a:prstGeom prst="rect">
            <a:avLst/>
          </a:prstGeom>
        </p:spPr>
        <p:txBody>
          <a:bodyPr lIns="0" tIns="0" rIns="0" bIns="0" rtlCol="0" anchor="t">
            <a:spAutoFit/>
          </a:bodyPr>
          <a:lstStyle/>
          <a:p>
            <a:pPr algn="ctr">
              <a:lnSpc>
                <a:spcPts val="9999"/>
              </a:lnSpc>
            </a:pPr>
            <a:r>
              <a:rPr lang="en-US" sz="7142">
                <a:solidFill>
                  <a:srgbClr val="FFFFFF"/>
                </a:solidFill>
                <a:latin typeface="Archivo Black"/>
                <a:ea typeface="Archivo Black"/>
                <a:cs typeface="Archivo Black"/>
                <a:sym typeface="Archivo Black"/>
              </a:rPr>
              <a:t>Woodland Learning</a:t>
            </a:r>
          </a:p>
        </p:txBody>
      </p:sp>
      <p:sp>
        <p:nvSpPr>
          <p:cNvPr id="9" name="TextBox 9"/>
          <p:cNvSpPr txBox="1"/>
          <p:nvPr/>
        </p:nvSpPr>
        <p:spPr>
          <a:xfrm>
            <a:off x="237308" y="7563816"/>
            <a:ext cx="17851525" cy="3014082"/>
          </a:xfrm>
          <a:prstGeom prst="rect">
            <a:avLst/>
          </a:prstGeom>
        </p:spPr>
        <p:txBody>
          <a:bodyPr lIns="0" tIns="0" rIns="0" bIns="0" rtlCol="0" anchor="t">
            <a:spAutoFit/>
          </a:bodyPr>
          <a:lstStyle/>
          <a:p>
            <a:pPr algn="just">
              <a:lnSpc>
                <a:spcPts val="3931"/>
              </a:lnSpc>
            </a:pPr>
            <a:r>
              <a:rPr lang="en-US" sz="2808">
                <a:solidFill>
                  <a:srgbClr val="000000"/>
                </a:solidFill>
                <a:latin typeface="Calibri (MS)"/>
                <a:ea typeface="Calibri (MS)"/>
                <a:cs typeface="Calibri (MS)"/>
                <a:sym typeface="Calibri (MS)"/>
              </a:rPr>
              <a:t>We make the most of our extensive grounds and beautiful local environment to bring learning to life. Every class takes part in Woodland Learning every other week, as well as enjoying regular outdoor lessons that are focused, hands-on and exciting. Our specialist teacher helps children develop new skills – from cooking and safe knife use to building confidence, independence and physical strength. With our woodland, open spaces and even a school pond, Loxwood is a fun and inspiring place to learn!</a:t>
            </a:r>
          </a:p>
          <a:p>
            <a:pPr algn="just">
              <a:lnSpc>
                <a:spcPts val="3931"/>
              </a:lnSpc>
            </a:pPr>
            <a:endParaRPr lang="en-US" sz="2808">
              <a:solidFill>
                <a:srgbClr val="000000"/>
              </a:solidFill>
              <a:latin typeface="Calibri (MS)"/>
              <a:ea typeface="Calibri (MS)"/>
              <a:cs typeface="Calibri (MS)"/>
              <a:sym typeface="Calibri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498" y="-2195234"/>
            <a:ext cx="18578996" cy="4390468"/>
          </a:xfrm>
          <a:custGeom>
            <a:avLst/>
            <a:gdLst/>
            <a:ahLst/>
            <a:cxnLst/>
            <a:rect l="l" t="t" r="r" b="b"/>
            <a:pathLst>
              <a:path w="18578996" h="4390468">
                <a:moveTo>
                  <a:pt x="0" y="0"/>
                </a:moveTo>
                <a:lnTo>
                  <a:pt x="18578996" y="0"/>
                </a:lnTo>
                <a:lnTo>
                  <a:pt x="18578996" y="4390468"/>
                </a:lnTo>
                <a:lnTo>
                  <a:pt x="0" y="4390468"/>
                </a:lnTo>
                <a:lnTo>
                  <a:pt x="0" y="0"/>
                </a:lnTo>
                <a:close/>
              </a:path>
            </a:pathLst>
          </a:custGeom>
          <a:blipFill>
            <a:blip r:embed="rId2">
              <a:extLst>
                <a:ext uri="{96DAC541-7B7A-43D3-8B79-37D633B846F1}">
                  <asvg:svgBlip xmlns:asvg="http://schemas.microsoft.com/office/drawing/2016/SVG/main" r:embed="rId3"/>
                </a:ext>
              </a:extLst>
            </a:blip>
            <a:stretch>
              <a:fillRect l="-19531" b="-176302"/>
            </a:stretch>
          </a:blipFill>
        </p:spPr>
      </p:sp>
      <p:sp>
        <p:nvSpPr>
          <p:cNvPr id="3" name="Freeform 3"/>
          <p:cNvSpPr/>
          <p:nvPr/>
        </p:nvSpPr>
        <p:spPr>
          <a:xfrm>
            <a:off x="181114" y="182892"/>
            <a:ext cx="1871290" cy="1816467"/>
          </a:xfrm>
          <a:custGeom>
            <a:avLst/>
            <a:gdLst/>
            <a:ahLst/>
            <a:cxnLst/>
            <a:rect l="l" t="t" r="r" b="b"/>
            <a:pathLst>
              <a:path w="1871290" h="1816467">
                <a:moveTo>
                  <a:pt x="0" y="0"/>
                </a:moveTo>
                <a:lnTo>
                  <a:pt x="1871290" y="0"/>
                </a:lnTo>
                <a:lnTo>
                  <a:pt x="1871290" y="1816467"/>
                </a:lnTo>
                <a:lnTo>
                  <a:pt x="0" y="1816467"/>
                </a:lnTo>
                <a:lnTo>
                  <a:pt x="0" y="0"/>
                </a:lnTo>
                <a:close/>
              </a:path>
            </a:pathLst>
          </a:custGeom>
          <a:blipFill>
            <a:blip r:embed="rId4"/>
            <a:stretch>
              <a:fillRect/>
            </a:stretch>
          </a:blipFill>
        </p:spPr>
      </p:sp>
      <p:sp>
        <p:nvSpPr>
          <p:cNvPr id="4" name="Freeform 4"/>
          <p:cNvSpPr/>
          <p:nvPr/>
        </p:nvSpPr>
        <p:spPr>
          <a:xfrm>
            <a:off x="11403742" y="3192780"/>
            <a:ext cx="2877490" cy="3596862"/>
          </a:xfrm>
          <a:custGeom>
            <a:avLst/>
            <a:gdLst/>
            <a:ahLst/>
            <a:cxnLst/>
            <a:rect l="l" t="t" r="r" b="b"/>
            <a:pathLst>
              <a:path w="2877490" h="3596862">
                <a:moveTo>
                  <a:pt x="0" y="0"/>
                </a:moveTo>
                <a:lnTo>
                  <a:pt x="2877490" y="0"/>
                </a:lnTo>
                <a:lnTo>
                  <a:pt x="2877490" y="3596862"/>
                </a:lnTo>
                <a:lnTo>
                  <a:pt x="0" y="3596862"/>
                </a:lnTo>
                <a:lnTo>
                  <a:pt x="0" y="0"/>
                </a:lnTo>
                <a:close/>
              </a:path>
            </a:pathLst>
          </a:custGeom>
          <a:blipFill>
            <a:blip r:embed="rId5"/>
            <a:stretch>
              <a:fillRect/>
            </a:stretch>
          </a:blipFill>
        </p:spPr>
      </p:sp>
      <p:sp>
        <p:nvSpPr>
          <p:cNvPr id="5" name="Freeform 5"/>
          <p:cNvSpPr/>
          <p:nvPr/>
        </p:nvSpPr>
        <p:spPr>
          <a:xfrm>
            <a:off x="6919072" y="3003417"/>
            <a:ext cx="4258766" cy="4280167"/>
          </a:xfrm>
          <a:custGeom>
            <a:avLst/>
            <a:gdLst/>
            <a:ahLst/>
            <a:cxnLst/>
            <a:rect l="l" t="t" r="r" b="b"/>
            <a:pathLst>
              <a:path w="4258766" h="4280167">
                <a:moveTo>
                  <a:pt x="0" y="0"/>
                </a:moveTo>
                <a:lnTo>
                  <a:pt x="4258766" y="0"/>
                </a:lnTo>
                <a:lnTo>
                  <a:pt x="4258766" y="4280166"/>
                </a:lnTo>
                <a:lnTo>
                  <a:pt x="0" y="4280166"/>
                </a:lnTo>
                <a:lnTo>
                  <a:pt x="0" y="0"/>
                </a:lnTo>
                <a:close/>
              </a:path>
            </a:pathLst>
          </a:custGeom>
          <a:blipFill>
            <a:blip r:embed="rId6"/>
            <a:stretch>
              <a:fillRect/>
            </a:stretch>
          </a:blipFill>
        </p:spPr>
      </p:sp>
      <p:sp>
        <p:nvSpPr>
          <p:cNvPr id="6" name="Freeform 6"/>
          <p:cNvSpPr/>
          <p:nvPr/>
        </p:nvSpPr>
        <p:spPr>
          <a:xfrm>
            <a:off x="14659661" y="2383124"/>
            <a:ext cx="3333626" cy="2379376"/>
          </a:xfrm>
          <a:custGeom>
            <a:avLst/>
            <a:gdLst/>
            <a:ahLst/>
            <a:cxnLst/>
            <a:rect l="l" t="t" r="r" b="b"/>
            <a:pathLst>
              <a:path w="3333626" h="2379376">
                <a:moveTo>
                  <a:pt x="0" y="0"/>
                </a:moveTo>
                <a:lnTo>
                  <a:pt x="3333627" y="0"/>
                </a:lnTo>
                <a:lnTo>
                  <a:pt x="3333627" y="2379376"/>
                </a:lnTo>
                <a:lnTo>
                  <a:pt x="0" y="2379376"/>
                </a:lnTo>
                <a:lnTo>
                  <a:pt x="0" y="0"/>
                </a:lnTo>
                <a:close/>
              </a:path>
            </a:pathLst>
          </a:custGeom>
          <a:blipFill>
            <a:blip r:embed="rId7"/>
            <a:stretch>
              <a:fillRect/>
            </a:stretch>
          </a:blipFill>
        </p:spPr>
      </p:sp>
      <p:sp>
        <p:nvSpPr>
          <p:cNvPr id="7" name="Freeform 7"/>
          <p:cNvSpPr/>
          <p:nvPr/>
        </p:nvSpPr>
        <p:spPr>
          <a:xfrm>
            <a:off x="14659661" y="4870004"/>
            <a:ext cx="3333626" cy="2500220"/>
          </a:xfrm>
          <a:custGeom>
            <a:avLst/>
            <a:gdLst/>
            <a:ahLst/>
            <a:cxnLst/>
            <a:rect l="l" t="t" r="r" b="b"/>
            <a:pathLst>
              <a:path w="3333626" h="2500220">
                <a:moveTo>
                  <a:pt x="0" y="0"/>
                </a:moveTo>
                <a:lnTo>
                  <a:pt x="3333627" y="0"/>
                </a:lnTo>
                <a:lnTo>
                  <a:pt x="3333627" y="2500220"/>
                </a:lnTo>
                <a:lnTo>
                  <a:pt x="0" y="2500220"/>
                </a:lnTo>
                <a:lnTo>
                  <a:pt x="0" y="0"/>
                </a:lnTo>
                <a:close/>
              </a:path>
            </a:pathLst>
          </a:custGeom>
          <a:blipFill>
            <a:blip r:embed="rId8"/>
            <a:stretch>
              <a:fillRect/>
            </a:stretch>
          </a:blipFill>
        </p:spPr>
      </p:sp>
      <p:sp>
        <p:nvSpPr>
          <p:cNvPr id="8" name="Freeform 8"/>
          <p:cNvSpPr/>
          <p:nvPr/>
        </p:nvSpPr>
        <p:spPr>
          <a:xfrm>
            <a:off x="3589386" y="3192780"/>
            <a:ext cx="2877490" cy="3596862"/>
          </a:xfrm>
          <a:custGeom>
            <a:avLst/>
            <a:gdLst/>
            <a:ahLst/>
            <a:cxnLst/>
            <a:rect l="l" t="t" r="r" b="b"/>
            <a:pathLst>
              <a:path w="2877490" h="3596862">
                <a:moveTo>
                  <a:pt x="0" y="0"/>
                </a:moveTo>
                <a:lnTo>
                  <a:pt x="2877489" y="0"/>
                </a:lnTo>
                <a:lnTo>
                  <a:pt x="2877489" y="3596862"/>
                </a:lnTo>
                <a:lnTo>
                  <a:pt x="0" y="3596862"/>
                </a:lnTo>
                <a:lnTo>
                  <a:pt x="0" y="0"/>
                </a:lnTo>
                <a:close/>
              </a:path>
            </a:pathLst>
          </a:custGeom>
          <a:blipFill>
            <a:blip r:embed="rId9"/>
            <a:stretch>
              <a:fillRect/>
            </a:stretch>
          </a:blipFill>
        </p:spPr>
      </p:sp>
      <p:sp>
        <p:nvSpPr>
          <p:cNvPr id="9" name="Freeform 9"/>
          <p:cNvSpPr/>
          <p:nvPr/>
        </p:nvSpPr>
        <p:spPr>
          <a:xfrm>
            <a:off x="181114" y="2383124"/>
            <a:ext cx="3108600" cy="2486880"/>
          </a:xfrm>
          <a:custGeom>
            <a:avLst/>
            <a:gdLst/>
            <a:ahLst/>
            <a:cxnLst/>
            <a:rect l="l" t="t" r="r" b="b"/>
            <a:pathLst>
              <a:path w="3108600" h="2486880">
                <a:moveTo>
                  <a:pt x="0" y="0"/>
                </a:moveTo>
                <a:lnTo>
                  <a:pt x="3108599" y="0"/>
                </a:lnTo>
                <a:lnTo>
                  <a:pt x="3108599" y="2486880"/>
                </a:lnTo>
                <a:lnTo>
                  <a:pt x="0" y="2486880"/>
                </a:lnTo>
                <a:lnTo>
                  <a:pt x="0" y="0"/>
                </a:lnTo>
                <a:close/>
              </a:path>
            </a:pathLst>
          </a:custGeom>
          <a:blipFill>
            <a:blip r:embed="rId10"/>
            <a:stretch>
              <a:fillRect t="-28124" b="-28125"/>
            </a:stretch>
          </a:blipFill>
        </p:spPr>
      </p:sp>
      <p:sp>
        <p:nvSpPr>
          <p:cNvPr id="10" name="Freeform 10"/>
          <p:cNvSpPr/>
          <p:nvPr/>
        </p:nvSpPr>
        <p:spPr>
          <a:xfrm>
            <a:off x="181114" y="4991211"/>
            <a:ext cx="3108600" cy="2486880"/>
          </a:xfrm>
          <a:custGeom>
            <a:avLst/>
            <a:gdLst/>
            <a:ahLst/>
            <a:cxnLst/>
            <a:rect l="l" t="t" r="r" b="b"/>
            <a:pathLst>
              <a:path w="3108600" h="2486880">
                <a:moveTo>
                  <a:pt x="0" y="0"/>
                </a:moveTo>
                <a:lnTo>
                  <a:pt x="3108599" y="0"/>
                </a:lnTo>
                <a:lnTo>
                  <a:pt x="3108599" y="2486880"/>
                </a:lnTo>
                <a:lnTo>
                  <a:pt x="0" y="2486880"/>
                </a:lnTo>
                <a:lnTo>
                  <a:pt x="0" y="0"/>
                </a:lnTo>
                <a:close/>
              </a:path>
            </a:pathLst>
          </a:custGeom>
          <a:blipFill>
            <a:blip r:embed="rId11"/>
            <a:stretch>
              <a:fillRect t="-56250"/>
            </a:stretch>
          </a:blipFill>
        </p:spPr>
      </p:sp>
      <p:sp>
        <p:nvSpPr>
          <p:cNvPr id="11" name="TextBox 11"/>
          <p:cNvSpPr txBox="1"/>
          <p:nvPr/>
        </p:nvSpPr>
        <p:spPr>
          <a:xfrm>
            <a:off x="7953179" y="405548"/>
            <a:ext cx="3224659" cy="1228280"/>
          </a:xfrm>
          <a:prstGeom prst="rect">
            <a:avLst/>
          </a:prstGeom>
        </p:spPr>
        <p:txBody>
          <a:bodyPr lIns="0" tIns="0" rIns="0" bIns="0" rtlCol="0" anchor="t">
            <a:spAutoFit/>
          </a:bodyPr>
          <a:lstStyle/>
          <a:p>
            <a:pPr algn="ctr">
              <a:lnSpc>
                <a:spcPts val="9999"/>
              </a:lnSpc>
            </a:pPr>
            <a:r>
              <a:rPr lang="en-US" sz="7142">
                <a:solidFill>
                  <a:srgbClr val="FFFFFF"/>
                </a:solidFill>
                <a:latin typeface="Archivo Black"/>
                <a:ea typeface="Archivo Black"/>
                <a:cs typeface="Archivo Black"/>
                <a:sym typeface="Archivo Black"/>
              </a:rPr>
              <a:t>Sports</a:t>
            </a:r>
          </a:p>
        </p:txBody>
      </p:sp>
      <p:sp>
        <p:nvSpPr>
          <p:cNvPr id="12" name="TextBox 12"/>
          <p:cNvSpPr txBox="1"/>
          <p:nvPr/>
        </p:nvSpPr>
        <p:spPr>
          <a:xfrm>
            <a:off x="237308" y="7563816"/>
            <a:ext cx="17851525" cy="3014082"/>
          </a:xfrm>
          <a:prstGeom prst="rect">
            <a:avLst/>
          </a:prstGeom>
        </p:spPr>
        <p:txBody>
          <a:bodyPr lIns="0" tIns="0" rIns="0" bIns="0" rtlCol="0" anchor="t">
            <a:spAutoFit/>
          </a:bodyPr>
          <a:lstStyle/>
          <a:p>
            <a:pPr algn="just">
              <a:lnSpc>
                <a:spcPts val="3931"/>
              </a:lnSpc>
            </a:pPr>
            <a:r>
              <a:rPr lang="en-US" sz="2808">
                <a:solidFill>
                  <a:srgbClr val="000000"/>
                </a:solidFill>
                <a:latin typeface="Calibri (MS)"/>
                <a:ea typeface="Calibri (MS)"/>
                <a:cs typeface="Calibri (MS)"/>
                <a:sym typeface="Calibri (MS)"/>
              </a:rPr>
              <a:t>We are passionate about sport at Loxwood and proud to have achieved the Platinum School Games Award for the fourth consecutive year. Our children experience a wide variety of sports both in school and through external opportunities with the Weald Locality and Horsham District events. We take part in both competitive and inclusive events, ensuring every child has the chance to be involved. Every Wednesday, our specialist sports coach works across the school, providing high-quality teaching and inspiring our pupils to enjoy and excel in sport.</a:t>
            </a:r>
          </a:p>
          <a:p>
            <a:pPr algn="just">
              <a:lnSpc>
                <a:spcPts val="3931"/>
              </a:lnSpc>
            </a:pPr>
            <a:endParaRPr lang="en-US" sz="2808">
              <a:solidFill>
                <a:srgbClr val="000000"/>
              </a:solidFill>
              <a:latin typeface="Calibri (MS)"/>
              <a:ea typeface="Calibri (MS)"/>
              <a:cs typeface="Calibri (MS)"/>
              <a:sym typeface="Calibri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498" y="-2195234"/>
            <a:ext cx="18578996" cy="4390468"/>
          </a:xfrm>
          <a:custGeom>
            <a:avLst/>
            <a:gdLst/>
            <a:ahLst/>
            <a:cxnLst/>
            <a:rect l="l" t="t" r="r" b="b"/>
            <a:pathLst>
              <a:path w="18578996" h="4390468">
                <a:moveTo>
                  <a:pt x="0" y="0"/>
                </a:moveTo>
                <a:lnTo>
                  <a:pt x="18578996" y="0"/>
                </a:lnTo>
                <a:lnTo>
                  <a:pt x="18578996" y="4390468"/>
                </a:lnTo>
                <a:lnTo>
                  <a:pt x="0" y="4390468"/>
                </a:lnTo>
                <a:lnTo>
                  <a:pt x="0" y="0"/>
                </a:lnTo>
                <a:close/>
              </a:path>
            </a:pathLst>
          </a:custGeom>
          <a:blipFill>
            <a:blip r:embed="rId2">
              <a:extLst>
                <a:ext uri="{96DAC541-7B7A-43D3-8B79-37D633B846F1}">
                  <asvg:svgBlip xmlns:asvg="http://schemas.microsoft.com/office/drawing/2016/SVG/main" r:embed="rId3"/>
                </a:ext>
              </a:extLst>
            </a:blip>
            <a:stretch>
              <a:fillRect l="-19531" b="-176302"/>
            </a:stretch>
          </a:blipFill>
        </p:spPr>
      </p:sp>
      <p:sp>
        <p:nvSpPr>
          <p:cNvPr id="3" name="Freeform 3"/>
          <p:cNvSpPr/>
          <p:nvPr/>
        </p:nvSpPr>
        <p:spPr>
          <a:xfrm>
            <a:off x="181114" y="182892"/>
            <a:ext cx="1871290" cy="1816467"/>
          </a:xfrm>
          <a:custGeom>
            <a:avLst/>
            <a:gdLst/>
            <a:ahLst/>
            <a:cxnLst/>
            <a:rect l="l" t="t" r="r" b="b"/>
            <a:pathLst>
              <a:path w="1871290" h="1816467">
                <a:moveTo>
                  <a:pt x="0" y="0"/>
                </a:moveTo>
                <a:lnTo>
                  <a:pt x="1871290" y="0"/>
                </a:lnTo>
                <a:lnTo>
                  <a:pt x="1871290" y="1816467"/>
                </a:lnTo>
                <a:lnTo>
                  <a:pt x="0" y="1816467"/>
                </a:lnTo>
                <a:lnTo>
                  <a:pt x="0" y="0"/>
                </a:lnTo>
                <a:close/>
              </a:path>
            </a:pathLst>
          </a:custGeom>
          <a:blipFill>
            <a:blip r:embed="rId4"/>
            <a:stretch>
              <a:fillRect/>
            </a:stretch>
          </a:blipFill>
        </p:spPr>
      </p:sp>
      <p:sp>
        <p:nvSpPr>
          <p:cNvPr id="4" name="Freeform 4"/>
          <p:cNvSpPr/>
          <p:nvPr/>
        </p:nvSpPr>
        <p:spPr>
          <a:xfrm>
            <a:off x="9668974" y="2673873"/>
            <a:ext cx="8230534" cy="6584427"/>
          </a:xfrm>
          <a:custGeom>
            <a:avLst/>
            <a:gdLst/>
            <a:ahLst/>
            <a:cxnLst/>
            <a:rect l="l" t="t" r="r" b="b"/>
            <a:pathLst>
              <a:path w="8230534" h="6584427">
                <a:moveTo>
                  <a:pt x="0" y="0"/>
                </a:moveTo>
                <a:lnTo>
                  <a:pt x="8230534" y="0"/>
                </a:lnTo>
                <a:lnTo>
                  <a:pt x="8230534" y="6584427"/>
                </a:lnTo>
                <a:lnTo>
                  <a:pt x="0" y="6584427"/>
                </a:lnTo>
                <a:lnTo>
                  <a:pt x="0" y="0"/>
                </a:lnTo>
                <a:close/>
              </a:path>
            </a:pathLst>
          </a:custGeom>
          <a:blipFill>
            <a:blip r:embed="rId5"/>
            <a:stretch>
              <a:fillRect l="-10287" t="-6913" r="-3374"/>
            </a:stretch>
          </a:blipFill>
        </p:spPr>
      </p:sp>
      <p:sp>
        <p:nvSpPr>
          <p:cNvPr id="5" name="Freeform 5"/>
          <p:cNvSpPr/>
          <p:nvPr/>
        </p:nvSpPr>
        <p:spPr>
          <a:xfrm>
            <a:off x="335639" y="2390160"/>
            <a:ext cx="4433305" cy="2637817"/>
          </a:xfrm>
          <a:custGeom>
            <a:avLst/>
            <a:gdLst/>
            <a:ahLst/>
            <a:cxnLst/>
            <a:rect l="l" t="t" r="r" b="b"/>
            <a:pathLst>
              <a:path w="4433305" h="2637817">
                <a:moveTo>
                  <a:pt x="0" y="0"/>
                </a:moveTo>
                <a:lnTo>
                  <a:pt x="4433305" y="0"/>
                </a:lnTo>
                <a:lnTo>
                  <a:pt x="4433305" y="2637816"/>
                </a:lnTo>
                <a:lnTo>
                  <a:pt x="0" y="2637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4768944" y="7158757"/>
            <a:ext cx="4433305" cy="2637817"/>
          </a:xfrm>
          <a:custGeom>
            <a:avLst/>
            <a:gdLst/>
            <a:ahLst/>
            <a:cxnLst/>
            <a:rect l="l" t="t" r="r" b="b"/>
            <a:pathLst>
              <a:path w="4433305" h="2637817">
                <a:moveTo>
                  <a:pt x="0" y="0"/>
                </a:moveTo>
                <a:lnTo>
                  <a:pt x="4433305" y="0"/>
                </a:lnTo>
                <a:lnTo>
                  <a:pt x="4433305" y="2637816"/>
                </a:lnTo>
                <a:lnTo>
                  <a:pt x="0" y="2637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336153">
            <a:off x="664997" y="2839211"/>
            <a:ext cx="1438513" cy="1581007"/>
          </a:xfrm>
          <a:custGeom>
            <a:avLst/>
            <a:gdLst/>
            <a:ahLst/>
            <a:cxnLst/>
            <a:rect l="l" t="t" r="r" b="b"/>
            <a:pathLst>
              <a:path w="1438513" h="1581007">
                <a:moveTo>
                  <a:pt x="0" y="0"/>
                </a:moveTo>
                <a:lnTo>
                  <a:pt x="1438513" y="0"/>
                </a:lnTo>
                <a:lnTo>
                  <a:pt x="1438513" y="1581006"/>
                </a:lnTo>
                <a:lnTo>
                  <a:pt x="0" y="1581006"/>
                </a:lnTo>
                <a:lnTo>
                  <a:pt x="0" y="0"/>
                </a:lnTo>
                <a:close/>
              </a:path>
            </a:pathLst>
          </a:custGeom>
          <a:blipFill>
            <a:blip r:embed="rId8"/>
            <a:stretch>
              <a:fillRect/>
            </a:stretch>
          </a:blipFill>
        </p:spPr>
      </p:sp>
      <p:sp>
        <p:nvSpPr>
          <p:cNvPr id="8" name="Freeform 8"/>
          <p:cNvSpPr/>
          <p:nvPr/>
        </p:nvSpPr>
        <p:spPr>
          <a:xfrm rot="434550">
            <a:off x="2968764" y="2859258"/>
            <a:ext cx="1475167" cy="1628431"/>
          </a:xfrm>
          <a:custGeom>
            <a:avLst/>
            <a:gdLst/>
            <a:ahLst/>
            <a:cxnLst/>
            <a:rect l="l" t="t" r="r" b="b"/>
            <a:pathLst>
              <a:path w="1475167" h="1628431">
                <a:moveTo>
                  <a:pt x="0" y="0"/>
                </a:moveTo>
                <a:lnTo>
                  <a:pt x="1475168" y="0"/>
                </a:lnTo>
                <a:lnTo>
                  <a:pt x="1475168" y="1628431"/>
                </a:lnTo>
                <a:lnTo>
                  <a:pt x="0" y="1628431"/>
                </a:lnTo>
                <a:lnTo>
                  <a:pt x="0" y="0"/>
                </a:lnTo>
                <a:close/>
              </a:path>
            </a:pathLst>
          </a:custGeom>
          <a:blipFill>
            <a:blip r:embed="rId9"/>
            <a:stretch>
              <a:fillRect/>
            </a:stretch>
          </a:blipFill>
        </p:spPr>
      </p:sp>
      <p:sp>
        <p:nvSpPr>
          <p:cNvPr id="9" name="Freeform 9"/>
          <p:cNvSpPr/>
          <p:nvPr/>
        </p:nvSpPr>
        <p:spPr>
          <a:xfrm rot="-321635">
            <a:off x="5071803" y="7634998"/>
            <a:ext cx="1559978" cy="1685334"/>
          </a:xfrm>
          <a:custGeom>
            <a:avLst/>
            <a:gdLst/>
            <a:ahLst/>
            <a:cxnLst/>
            <a:rect l="l" t="t" r="r" b="b"/>
            <a:pathLst>
              <a:path w="1559978" h="1685334">
                <a:moveTo>
                  <a:pt x="0" y="0"/>
                </a:moveTo>
                <a:lnTo>
                  <a:pt x="1559978" y="0"/>
                </a:lnTo>
                <a:lnTo>
                  <a:pt x="1559978" y="1685334"/>
                </a:lnTo>
                <a:lnTo>
                  <a:pt x="0" y="1685334"/>
                </a:lnTo>
                <a:lnTo>
                  <a:pt x="0" y="0"/>
                </a:lnTo>
                <a:close/>
              </a:path>
            </a:pathLst>
          </a:custGeom>
          <a:blipFill>
            <a:blip r:embed="rId10"/>
            <a:stretch>
              <a:fillRect/>
            </a:stretch>
          </a:blipFill>
        </p:spPr>
      </p:sp>
      <p:sp>
        <p:nvSpPr>
          <p:cNvPr id="10" name="Freeform 10"/>
          <p:cNvSpPr/>
          <p:nvPr/>
        </p:nvSpPr>
        <p:spPr>
          <a:xfrm rot="477953">
            <a:off x="7373878" y="7572614"/>
            <a:ext cx="1448082" cy="1810103"/>
          </a:xfrm>
          <a:custGeom>
            <a:avLst/>
            <a:gdLst/>
            <a:ahLst/>
            <a:cxnLst/>
            <a:rect l="l" t="t" r="r" b="b"/>
            <a:pathLst>
              <a:path w="1448082" h="1810103">
                <a:moveTo>
                  <a:pt x="0" y="0"/>
                </a:moveTo>
                <a:lnTo>
                  <a:pt x="1448082" y="0"/>
                </a:lnTo>
                <a:lnTo>
                  <a:pt x="1448082" y="1810102"/>
                </a:lnTo>
                <a:lnTo>
                  <a:pt x="0" y="1810102"/>
                </a:lnTo>
                <a:lnTo>
                  <a:pt x="0" y="0"/>
                </a:lnTo>
                <a:close/>
              </a:path>
            </a:pathLst>
          </a:custGeom>
          <a:blipFill>
            <a:blip r:embed="rId11"/>
            <a:stretch>
              <a:fillRect l="-7418" r="-7418"/>
            </a:stretch>
          </a:blipFill>
        </p:spPr>
      </p:sp>
      <p:sp>
        <p:nvSpPr>
          <p:cNvPr id="11" name="TextBox 11"/>
          <p:cNvSpPr txBox="1"/>
          <p:nvPr/>
        </p:nvSpPr>
        <p:spPr>
          <a:xfrm>
            <a:off x="5851792" y="495130"/>
            <a:ext cx="8315176" cy="1228280"/>
          </a:xfrm>
          <a:prstGeom prst="rect">
            <a:avLst/>
          </a:prstGeom>
        </p:spPr>
        <p:txBody>
          <a:bodyPr lIns="0" tIns="0" rIns="0" bIns="0" rtlCol="0" anchor="t">
            <a:spAutoFit/>
          </a:bodyPr>
          <a:lstStyle/>
          <a:p>
            <a:pPr algn="ctr">
              <a:lnSpc>
                <a:spcPts val="9999"/>
              </a:lnSpc>
            </a:pPr>
            <a:r>
              <a:rPr lang="en-US" sz="7142">
                <a:solidFill>
                  <a:srgbClr val="FFFFFF"/>
                </a:solidFill>
                <a:latin typeface="Archivo Black"/>
                <a:ea typeface="Archivo Black"/>
                <a:cs typeface="Archivo Black"/>
                <a:sym typeface="Archivo Black"/>
              </a:rPr>
              <a:t>Well-Being Team</a:t>
            </a:r>
          </a:p>
        </p:txBody>
      </p:sp>
      <p:sp>
        <p:nvSpPr>
          <p:cNvPr id="12" name="TextBox 12"/>
          <p:cNvSpPr txBox="1"/>
          <p:nvPr/>
        </p:nvSpPr>
        <p:spPr>
          <a:xfrm>
            <a:off x="591258" y="5786783"/>
            <a:ext cx="7898872" cy="1024043"/>
          </a:xfrm>
          <a:prstGeom prst="rect">
            <a:avLst/>
          </a:prstGeom>
        </p:spPr>
        <p:txBody>
          <a:bodyPr lIns="0" tIns="0" rIns="0" bIns="0" rtlCol="0" anchor="t">
            <a:spAutoFit/>
          </a:bodyPr>
          <a:lstStyle/>
          <a:p>
            <a:pPr algn="just">
              <a:lnSpc>
                <a:spcPts val="3931"/>
              </a:lnSpc>
            </a:pPr>
            <a:r>
              <a:rPr lang="en-US" sz="2808" b="1">
                <a:solidFill>
                  <a:srgbClr val="0D7444"/>
                </a:solidFill>
                <a:latin typeface="Calibri (MS) Bold"/>
                <a:ea typeface="Calibri (MS) Bold"/>
                <a:cs typeface="Calibri (MS) Bold"/>
                <a:sym typeface="Calibri (MS) Bold"/>
              </a:rPr>
              <a:t>We have a large team of staff and children who actively promote and support well being at Loxwood.</a:t>
            </a:r>
          </a:p>
        </p:txBody>
      </p:sp>
      <p:sp>
        <p:nvSpPr>
          <p:cNvPr id="13" name="TextBox 13"/>
          <p:cNvSpPr txBox="1"/>
          <p:nvPr/>
        </p:nvSpPr>
        <p:spPr>
          <a:xfrm>
            <a:off x="5231363" y="2285385"/>
            <a:ext cx="3599264" cy="1707938"/>
          </a:xfrm>
          <a:prstGeom prst="rect">
            <a:avLst/>
          </a:prstGeom>
        </p:spPr>
        <p:txBody>
          <a:bodyPr lIns="0" tIns="0" rIns="0" bIns="0" rtlCol="0" anchor="t">
            <a:spAutoFit/>
          </a:bodyPr>
          <a:lstStyle/>
          <a:p>
            <a:pPr algn="just">
              <a:lnSpc>
                <a:spcPts val="3931"/>
              </a:lnSpc>
            </a:pPr>
            <a:r>
              <a:rPr lang="en-US" sz="2808">
                <a:solidFill>
                  <a:srgbClr val="000000"/>
                </a:solidFill>
                <a:latin typeface="Calibri (MS)"/>
                <a:ea typeface="Calibri (MS)"/>
                <a:cs typeface="Calibri (MS)"/>
                <a:sym typeface="Calibri (MS)"/>
              </a:rPr>
              <a:t>Mrs Swann </a:t>
            </a:r>
          </a:p>
          <a:p>
            <a:pPr algn="just">
              <a:lnSpc>
                <a:spcPts val="3091"/>
              </a:lnSpc>
            </a:pPr>
            <a:r>
              <a:rPr lang="en-US" sz="2208">
                <a:solidFill>
                  <a:srgbClr val="000000"/>
                </a:solidFill>
                <a:latin typeface="Calibri (MS)"/>
                <a:ea typeface="Calibri (MS)"/>
                <a:cs typeface="Calibri (MS)"/>
                <a:sym typeface="Calibri (MS)"/>
              </a:rPr>
              <a:t>Learning Mentor, Wellbeing Ambassadors Lead and Mental Health Lead</a:t>
            </a:r>
          </a:p>
        </p:txBody>
      </p:sp>
      <p:sp>
        <p:nvSpPr>
          <p:cNvPr id="14" name="TextBox 14"/>
          <p:cNvSpPr txBox="1"/>
          <p:nvPr/>
        </p:nvSpPr>
        <p:spPr>
          <a:xfrm>
            <a:off x="5231363" y="4221720"/>
            <a:ext cx="3599264" cy="1317413"/>
          </a:xfrm>
          <a:prstGeom prst="rect">
            <a:avLst/>
          </a:prstGeom>
        </p:spPr>
        <p:txBody>
          <a:bodyPr lIns="0" tIns="0" rIns="0" bIns="0" rtlCol="0" anchor="t">
            <a:spAutoFit/>
          </a:bodyPr>
          <a:lstStyle/>
          <a:p>
            <a:pPr algn="just">
              <a:lnSpc>
                <a:spcPts val="3931"/>
              </a:lnSpc>
            </a:pPr>
            <a:r>
              <a:rPr lang="en-US" sz="2808">
                <a:solidFill>
                  <a:srgbClr val="000000"/>
                </a:solidFill>
                <a:latin typeface="Calibri (MS)"/>
                <a:ea typeface="Calibri (MS)"/>
                <a:cs typeface="Calibri (MS)"/>
                <a:sym typeface="Calibri (MS)"/>
              </a:rPr>
              <a:t>Mrs Green</a:t>
            </a:r>
          </a:p>
          <a:p>
            <a:pPr algn="just">
              <a:lnSpc>
                <a:spcPts val="3091"/>
              </a:lnSpc>
            </a:pPr>
            <a:r>
              <a:rPr lang="en-US" sz="2208">
                <a:solidFill>
                  <a:srgbClr val="000000"/>
                </a:solidFill>
                <a:latin typeface="Calibri (MS)"/>
                <a:ea typeface="Calibri (MS)"/>
                <a:cs typeface="Calibri (MS)"/>
                <a:sym typeface="Calibri (MS)"/>
              </a:rPr>
              <a:t>Emotional Literacy Support Assistant (ELSA)</a:t>
            </a:r>
          </a:p>
        </p:txBody>
      </p:sp>
      <p:sp>
        <p:nvSpPr>
          <p:cNvPr id="15" name="TextBox 15"/>
          <p:cNvSpPr txBox="1"/>
          <p:nvPr/>
        </p:nvSpPr>
        <p:spPr>
          <a:xfrm>
            <a:off x="335639" y="7099523"/>
            <a:ext cx="3680830" cy="1317413"/>
          </a:xfrm>
          <a:prstGeom prst="rect">
            <a:avLst/>
          </a:prstGeom>
        </p:spPr>
        <p:txBody>
          <a:bodyPr lIns="0" tIns="0" rIns="0" bIns="0" rtlCol="0" anchor="t">
            <a:spAutoFit/>
          </a:bodyPr>
          <a:lstStyle/>
          <a:p>
            <a:pPr algn="just">
              <a:lnSpc>
                <a:spcPts val="3931"/>
              </a:lnSpc>
            </a:pPr>
            <a:r>
              <a:rPr lang="en-US" sz="2808">
                <a:solidFill>
                  <a:srgbClr val="000000"/>
                </a:solidFill>
                <a:latin typeface="Calibri (MS)"/>
                <a:ea typeface="Calibri (MS)"/>
                <a:cs typeface="Calibri (MS)"/>
                <a:sym typeface="Calibri (MS)"/>
              </a:rPr>
              <a:t>Mrs Mellors</a:t>
            </a:r>
          </a:p>
          <a:p>
            <a:pPr algn="just">
              <a:lnSpc>
                <a:spcPts val="3091"/>
              </a:lnSpc>
            </a:pPr>
            <a:r>
              <a:rPr lang="en-US" sz="2208">
                <a:solidFill>
                  <a:srgbClr val="000000"/>
                </a:solidFill>
                <a:latin typeface="Calibri (MS)"/>
                <a:ea typeface="Calibri (MS)"/>
                <a:cs typeface="Calibri (MS)"/>
                <a:sym typeface="Calibri (MS)"/>
              </a:rPr>
              <a:t>Mental Health Lead and Mental Health First Aider</a:t>
            </a:r>
          </a:p>
        </p:txBody>
      </p:sp>
      <p:sp>
        <p:nvSpPr>
          <p:cNvPr id="16" name="TextBox 16"/>
          <p:cNvSpPr txBox="1"/>
          <p:nvPr/>
        </p:nvSpPr>
        <p:spPr>
          <a:xfrm>
            <a:off x="335639" y="8678422"/>
            <a:ext cx="3073764" cy="1317413"/>
          </a:xfrm>
          <a:prstGeom prst="rect">
            <a:avLst/>
          </a:prstGeom>
        </p:spPr>
        <p:txBody>
          <a:bodyPr lIns="0" tIns="0" rIns="0" bIns="0" rtlCol="0" anchor="t">
            <a:spAutoFit/>
          </a:bodyPr>
          <a:lstStyle/>
          <a:p>
            <a:pPr algn="just">
              <a:lnSpc>
                <a:spcPts val="3931"/>
              </a:lnSpc>
            </a:pPr>
            <a:r>
              <a:rPr lang="en-US" sz="2808">
                <a:solidFill>
                  <a:srgbClr val="000000"/>
                </a:solidFill>
                <a:latin typeface="Calibri (MS)"/>
                <a:ea typeface="Calibri (MS)"/>
                <a:cs typeface="Calibri (MS)"/>
                <a:sym typeface="Calibri (MS)"/>
              </a:rPr>
              <a:t>Miss Price</a:t>
            </a:r>
          </a:p>
          <a:p>
            <a:pPr algn="just">
              <a:lnSpc>
                <a:spcPts val="3091"/>
              </a:lnSpc>
            </a:pPr>
            <a:r>
              <a:rPr lang="en-US" sz="2208">
                <a:solidFill>
                  <a:srgbClr val="000000"/>
                </a:solidFill>
                <a:latin typeface="Calibri (MS)"/>
                <a:ea typeface="Calibri (MS)"/>
                <a:cs typeface="Calibri (MS)"/>
                <a:sym typeface="Calibri (MS)"/>
              </a:rPr>
              <a:t>Special Educational Needs Coordinator (SENDCO)</a:t>
            </a:r>
          </a:p>
        </p:txBody>
      </p:sp>
      <p:sp>
        <p:nvSpPr>
          <p:cNvPr id="17" name="TextBox 17"/>
          <p:cNvSpPr txBox="1"/>
          <p:nvPr/>
        </p:nvSpPr>
        <p:spPr>
          <a:xfrm>
            <a:off x="9866168" y="9369548"/>
            <a:ext cx="8144809" cy="528743"/>
          </a:xfrm>
          <a:prstGeom prst="rect">
            <a:avLst/>
          </a:prstGeom>
        </p:spPr>
        <p:txBody>
          <a:bodyPr lIns="0" tIns="0" rIns="0" bIns="0" rtlCol="0" anchor="t">
            <a:spAutoFit/>
          </a:bodyPr>
          <a:lstStyle/>
          <a:p>
            <a:pPr algn="ctr">
              <a:lnSpc>
                <a:spcPts val="3931"/>
              </a:lnSpc>
            </a:pPr>
            <a:r>
              <a:rPr lang="en-US" sz="2808">
                <a:solidFill>
                  <a:srgbClr val="000000"/>
                </a:solidFill>
                <a:latin typeface="Calibri (MS)"/>
                <a:ea typeface="Calibri (MS)"/>
                <a:cs typeface="Calibri (MS)"/>
                <a:sym typeface="Calibri (MS)"/>
              </a:rPr>
              <a:t>Wellbeing Ambassadors Team of children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498" y="-2195234"/>
            <a:ext cx="18578996" cy="4390468"/>
          </a:xfrm>
          <a:custGeom>
            <a:avLst/>
            <a:gdLst/>
            <a:ahLst/>
            <a:cxnLst/>
            <a:rect l="l" t="t" r="r" b="b"/>
            <a:pathLst>
              <a:path w="18578996" h="4390468">
                <a:moveTo>
                  <a:pt x="0" y="0"/>
                </a:moveTo>
                <a:lnTo>
                  <a:pt x="18578996" y="0"/>
                </a:lnTo>
                <a:lnTo>
                  <a:pt x="18578996" y="4390468"/>
                </a:lnTo>
                <a:lnTo>
                  <a:pt x="0" y="4390468"/>
                </a:lnTo>
                <a:lnTo>
                  <a:pt x="0" y="0"/>
                </a:lnTo>
                <a:close/>
              </a:path>
            </a:pathLst>
          </a:custGeom>
          <a:blipFill>
            <a:blip r:embed="rId2">
              <a:extLst>
                <a:ext uri="{96DAC541-7B7A-43D3-8B79-37D633B846F1}">
                  <asvg:svgBlip xmlns:asvg="http://schemas.microsoft.com/office/drawing/2016/SVG/main" r:embed="rId3"/>
                </a:ext>
              </a:extLst>
            </a:blip>
            <a:stretch>
              <a:fillRect l="-19531" b="-176302"/>
            </a:stretch>
          </a:blipFill>
        </p:spPr>
      </p:sp>
      <p:sp>
        <p:nvSpPr>
          <p:cNvPr id="3" name="Freeform 3"/>
          <p:cNvSpPr/>
          <p:nvPr/>
        </p:nvSpPr>
        <p:spPr>
          <a:xfrm>
            <a:off x="181114" y="182892"/>
            <a:ext cx="1871290" cy="1816467"/>
          </a:xfrm>
          <a:custGeom>
            <a:avLst/>
            <a:gdLst/>
            <a:ahLst/>
            <a:cxnLst/>
            <a:rect l="l" t="t" r="r" b="b"/>
            <a:pathLst>
              <a:path w="1871290" h="1816467">
                <a:moveTo>
                  <a:pt x="0" y="0"/>
                </a:moveTo>
                <a:lnTo>
                  <a:pt x="1871290" y="0"/>
                </a:lnTo>
                <a:lnTo>
                  <a:pt x="1871290" y="1816467"/>
                </a:lnTo>
                <a:lnTo>
                  <a:pt x="0" y="1816467"/>
                </a:lnTo>
                <a:lnTo>
                  <a:pt x="0" y="0"/>
                </a:lnTo>
                <a:close/>
              </a:path>
            </a:pathLst>
          </a:custGeom>
          <a:blipFill>
            <a:blip r:embed="rId4"/>
            <a:stretch>
              <a:fillRect/>
            </a:stretch>
          </a:blipFill>
        </p:spPr>
      </p:sp>
      <p:sp>
        <p:nvSpPr>
          <p:cNvPr id="4" name="Freeform 4"/>
          <p:cNvSpPr/>
          <p:nvPr/>
        </p:nvSpPr>
        <p:spPr>
          <a:xfrm>
            <a:off x="15791556" y="2323733"/>
            <a:ext cx="2212092" cy="2765115"/>
          </a:xfrm>
          <a:custGeom>
            <a:avLst/>
            <a:gdLst/>
            <a:ahLst/>
            <a:cxnLst/>
            <a:rect l="l" t="t" r="r" b="b"/>
            <a:pathLst>
              <a:path w="2212092" h="2765115">
                <a:moveTo>
                  <a:pt x="0" y="0"/>
                </a:moveTo>
                <a:lnTo>
                  <a:pt x="2212092" y="0"/>
                </a:lnTo>
                <a:lnTo>
                  <a:pt x="2212092" y="2765116"/>
                </a:lnTo>
                <a:lnTo>
                  <a:pt x="0" y="2765116"/>
                </a:lnTo>
                <a:lnTo>
                  <a:pt x="0" y="0"/>
                </a:lnTo>
                <a:close/>
              </a:path>
            </a:pathLst>
          </a:custGeom>
          <a:blipFill>
            <a:blip r:embed="rId5"/>
            <a:stretch>
              <a:fillRect l="-10836" t="-10836" r="-9118" b="-16690"/>
            </a:stretch>
          </a:blipFill>
        </p:spPr>
      </p:sp>
      <p:sp>
        <p:nvSpPr>
          <p:cNvPr id="5" name="Freeform 5"/>
          <p:cNvSpPr/>
          <p:nvPr/>
        </p:nvSpPr>
        <p:spPr>
          <a:xfrm>
            <a:off x="15798885" y="7400704"/>
            <a:ext cx="2212092" cy="2765115"/>
          </a:xfrm>
          <a:custGeom>
            <a:avLst/>
            <a:gdLst/>
            <a:ahLst/>
            <a:cxnLst/>
            <a:rect l="l" t="t" r="r" b="b"/>
            <a:pathLst>
              <a:path w="2212092" h="2765115">
                <a:moveTo>
                  <a:pt x="0" y="0"/>
                </a:moveTo>
                <a:lnTo>
                  <a:pt x="2212093" y="0"/>
                </a:lnTo>
                <a:lnTo>
                  <a:pt x="2212093" y="2765115"/>
                </a:lnTo>
                <a:lnTo>
                  <a:pt x="0" y="2765115"/>
                </a:lnTo>
                <a:lnTo>
                  <a:pt x="0" y="0"/>
                </a:lnTo>
                <a:close/>
              </a:path>
            </a:pathLst>
          </a:custGeom>
          <a:blipFill>
            <a:blip r:embed="rId6"/>
            <a:stretch>
              <a:fillRect l="-12957" t="-14973" r="-10640" b="-16426"/>
            </a:stretch>
          </a:blipFill>
        </p:spPr>
      </p:sp>
      <p:sp>
        <p:nvSpPr>
          <p:cNvPr id="6" name="Freeform 6"/>
          <p:cNvSpPr/>
          <p:nvPr/>
        </p:nvSpPr>
        <p:spPr>
          <a:xfrm>
            <a:off x="7557153" y="2812591"/>
            <a:ext cx="7960894" cy="5970671"/>
          </a:xfrm>
          <a:custGeom>
            <a:avLst/>
            <a:gdLst/>
            <a:ahLst/>
            <a:cxnLst/>
            <a:rect l="l" t="t" r="r" b="b"/>
            <a:pathLst>
              <a:path w="7960894" h="5970671">
                <a:moveTo>
                  <a:pt x="0" y="0"/>
                </a:moveTo>
                <a:lnTo>
                  <a:pt x="7960894" y="0"/>
                </a:lnTo>
                <a:lnTo>
                  <a:pt x="7960894" y="5970670"/>
                </a:lnTo>
                <a:lnTo>
                  <a:pt x="0" y="5970670"/>
                </a:lnTo>
                <a:lnTo>
                  <a:pt x="0" y="0"/>
                </a:lnTo>
                <a:close/>
              </a:path>
            </a:pathLst>
          </a:custGeom>
          <a:blipFill>
            <a:blip r:embed="rId7"/>
            <a:stretch>
              <a:fillRect/>
            </a:stretch>
          </a:blipFill>
        </p:spPr>
      </p:sp>
      <p:sp>
        <p:nvSpPr>
          <p:cNvPr id="7" name="Freeform 7"/>
          <p:cNvSpPr/>
          <p:nvPr/>
        </p:nvSpPr>
        <p:spPr>
          <a:xfrm>
            <a:off x="15791556" y="5217348"/>
            <a:ext cx="2219422" cy="2002381"/>
          </a:xfrm>
          <a:custGeom>
            <a:avLst/>
            <a:gdLst/>
            <a:ahLst/>
            <a:cxnLst/>
            <a:rect l="l" t="t" r="r" b="b"/>
            <a:pathLst>
              <a:path w="2219422" h="2002381">
                <a:moveTo>
                  <a:pt x="0" y="0"/>
                </a:moveTo>
                <a:lnTo>
                  <a:pt x="2219422" y="0"/>
                </a:lnTo>
                <a:lnTo>
                  <a:pt x="2219422" y="2002381"/>
                </a:lnTo>
                <a:lnTo>
                  <a:pt x="0" y="2002381"/>
                </a:lnTo>
                <a:lnTo>
                  <a:pt x="0" y="0"/>
                </a:lnTo>
                <a:close/>
              </a:path>
            </a:pathLst>
          </a:custGeom>
          <a:blipFill>
            <a:blip r:embed="rId8"/>
            <a:stretch>
              <a:fillRect/>
            </a:stretch>
          </a:blipFill>
        </p:spPr>
      </p:sp>
      <p:sp>
        <p:nvSpPr>
          <p:cNvPr id="8" name="TextBox 8"/>
          <p:cNvSpPr txBox="1"/>
          <p:nvPr/>
        </p:nvSpPr>
        <p:spPr>
          <a:xfrm>
            <a:off x="3206298" y="495130"/>
            <a:ext cx="13606165" cy="1228280"/>
          </a:xfrm>
          <a:prstGeom prst="rect">
            <a:avLst/>
          </a:prstGeom>
        </p:spPr>
        <p:txBody>
          <a:bodyPr lIns="0" tIns="0" rIns="0" bIns="0" rtlCol="0" anchor="t">
            <a:spAutoFit/>
          </a:bodyPr>
          <a:lstStyle/>
          <a:p>
            <a:pPr algn="ctr">
              <a:lnSpc>
                <a:spcPts val="9999"/>
              </a:lnSpc>
            </a:pPr>
            <a:r>
              <a:rPr lang="en-US" sz="7142">
                <a:solidFill>
                  <a:srgbClr val="FFFFFF"/>
                </a:solidFill>
                <a:latin typeface="Archivo Black"/>
                <a:ea typeface="Archivo Black"/>
                <a:cs typeface="Archivo Black"/>
                <a:sym typeface="Archivo Black"/>
              </a:rPr>
              <a:t>Anti-Bullying Ambassadors </a:t>
            </a:r>
          </a:p>
        </p:txBody>
      </p:sp>
      <p:sp>
        <p:nvSpPr>
          <p:cNvPr id="9" name="TextBox 9"/>
          <p:cNvSpPr txBox="1"/>
          <p:nvPr/>
        </p:nvSpPr>
        <p:spPr>
          <a:xfrm>
            <a:off x="310771" y="2688766"/>
            <a:ext cx="6970157" cy="6257920"/>
          </a:xfrm>
          <a:prstGeom prst="rect">
            <a:avLst/>
          </a:prstGeom>
        </p:spPr>
        <p:txBody>
          <a:bodyPr lIns="0" tIns="0" rIns="0" bIns="0" rtlCol="0" anchor="t">
            <a:spAutoFit/>
          </a:bodyPr>
          <a:lstStyle/>
          <a:p>
            <a:pPr algn="just">
              <a:lnSpc>
                <a:spcPts val="4106"/>
              </a:lnSpc>
            </a:pPr>
            <a:r>
              <a:rPr lang="en-US" sz="2933">
                <a:solidFill>
                  <a:srgbClr val="000000"/>
                </a:solidFill>
                <a:latin typeface="Calibri (MS)"/>
                <a:ea typeface="Calibri (MS)"/>
                <a:cs typeface="Calibri (MS)"/>
                <a:sym typeface="Calibri (MS)"/>
              </a:rPr>
              <a:t>Mrs Swann leads our Anti-Bullying Ambassadors team, who are trained through the Diana Award Anti-Bullying Programme. </a:t>
            </a:r>
          </a:p>
          <a:p>
            <a:pPr algn="just">
              <a:lnSpc>
                <a:spcPts val="4106"/>
              </a:lnSpc>
            </a:pPr>
            <a:endParaRPr lang="en-US" sz="2933">
              <a:solidFill>
                <a:srgbClr val="000000"/>
              </a:solidFill>
              <a:latin typeface="Calibri (MS)"/>
              <a:ea typeface="Calibri (MS)"/>
              <a:cs typeface="Calibri (MS)"/>
              <a:sym typeface="Calibri (MS)"/>
            </a:endParaRPr>
          </a:p>
          <a:p>
            <a:pPr algn="just">
              <a:lnSpc>
                <a:spcPts val="4106"/>
              </a:lnSpc>
            </a:pPr>
            <a:r>
              <a:rPr lang="en-US" sz="2933">
                <a:solidFill>
                  <a:srgbClr val="000000"/>
                </a:solidFill>
                <a:latin typeface="Calibri (MS)"/>
                <a:ea typeface="Calibri (MS)"/>
                <a:cs typeface="Calibri (MS)"/>
                <a:sym typeface="Calibri (MS)"/>
              </a:rPr>
              <a:t>Throughout the year, they work towards key badges, support whole-school initiatives such as Anti-Bullying Week and play an active role on the playground. </a:t>
            </a:r>
          </a:p>
          <a:p>
            <a:pPr algn="just">
              <a:lnSpc>
                <a:spcPts val="4106"/>
              </a:lnSpc>
            </a:pPr>
            <a:endParaRPr lang="en-US" sz="2933">
              <a:solidFill>
                <a:srgbClr val="000000"/>
              </a:solidFill>
              <a:latin typeface="Calibri (MS)"/>
              <a:ea typeface="Calibri (MS)"/>
              <a:cs typeface="Calibri (MS)"/>
              <a:sym typeface="Calibri (MS)"/>
            </a:endParaRPr>
          </a:p>
          <a:p>
            <a:pPr algn="just">
              <a:lnSpc>
                <a:spcPts val="4106"/>
              </a:lnSpc>
            </a:pPr>
            <a:r>
              <a:rPr lang="en-US" sz="2933">
                <a:solidFill>
                  <a:srgbClr val="000000"/>
                </a:solidFill>
                <a:latin typeface="Calibri (MS)"/>
                <a:ea typeface="Calibri (MS)"/>
                <a:cs typeface="Calibri (MS)"/>
                <a:sym typeface="Calibri (MS)"/>
              </a:rPr>
              <a:t>They also contribute to writing and reviewing our Anti-Bullying Policy and help to promote our school values every day.</a:t>
            </a:r>
          </a:p>
        </p:txBody>
      </p:sp>
      <p:sp>
        <p:nvSpPr>
          <p:cNvPr id="10" name="TextBox 10"/>
          <p:cNvSpPr txBox="1"/>
          <p:nvPr/>
        </p:nvSpPr>
        <p:spPr>
          <a:xfrm>
            <a:off x="7557153" y="9153525"/>
            <a:ext cx="7960894" cy="528743"/>
          </a:xfrm>
          <a:prstGeom prst="rect">
            <a:avLst/>
          </a:prstGeom>
        </p:spPr>
        <p:txBody>
          <a:bodyPr lIns="0" tIns="0" rIns="0" bIns="0" rtlCol="0" anchor="t">
            <a:spAutoFit/>
          </a:bodyPr>
          <a:lstStyle/>
          <a:p>
            <a:pPr algn="ctr">
              <a:lnSpc>
                <a:spcPts val="3931"/>
              </a:lnSpc>
            </a:pPr>
            <a:r>
              <a:rPr lang="en-US" sz="2808">
                <a:solidFill>
                  <a:srgbClr val="000000"/>
                </a:solidFill>
                <a:latin typeface="Calibri (MS)"/>
                <a:ea typeface="Calibri (MS)"/>
                <a:cs typeface="Calibri (MS)"/>
                <a:sym typeface="Calibri (MS)"/>
              </a:rPr>
              <a:t>Anti-Bullying Ambassadors Team of children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745</Words>
  <Application>Microsoft Office PowerPoint</Application>
  <PresentationFormat>Custom</PresentationFormat>
  <Paragraphs>71</Paragraphs>
  <Slides>11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Archivo Black</vt:lpstr>
      <vt:lpstr>Canva Sans Bold</vt:lpstr>
      <vt:lpstr>Calibri</vt:lpstr>
      <vt:lpstr>Arial</vt:lpstr>
      <vt:lpstr>Calibri (MS)</vt:lpstr>
      <vt:lpstr>Canva Sans</vt:lpstr>
      <vt:lpstr>Calibri (MS)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Loxwood?</dc:title>
  <dc:creator>Daisy Price</dc:creator>
  <cp:lastModifiedBy>Head</cp:lastModifiedBy>
  <cp:revision>4</cp:revision>
  <dcterms:created xsi:type="dcterms:W3CDTF">2006-08-16T00:00:00Z</dcterms:created>
  <dcterms:modified xsi:type="dcterms:W3CDTF">2025-09-18T15:17:44Z</dcterms:modified>
  <dc:identifier>DAGydlfd_QA</dc:identifier>
</cp:coreProperties>
</file>