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4" r:id="rId3"/>
    <p:sldId id="284" r:id="rId4"/>
    <p:sldId id="263" r:id="rId5"/>
    <p:sldId id="264" r:id="rId6"/>
    <p:sldId id="262" r:id="rId7"/>
    <p:sldId id="283" r:id="rId8"/>
    <p:sldId id="268" r:id="rId9"/>
    <p:sldId id="282" r:id="rId10"/>
    <p:sldId id="275" r:id="rId11"/>
    <p:sldId id="276" r:id="rId12"/>
    <p:sldId id="277" r:id="rId13"/>
    <p:sldId id="278" r:id="rId14"/>
    <p:sldId id="279" r:id="rId15"/>
    <p:sldId id="280" r:id="rId16"/>
    <p:sldId id="281" r:id="rId17"/>
    <p:sldId id="267"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00FF"/>
    <a:srgbClr val="CC0099"/>
    <a:srgbClr val="9933FF"/>
    <a:srgbClr val="FF3399"/>
    <a:srgbClr val="0000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04" autoAdjust="0"/>
  </p:normalViewPr>
  <p:slideViewPr>
    <p:cSldViewPr>
      <p:cViewPr varScale="1">
        <p:scale>
          <a:sx n="69" d="100"/>
          <a:sy n="69" d="100"/>
        </p:scale>
        <p:origin x="55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9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7212"/>
          </a:xfrm>
          <a:prstGeom prst="rect">
            <a:avLst/>
          </a:prstGeom>
        </p:spPr>
        <p:txBody>
          <a:bodyPr vert="horz" lIns="91440" tIns="45720" rIns="91440" bIns="45720" rtlCol="0"/>
          <a:lstStyle>
            <a:lvl1pPr algn="r">
              <a:defRPr sz="1200"/>
            </a:lvl1pPr>
          </a:lstStyle>
          <a:p>
            <a:fld id="{EAD20346-C3D0-45C9-90D3-9ECCCC45F269}" type="datetimeFigureOut">
              <a:rPr lang="en-GB" smtClean="0"/>
              <a:t>09/01/2023</a:t>
            </a:fld>
            <a:endParaRPr lang="en-GB"/>
          </a:p>
        </p:txBody>
      </p:sp>
      <p:sp>
        <p:nvSpPr>
          <p:cNvPr id="4" name="Footer Placeholder 3"/>
          <p:cNvSpPr>
            <a:spLocks noGrp="1"/>
          </p:cNvSpPr>
          <p:nvPr>
            <p:ph type="ftr" sz="quarter" idx="2"/>
          </p:nvPr>
        </p:nvSpPr>
        <p:spPr>
          <a:xfrm>
            <a:off x="0" y="9429427"/>
            <a:ext cx="2946400" cy="4972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427"/>
            <a:ext cx="2946400" cy="497212"/>
          </a:xfrm>
          <a:prstGeom prst="rect">
            <a:avLst/>
          </a:prstGeom>
        </p:spPr>
        <p:txBody>
          <a:bodyPr vert="horz" lIns="91440" tIns="45720" rIns="91440" bIns="45720" rtlCol="0" anchor="b"/>
          <a:lstStyle>
            <a:lvl1pPr algn="r">
              <a:defRPr sz="1200"/>
            </a:lvl1pPr>
          </a:lstStyle>
          <a:p>
            <a:fld id="{912AF757-6314-4AED-8FE9-E08257683DC1}" type="slidenum">
              <a:rPr lang="en-GB" smtClean="0"/>
              <a:t>‹#›</a:t>
            </a:fld>
            <a:endParaRPr lang="en-GB"/>
          </a:p>
        </p:txBody>
      </p:sp>
    </p:spTree>
    <p:extLst>
      <p:ext uri="{BB962C8B-B14F-4D97-AF65-F5344CB8AC3E}">
        <p14:creationId xmlns:p14="http://schemas.microsoft.com/office/powerpoint/2010/main" val="284596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1"/>
            <a:ext cx="2945659" cy="496331"/>
          </a:xfrm>
          <a:prstGeom prst="rect">
            <a:avLst/>
          </a:prstGeom>
        </p:spPr>
        <p:txBody>
          <a:bodyPr vert="horz" lIns="91440" tIns="45720" rIns="91440" bIns="45720" rtlCol="0"/>
          <a:lstStyle>
            <a:lvl1pPr algn="r">
              <a:defRPr sz="1200"/>
            </a:lvl1pPr>
          </a:lstStyle>
          <a:p>
            <a:fld id="{D660CE01-2420-4DA2-98A2-0038894F7D05}" type="datetimeFigureOut">
              <a:rPr lang="en-GB" smtClean="0"/>
              <a:pPr/>
              <a:t>08/01/2023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1"/>
          </a:xfrm>
          <a:prstGeom prst="rect">
            <a:avLst/>
          </a:prstGeom>
        </p:spPr>
        <p:txBody>
          <a:bodyPr vert="horz" lIns="91440" tIns="45720" rIns="91440" bIns="45720" rtlCol="0" anchor="b"/>
          <a:lstStyle>
            <a:lvl1pPr algn="r">
              <a:defRPr sz="1200"/>
            </a:lvl1pPr>
          </a:lstStyle>
          <a:p>
            <a:fld id="{90F4F524-5D2F-4381-BE6E-E21DD48B9D7D}" type="slidenum">
              <a:rPr lang="en-GB" smtClean="0"/>
              <a:pPr/>
              <a:t>‹#›</a:t>
            </a:fld>
            <a:endParaRPr lang="en-GB" dirty="0"/>
          </a:p>
        </p:txBody>
      </p:sp>
    </p:spTree>
    <p:extLst>
      <p:ext uri="{BB962C8B-B14F-4D97-AF65-F5344CB8AC3E}">
        <p14:creationId xmlns:p14="http://schemas.microsoft.com/office/powerpoint/2010/main" val="33708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a:t>
            </a:fld>
            <a:endParaRPr lang="en-GB" dirty="0"/>
          </a:p>
        </p:txBody>
      </p:sp>
    </p:spTree>
    <p:extLst>
      <p:ext uri="{BB962C8B-B14F-4D97-AF65-F5344CB8AC3E}">
        <p14:creationId xmlns:p14="http://schemas.microsoft.com/office/powerpoint/2010/main" val="11304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latin typeface="Comic Sans MS" panose="030F0702030302020204" pitchFamily="66" charset="0"/>
              </a:rPr>
              <a:t>‘Discovery Time’ – ‘bump into philosophy’</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Evidence – observations, photos, 1:1 and group work, whole class</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Verbal Feedback</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Individual levels and attention span</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Post-it activity – write down one thing your child has achieved at home recently. (Evidence for WOW books). </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VIDEO</a:t>
            </a:r>
            <a:endParaRPr lang="en-GB" sz="1400" dirty="0">
              <a:latin typeface="Comic Sans MS" panose="030F0702030302020204" pitchFamily="66" charset="0"/>
            </a:endParaRPr>
          </a:p>
          <a:p>
            <a:pPr marL="171450" indent="-171450">
              <a:buFont typeface="Arial" panose="020B0604020202020204" pitchFamily="34" charset="0"/>
              <a:buChar char="•"/>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4</a:t>
            </a:fld>
            <a:endParaRPr lang="en-GB" dirty="0"/>
          </a:p>
        </p:txBody>
      </p:sp>
    </p:spTree>
    <p:extLst>
      <p:ext uri="{BB962C8B-B14F-4D97-AF65-F5344CB8AC3E}">
        <p14:creationId xmlns:p14="http://schemas.microsoft.com/office/powerpoint/2010/main" val="1184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smtClean="0">
                <a:latin typeface="Comic Sans MS" panose="030F0702030302020204" pitchFamily="66" charset="0"/>
              </a:rPr>
              <a:t>Address on </a:t>
            </a:r>
            <a:r>
              <a:rPr lang="en-GB" sz="1400" dirty="0" err="1">
                <a:latin typeface="Comic Sans MS" panose="030F0702030302020204" pitchFamily="66" charset="0"/>
              </a:rPr>
              <a:t>h</a:t>
            </a:r>
            <a:r>
              <a:rPr lang="en-GB" sz="1400" dirty="0" err="1" smtClean="0">
                <a:latin typeface="Comic Sans MS" panose="030F0702030302020204" pitchFamily="66" charset="0"/>
              </a:rPr>
              <a:t>andout</a:t>
            </a:r>
            <a:endParaRPr lang="en-GB" sz="1400" dirty="0" smtClean="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Gives an insight into working in Early Years. </a:t>
            </a: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5</a:t>
            </a:fld>
            <a:endParaRPr lang="en-GB" dirty="0"/>
          </a:p>
        </p:txBody>
      </p:sp>
    </p:spTree>
    <p:extLst>
      <p:ext uri="{BB962C8B-B14F-4D97-AF65-F5344CB8AC3E}">
        <p14:creationId xmlns:p14="http://schemas.microsoft.com/office/powerpoint/2010/main" val="349965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Consolidating learning</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Reading – at home and ‘out and about’ - signs, menus etc. </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Counting and recognising </a:t>
            </a:r>
            <a:r>
              <a:rPr lang="en-GB" sz="1400" dirty="0" smtClean="0">
                <a:solidFill>
                  <a:prstClr val="black"/>
                </a:solidFill>
                <a:latin typeface="Comic Sans MS" panose="030F0702030302020204" pitchFamily="66" charset="0"/>
              </a:rPr>
              <a:t>numbers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smtClean="0">
                <a:solidFill>
                  <a:prstClr val="black"/>
                </a:solidFill>
                <a:latin typeface="Comic Sans MS" panose="030F0702030302020204" pitchFamily="66" charset="0"/>
              </a:rPr>
              <a:t>Counting money</a:t>
            </a: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Making up stories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World Around </a:t>
            </a:r>
            <a:r>
              <a:rPr lang="en-GB" sz="1400" dirty="0" smtClean="0">
                <a:solidFill>
                  <a:prstClr val="black"/>
                </a:solidFill>
                <a:latin typeface="Comic Sans MS" panose="030F0702030302020204" pitchFamily="66" charset="0"/>
              </a:rPr>
              <a:t>Us</a:t>
            </a: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smtClean="0">
                <a:solidFill>
                  <a:prstClr val="black"/>
                </a:solidFill>
                <a:latin typeface="Comic Sans MS" panose="030F0702030302020204" pitchFamily="66" charset="0"/>
              </a:rPr>
              <a:t>EVIDENCE FOR WOW BOOKS</a:t>
            </a: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endParaRPr lang="en-GB" sz="1400" dirty="0">
              <a:solidFill>
                <a:prstClr val="black"/>
              </a:solidFill>
              <a:latin typeface="Comic Sans MS" panose="030F0702030302020204" pitchFamily="66" charset="0"/>
            </a:endParaRPr>
          </a:p>
          <a:p>
            <a:pPr marL="171450" lvl="0" indent="-171450">
              <a:buFont typeface="Arial" panose="020B0604020202020204" pitchFamily="34" charset="0"/>
              <a:buChar char="•"/>
            </a:pPr>
            <a:r>
              <a:rPr lang="en-GB" sz="1400" dirty="0">
                <a:solidFill>
                  <a:prstClr val="black"/>
                </a:solidFill>
                <a:latin typeface="Comic Sans MS" panose="030F0702030302020204" pitchFamily="66" charset="0"/>
              </a:rPr>
              <a:t>Nursery Rhymes</a:t>
            </a:r>
          </a:p>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6</a:t>
            </a:fld>
            <a:endParaRPr lang="en-GB" dirty="0"/>
          </a:p>
        </p:txBody>
      </p:sp>
    </p:spTree>
    <p:extLst>
      <p:ext uri="{BB962C8B-B14F-4D97-AF65-F5344CB8AC3E}">
        <p14:creationId xmlns:p14="http://schemas.microsoft.com/office/powerpoint/2010/main" val="114879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8</a:t>
            </a:fld>
            <a:endParaRPr lang="en-GB" dirty="0"/>
          </a:p>
        </p:txBody>
      </p:sp>
    </p:spTree>
    <p:extLst>
      <p:ext uri="{BB962C8B-B14F-4D97-AF65-F5344CB8AC3E}">
        <p14:creationId xmlns:p14="http://schemas.microsoft.com/office/powerpoint/2010/main" val="322226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17</a:t>
            </a:fld>
            <a:endParaRPr lang="en-GB" dirty="0"/>
          </a:p>
        </p:txBody>
      </p:sp>
    </p:spTree>
    <p:extLst>
      <p:ext uri="{BB962C8B-B14F-4D97-AF65-F5344CB8AC3E}">
        <p14:creationId xmlns:p14="http://schemas.microsoft.com/office/powerpoint/2010/main" val="40011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3227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415361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487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6054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013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25679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04713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8018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1806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1344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08/01/2023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440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418A-D788-454E-AD61-38AC22286F9D}" type="datetimeFigureOut">
              <a:rPr lang="en-GB" smtClean="0"/>
              <a:pPr/>
              <a:t>08/01/2023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94291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development-matters--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mailto:messages@loxwoodschool.com"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984" y="980728"/>
            <a:ext cx="7772400" cy="1470025"/>
          </a:xfrm>
        </p:spPr>
        <p:txBody>
          <a:bodyPr>
            <a:normAutofit fontScale="90000"/>
          </a:bodyPr>
          <a:lstStyle/>
          <a:p>
            <a:pPr>
              <a:lnSpc>
                <a:spcPct val="150000"/>
              </a:lnSpc>
            </a:pPr>
            <a:r>
              <a:rPr lang="en-GB" sz="4900" b="1" dirty="0" smtClean="0">
                <a:latin typeface="Calibri" panose="020F0502020204030204" pitchFamily="34" charset="0"/>
              </a:rPr>
              <a:t>Oak class</a:t>
            </a:r>
            <a:br>
              <a:rPr lang="en-GB" sz="4900" b="1" dirty="0" smtClean="0">
                <a:latin typeface="Calibri" panose="020F0502020204030204" pitchFamily="34" charset="0"/>
              </a:rPr>
            </a:br>
            <a:r>
              <a:rPr lang="en-GB" sz="3600" dirty="0" smtClean="0">
                <a:solidFill>
                  <a:srgbClr val="0066FF"/>
                </a:solidFill>
                <a:latin typeface="Calibri" panose="020F0502020204030204" pitchFamily="34" charset="0"/>
              </a:rPr>
              <a:t>Meet the Team</a:t>
            </a:r>
            <a:endParaRPr lang="en-GB" dirty="0">
              <a:solidFill>
                <a:srgbClr val="9900FF"/>
              </a:solidFill>
              <a:latin typeface="Calibri" panose="020F0502020204030204" pitchFamily="34" charset="0"/>
            </a:endParaRPr>
          </a:p>
        </p:txBody>
      </p:sp>
      <p:sp>
        <p:nvSpPr>
          <p:cNvPr id="3" name="Subtitle 2"/>
          <p:cNvSpPr>
            <a:spLocks noGrp="1"/>
          </p:cNvSpPr>
          <p:nvPr>
            <p:ph type="subTitle" idx="1"/>
          </p:nvPr>
        </p:nvSpPr>
        <p:spPr>
          <a:xfrm>
            <a:off x="1196847" y="2132856"/>
            <a:ext cx="6400800" cy="1752600"/>
          </a:xfrm>
        </p:spPr>
        <p:txBody>
          <a:bodyPr>
            <a:normAutofit/>
          </a:bodyPr>
          <a:lstStyle/>
          <a:p>
            <a:endParaRPr lang="en-GB" dirty="0" smtClean="0">
              <a:solidFill>
                <a:srgbClr val="0066FF"/>
              </a:solidFill>
              <a:latin typeface="Calibri" panose="020F0502020204030204" pitchFamily="34" charset="0"/>
            </a:endParaRPr>
          </a:p>
          <a:p>
            <a:endParaRPr lang="en-GB" dirty="0" smtClean="0">
              <a:solidFill>
                <a:srgbClr val="0000CC"/>
              </a:solidFill>
              <a:latin typeface="Calibri" panose="020F0502020204030204" pitchFamily="34" charset="0"/>
            </a:endParaRPr>
          </a:p>
        </p:txBody>
      </p:sp>
      <p:sp>
        <p:nvSpPr>
          <p:cNvPr id="6" name="TextBox 5"/>
          <p:cNvSpPr txBox="1"/>
          <p:nvPr/>
        </p:nvSpPr>
        <p:spPr>
          <a:xfrm>
            <a:off x="1541698" y="5258762"/>
            <a:ext cx="1434239" cy="646331"/>
          </a:xfrm>
          <a:prstGeom prst="rect">
            <a:avLst/>
          </a:prstGeom>
          <a:noFill/>
        </p:spPr>
        <p:txBody>
          <a:bodyPr wrap="none" rtlCol="0">
            <a:spAutoFit/>
          </a:bodyPr>
          <a:lstStyle/>
          <a:p>
            <a:pPr algn="ctr"/>
            <a:r>
              <a:rPr lang="en-GB" dirty="0" smtClean="0"/>
              <a:t>Mrs </a:t>
            </a:r>
            <a:r>
              <a:rPr lang="en-GB" dirty="0" smtClean="0"/>
              <a:t>Donnelly</a:t>
            </a:r>
          </a:p>
          <a:p>
            <a:pPr algn="ctr"/>
            <a:r>
              <a:rPr lang="en-GB" dirty="0" smtClean="0"/>
              <a:t>Class Teacher</a:t>
            </a:r>
            <a:endParaRPr lang="en-GB" dirty="0"/>
          </a:p>
        </p:txBody>
      </p:sp>
      <p:sp>
        <p:nvSpPr>
          <p:cNvPr id="8" name="TextBox 7"/>
          <p:cNvSpPr txBox="1"/>
          <p:nvPr/>
        </p:nvSpPr>
        <p:spPr>
          <a:xfrm>
            <a:off x="5935053" y="5292795"/>
            <a:ext cx="2668231" cy="646331"/>
          </a:xfrm>
          <a:prstGeom prst="rect">
            <a:avLst/>
          </a:prstGeom>
          <a:noFill/>
        </p:spPr>
        <p:txBody>
          <a:bodyPr wrap="none" rtlCol="0">
            <a:spAutoFit/>
          </a:bodyPr>
          <a:lstStyle/>
          <a:p>
            <a:pPr algn="ctr"/>
            <a:r>
              <a:rPr lang="en-GB" dirty="0" smtClean="0"/>
              <a:t>Mrs </a:t>
            </a:r>
            <a:r>
              <a:rPr lang="en-GB" dirty="0" smtClean="0"/>
              <a:t>Coupe</a:t>
            </a:r>
          </a:p>
          <a:p>
            <a:pPr algn="ctr"/>
            <a:r>
              <a:rPr lang="en-GB" dirty="0" smtClean="0"/>
              <a:t>Learning Support Assistant</a:t>
            </a:r>
            <a:endParaRPr lang="en-GB" dirty="0"/>
          </a:p>
        </p:txBody>
      </p:sp>
      <p:pic>
        <p:nvPicPr>
          <p:cNvPr id="7" name="Picture 6"/>
          <p:cNvPicPr>
            <a:picLocks noChangeAspect="1"/>
          </p:cNvPicPr>
          <p:nvPr/>
        </p:nvPicPr>
        <p:blipFill>
          <a:blip r:embed="rId3"/>
          <a:stretch>
            <a:fillRect/>
          </a:stretch>
        </p:blipFill>
        <p:spPr>
          <a:xfrm>
            <a:off x="5796135" y="2746038"/>
            <a:ext cx="2073747" cy="2123122"/>
          </a:xfrm>
          <a:prstGeom prst="rect">
            <a:avLst/>
          </a:prstGeom>
        </p:spPr>
      </p:pic>
      <p:pic>
        <p:nvPicPr>
          <p:cNvPr id="9" name="Picture 8"/>
          <p:cNvPicPr>
            <a:picLocks noChangeAspect="1"/>
          </p:cNvPicPr>
          <p:nvPr/>
        </p:nvPicPr>
        <p:blipFill>
          <a:blip r:embed="rId4"/>
          <a:stretch>
            <a:fillRect/>
          </a:stretch>
        </p:blipFill>
        <p:spPr>
          <a:xfrm>
            <a:off x="1331640" y="2976251"/>
            <a:ext cx="2029740" cy="2061209"/>
          </a:xfrm>
          <a:prstGeom prst="rect">
            <a:avLst/>
          </a:prstGeom>
        </p:spPr>
      </p:pic>
    </p:spTree>
    <p:extLst>
      <p:ext uri="{BB962C8B-B14F-4D97-AF65-F5344CB8AC3E}">
        <p14:creationId xmlns:p14="http://schemas.microsoft.com/office/powerpoint/2010/main" val="229047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RWI</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At Loxwood school, we use the Read, Write, </a:t>
            </a:r>
            <a:r>
              <a:rPr lang="en-GB" dirty="0" err="1" smtClean="0"/>
              <a:t>Inc</a:t>
            </a:r>
            <a:r>
              <a:rPr lang="en-GB" dirty="0" smtClean="0"/>
              <a:t> phonic scheme, Your child has a daily phonic input. We begin the day with a whole class input on the carpet. </a:t>
            </a:r>
          </a:p>
          <a:p>
            <a:r>
              <a:rPr lang="en-GB" dirty="0" smtClean="0"/>
              <a:t>Each day we introduce a new sound. We have learnt all of the single letter sounds and are now working on the diagraphs (two letters, one sound- </a:t>
            </a:r>
            <a:r>
              <a:rPr lang="en-GB" dirty="0" err="1" smtClean="0"/>
              <a:t>sh</a:t>
            </a:r>
            <a:r>
              <a:rPr lang="en-GB" dirty="0" smtClean="0"/>
              <a:t>, </a:t>
            </a:r>
            <a:r>
              <a:rPr lang="en-GB" dirty="0" err="1" smtClean="0"/>
              <a:t>ch</a:t>
            </a:r>
            <a:r>
              <a:rPr lang="en-GB" dirty="0" smtClean="0"/>
              <a:t>, </a:t>
            </a:r>
            <a:r>
              <a:rPr lang="en-GB" dirty="0" err="1" smtClean="0"/>
              <a:t>th</a:t>
            </a:r>
            <a:r>
              <a:rPr lang="en-GB" dirty="0" smtClean="0"/>
              <a:t>, ng, </a:t>
            </a:r>
            <a:r>
              <a:rPr lang="en-GB" dirty="0" err="1" smtClean="0"/>
              <a:t>nk</a:t>
            </a:r>
            <a:r>
              <a:rPr lang="en-GB" dirty="0" smtClean="0"/>
              <a:t>, </a:t>
            </a:r>
            <a:r>
              <a:rPr lang="en-GB" dirty="0" err="1" smtClean="0"/>
              <a:t>qu</a:t>
            </a:r>
            <a:r>
              <a:rPr lang="en-GB" dirty="0" smtClean="0"/>
              <a:t>)</a:t>
            </a:r>
          </a:p>
          <a:p>
            <a:r>
              <a:rPr lang="en-GB" dirty="0" smtClean="0"/>
              <a:t>The children then go off to explore their independent learning and myself and Mrs Coupe work with small groups to carry on their phonic learning. This includes writing the sound of the day, and making or reading simple CVC words depending on each child’s ability. </a:t>
            </a:r>
          </a:p>
          <a:p>
            <a:r>
              <a:rPr lang="en-GB" dirty="0" smtClean="0"/>
              <a:t>There are opportunities for the children to read and write the letter sounds and  simple </a:t>
            </a:r>
            <a:r>
              <a:rPr lang="en-GB" dirty="0" err="1" smtClean="0"/>
              <a:t>cvc</a:t>
            </a:r>
            <a:r>
              <a:rPr lang="en-GB" dirty="0" smtClean="0"/>
              <a:t> words in the learning environment so that they are constantly being exposed to the letter sounds and words. </a:t>
            </a:r>
            <a:endParaRPr lang="en-GB" dirty="0"/>
          </a:p>
        </p:txBody>
      </p:sp>
      <p:pic>
        <p:nvPicPr>
          <p:cNvPr id="4" name="Picture 3"/>
          <p:cNvPicPr>
            <a:picLocks noChangeAspect="1"/>
          </p:cNvPicPr>
          <p:nvPr/>
        </p:nvPicPr>
        <p:blipFill>
          <a:blip r:embed="rId2"/>
          <a:stretch>
            <a:fillRect/>
          </a:stretch>
        </p:blipFill>
        <p:spPr>
          <a:xfrm>
            <a:off x="7812360" y="5581854"/>
            <a:ext cx="1197868" cy="1167153"/>
          </a:xfrm>
          <a:prstGeom prst="rect">
            <a:avLst/>
          </a:prstGeom>
        </p:spPr>
      </p:pic>
      <p:pic>
        <p:nvPicPr>
          <p:cNvPr id="5" name="Picture 4"/>
          <p:cNvPicPr>
            <a:picLocks noChangeAspect="1"/>
          </p:cNvPicPr>
          <p:nvPr/>
        </p:nvPicPr>
        <p:blipFill>
          <a:blip r:embed="rId3"/>
          <a:stretch>
            <a:fillRect/>
          </a:stretch>
        </p:blipFill>
        <p:spPr>
          <a:xfrm>
            <a:off x="85725" y="255588"/>
            <a:ext cx="3743325" cy="1162050"/>
          </a:xfrm>
          <a:prstGeom prst="rect">
            <a:avLst/>
          </a:prstGeom>
        </p:spPr>
      </p:pic>
    </p:spTree>
    <p:extLst>
      <p:ext uri="{BB962C8B-B14F-4D97-AF65-F5344CB8AC3E}">
        <p14:creationId xmlns:p14="http://schemas.microsoft.com/office/powerpoint/2010/main" val="279990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you can expect to see coming home</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Before the holidays, every child was given a set 1 speed sounds booklet. If you have just joined us, you will receive one this week.</a:t>
            </a:r>
          </a:p>
          <a:p>
            <a:r>
              <a:rPr lang="en-GB" dirty="0" smtClean="0"/>
              <a:t>This is for you to keep and work with your child on recognising and pronouncing the sounds.</a:t>
            </a:r>
          </a:p>
          <a:p>
            <a:r>
              <a:rPr lang="en-GB" dirty="0" smtClean="0"/>
              <a:t>Please don’t worry if you are unsure of how to pronounce the sounds- there is a link on our class page to a RWI video which shows you how each sound is pronounced.</a:t>
            </a:r>
          </a:p>
          <a:p>
            <a:endParaRPr lang="en-GB" dirty="0"/>
          </a:p>
        </p:txBody>
      </p:sp>
      <p:sp>
        <p:nvSpPr>
          <p:cNvPr id="5" name="Content Placeholder 4"/>
          <p:cNvSpPr>
            <a:spLocks noGrp="1"/>
          </p:cNvSpPr>
          <p:nvPr>
            <p:ph sz="half" idx="2"/>
          </p:nvPr>
        </p:nvSpPr>
        <p:spPr/>
        <p:txBody>
          <a:bodyPr>
            <a:normAutofit fontScale="77500" lnSpcReduction="20000"/>
          </a:bodyPr>
          <a:lstStyle/>
          <a:p>
            <a:endParaRPr lang="en-GB"/>
          </a:p>
        </p:txBody>
      </p:sp>
      <p:pic>
        <p:nvPicPr>
          <p:cNvPr id="4" name="Picture 3"/>
          <p:cNvPicPr>
            <a:picLocks noChangeAspect="1"/>
          </p:cNvPicPr>
          <p:nvPr/>
        </p:nvPicPr>
        <p:blipFill>
          <a:blip r:embed="rId2"/>
          <a:stretch>
            <a:fillRect/>
          </a:stretch>
        </p:blipFill>
        <p:spPr>
          <a:xfrm>
            <a:off x="5076056" y="1600200"/>
            <a:ext cx="3036382" cy="4255368"/>
          </a:xfrm>
          <a:prstGeom prst="rect">
            <a:avLst/>
          </a:prstGeom>
        </p:spPr>
      </p:pic>
    </p:spTree>
    <p:extLst>
      <p:ext uri="{BB962C8B-B14F-4D97-AF65-F5344CB8AC3E}">
        <p14:creationId xmlns:p14="http://schemas.microsoft.com/office/powerpoint/2010/main" val="22591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Sound blending books</a:t>
            </a:r>
            <a:endParaRPr lang="en-GB" dirty="0"/>
          </a:p>
        </p:txBody>
      </p:sp>
      <p:sp>
        <p:nvSpPr>
          <p:cNvPr id="6" name="Content Placeholder 5"/>
          <p:cNvSpPr>
            <a:spLocks noGrp="1"/>
          </p:cNvSpPr>
          <p:nvPr>
            <p:ph sz="half" idx="1"/>
          </p:nvPr>
        </p:nvSpPr>
        <p:spPr/>
        <p:txBody>
          <a:bodyPr>
            <a:normAutofit fontScale="70000" lnSpcReduction="20000"/>
          </a:bodyPr>
          <a:lstStyle/>
          <a:p>
            <a:r>
              <a:rPr lang="en-GB" dirty="0" smtClean="0"/>
              <a:t>When we feel you child can blend CVC words confidently, we will start to send home sound blending books. Please trust our judgement and do not worry if your child is not there yet. We are working on daily activities to practise these skills.</a:t>
            </a:r>
          </a:p>
          <a:p>
            <a:r>
              <a:rPr lang="en-GB" dirty="0" smtClean="0"/>
              <a:t>If your child does start to take home one of these books, please practise with your child using these sentences:</a:t>
            </a:r>
          </a:p>
          <a:p>
            <a:r>
              <a:rPr lang="en-GB" dirty="0" smtClean="0"/>
              <a:t>To sound out each sound, we say: “Fred talk”</a:t>
            </a:r>
          </a:p>
          <a:p>
            <a:r>
              <a:rPr lang="en-GB" dirty="0" smtClean="0"/>
              <a:t>To put the sounds together, we say: “Read the word.”</a:t>
            </a:r>
          </a:p>
        </p:txBody>
      </p:sp>
      <p:sp>
        <p:nvSpPr>
          <p:cNvPr id="7" name="Content Placeholder 6"/>
          <p:cNvSpPr>
            <a:spLocks noGrp="1"/>
          </p:cNvSpPr>
          <p:nvPr>
            <p:ph sz="half" idx="2"/>
          </p:nvPr>
        </p:nvSpPr>
        <p:spPr/>
        <p:txBody>
          <a:bodyPr>
            <a:normAutofit fontScale="70000" lnSpcReduction="20000"/>
          </a:bodyPr>
          <a:lstStyle/>
          <a:p>
            <a:r>
              <a:rPr lang="en-GB" dirty="0"/>
              <a:t>So we introduce the word and say: “Fred talk, read the word.”</a:t>
            </a:r>
          </a:p>
          <a:p>
            <a:r>
              <a:rPr lang="en-GB" dirty="0"/>
              <a:t>When your child begins to read words with diagraphs in them, for example, ‘them’, ‘chip’ </a:t>
            </a:r>
          </a:p>
          <a:p>
            <a:r>
              <a:rPr lang="en-GB" dirty="0"/>
              <a:t>We add an extra sentence in and say:</a:t>
            </a:r>
          </a:p>
          <a:p>
            <a:r>
              <a:rPr lang="en-GB" dirty="0"/>
              <a:t>“Spot the special friends, </a:t>
            </a:r>
            <a:r>
              <a:rPr lang="en-GB" dirty="0" err="1"/>
              <a:t>fred</a:t>
            </a:r>
            <a:r>
              <a:rPr lang="en-GB" dirty="0"/>
              <a:t> talk, read the word.”</a:t>
            </a:r>
          </a:p>
          <a:p>
            <a:endParaRPr lang="en-GB" dirty="0"/>
          </a:p>
        </p:txBody>
      </p:sp>
      <p:pic>
        <p:nvPicPr>
          <p:cNvPr id="4" name="Picture 3"/>
          <p:cNvPicPr>
            <a:picLocks noChangeAspect="1"/>
          </p:cNvPicPr>
          <p:nvPr/>
        </p:nvPicPr>
        <p:blipFill>
          <a:blip r:embed="rId2"/>
          <a:stretch>
            <a:fillRect/>
          </a:stretch>
        </p:blipFill>
        <p:spPr>
          <a:xfrm>
            <a:off x="5168778" y="4146593"/>
            <a:ext cx="2997444" cy="1984794"/>
          </a:xfrm>
          <a:prstGeom prst="rect">
            <a:avLst/>
          </a:prstGeom>
        </p:spPr>
      </p:pic>
    </p:spTree>
    <p:extLst>
      <p:ext uri="{BB962C8B-B14F-4D97-AF65-F5344CB8AC3E}">
        <p14:creationId xmlns:p14="http://schemas.microsoft.com/office/powerpoint/2010/main" val="162970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Woodlands learning</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smtClean="0"/>
              <a:t>Your child is going to have a weekly Woodlands </a:t>
            </a:r>
            <a:r>
              <a:rPr lang="en-GB" dirty="0"/>
              <a:t>L</a:t>
            </a:r>
            <a:r>
              <a:rPr lang="en-GB" dirty="0" smtClean="0"/>
              <a:t>earning session with Mrs Harder. This is different to the rest of the school who will carry on having their bi- weekly session.</a:t>
            </a:r>
          </a:p>
          <a:p>
            <a:r>
              <a:rPr lang="en-GB" dirty="0" smtClean="0"/>
              <a:t>Outdoor learning and exploration really supports the Early Years curriculum so I am very excited about this opportunity for your child.</a:t>
            </a:r>
            <a:endParaRPr lang="en-GB" dirty="0"/>
          </a:p>
        </p:txBody>
      </p:sp>
      <p:sp>
        <p:nvSpPr>
          <p:cNvPr id="4" name="Content Placeholder 3"/>
          <p:cNvSpPr>
            <a:spLocks noGrp="1"/>
          </p:cNvSpPr>
          <p:nvPr>
            <p:ph sz="half" idx="2"/>
          </p:nvPr>
        </p:nvSpPr>
        <p:spPr/>
        <p:txBody>
          <a:bodyPr>
            <a:normAutofit fontScale="85000" lnSpcReduction="10000"/>
          </a:bodyPr>
          <a:lstStyle/>
          <a:p>
            <a:r>
              <a:rPr lang="en-GB" dirty="0" smtClean="0"/>
              <a:t>Your child will have Woodland Learning every Thursday and it will alternated between mornings and afternoons each week. </a:t>
            </a:r>
          </a:p>
          <a:p>
            <a:r>
              <a:rPr lang="en-GB" dirty="0" smtClean="0"/>
              <a:t>Can you please send your child into school wearing their Woodlands learning clothes on a Thursday.</a:t>
            </a:r>
          </a:p>
          <a:p>
            <a:r>
              <a:rPr lang="en-GB" dirty="0" smtClean="0"/>
              <a:t>Please, please, please make sure everything is named.</a:t>
            </a:r>
          </a:p>
          <a:p>
            <a:endParaRPr lang="en-GB" dirty="0"/>
          </a:p>
        </p:txBody>
      </p:sp>
    </p:spTree>
    <p:extLst>
      <p:ext uri="{BB962C8B-B14F-4D97-AF65-F5344CB8AC3E}">
        <p14:creationId xmlns:p14="http://schemas.microsoft.com/office/powerpoint/2010/main" val="256379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725" y="166687"/>
            <a:ext cx="8210550" cy="6524625"/>
          </a:xfrm>
          <a:prstGeom prst="rect">
            <a:avLst/>
          </a:prstGeom>
        </p:spPr>
      </p:pic>
    </p:spTree>
    <p:extLst>
      <p:ext uri="{BB962C8B-B14F-4D97-AF65-F5344CB8AC3E}">
        <p14:creationId xmlns:p14="http://schemas.microsoft.com/office/powerpoint/2010/main" val="183115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r>
              <a:rPr lang="en-GB" dirty="0" smtClean="0"/>
              <a:t>Our PE day for this term will be on a Tuesday or </a:t>
            </a:r>
            <a:r>
              <a:rPr lang="en-GB" smtClean="0"/>
              <a:t>a Friday.</a:t>
            </a:r>
            <a:endParaRPr lang="en-GB" dirty="0" smtClean="0"/>
          </a:p>
          <a:p>
            <a:pPr marL="0" indent="0">
              <a:buNone/>
            </a:pPr>
            <a:r>
              <a:rPr lang="en-GB" dirty="0" smtClean="0"/>
              <a:t>However from time to time this may move around so please make sure that your child has a full PE kit in school every day. </a:t>
            </a:r>
          </a:p>
          <a:p>
            <a:pPr marL="0" indent="0">
              <a:buNone/>
            </a:pPr>
            <a:r>
              <a:rPr lang="en-GB" dirty="0" smtClean="0"/>
              <a:t>Please, please, please make sure everything is named so that if something does go missing , it can find it’s way back to you.</a:t>
            </a:r>
          </a:p>
          <a:p>
            <a:pPr marL="0" indent="0">
              <a:buNone/>
            </a:pPr>
            <a:endParaRPr lang="en-GB" dirty="0"/>
          </a:p>
        </p:txBody>
      </p:sp>
      <p:pic>
        <p:nvPicPr>
          <p:cNvPr id="4" name="Picture 3"/>
          <p:cNvPicPr>
            <a:picLocks noChangeAspect="1"/>
          </p:cNvPicPr>
          <p:nvPr/>
        </p:nvPicPr>
        <p:blipFill>
          <a:blip r:embed="rId2"/>
          <a:stretch>
            <a:fillRect/>
          </a:stretch>
        </p:blipFill>
        <p:spPr>
          <a:xfrm>
            <a:off x="6082676" y="4869160"/>
            <a:ext cx="2600325" cy="1685925"/>
          </a:xfrm>
          <a:prstGeom prst="rect">
            <a:avLst/>
          </a:prstGeom>
        </p:spPr>
      </p:pic>
    </p:spTree>
    <p:extLst>
      <p:ext uri="{BB962C8B-B14F-4D97-AF65-F5344CB8AC3E}">
        <p14:creationId xmlns:p14="http://schemas.microsoft.com/office/powerpoint/2010/main" val="36865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Snack and water bottles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encourage the children to keep hydrated and so they need a NAMED water bottle in school every day.</a:t>
            </a:r>
          </a:p>
          <a:p>
            <a:r>
              <a:rPr lang="en-GB" dirty="0" smtClean="0"/>
              <a:t>The school provides a healthy fruit snack for your child every day. However, if you would like to send in an extra snack, please do in a NAMED container. Please note that we are a NUT FREE school so do not send anything in that contains nuts please.</a:t>
            </a:r>
          </a:p>
          <a:p>
            <a:r>
              <a:rPr lang="en-GB" dirty="0" smtClean="0"/>
              <a:t>Healthy snacks- fruit, vegetables, cheese, crackers- no sweets or chocolate please.</a:t>
            </a:r>
            <a:endParaRPr lang="en-GB" dirty="0"/>
          </a:p>
        </p:txBody>
      </p:sp>
      <p:pic>
        <p:nvPicPr>
          <p:cNvPr id="4" name="Picture 3"/>
          <p:cNvPicPr>
            <a:picLocks noChangeAspect="1"/>
          </p:cNvPicPr>
          <p:nvPr/>
        </p:nvPicPr>
        <p:blipFill>
          <a:blip r:embed="rId2"/>
          <a:stretch>
            <a:fillRect/>
          </a:stretch>
        </p:blipFill>
        <p:spPr>
          <a:xfrm>
            <a:off x="8028384" y="4725144"/>
            <a:ext cx="879393" cy="1944216"/>
          </a:xfrm>
          <a:prstGeom prst="rect">
            <a:avLst/>
          </a:prstGeom>
        </p:spPr>
      </p:pic>
      <p:pic>
        <p:nvPicPr>
          <p:cNvPr id="5" name="Picture 4"/>
          <p:cNvPicPr>
            <a:picLocks noChangeAspect="1"/>
          </p:cNvPicPr>
          <p:nvPr/>
        </p:nvPicPr>
        <p:blipFill>
          <a:blip r:embed="rId3"/>
          <a:stretch>
            <a:fillRect/>
          </a:stretch>
        </p:blipFill>
        <p:spPr>
          <a:xfrm>
            <a:off x="107504" y="135353"/>
            <a:ext cx="1876425" cy="1057275"/>
          </a:xfrm>
          <a:prstGeom prst="rect">
            <a:avLst/>
          </a:prstGeom>
        </p:spPr>
      </p:pic>
    </p:spTree>
    <p:extLst>
      <p:ext uri="{BB962C8B-B14F-4D97-AF65-F5344CB8AC3E}">
        <p14:creationId xmlns:p14="http://schemas.microsoft.com/office/powerpoint/2010/main" val="1798451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598" y="-4097"/>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0"/>
            <a:ext cx="4566537" cy="3424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733" y="3443241"/>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3424902"/>
            <a:ext cx="4566537" cy="34698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cache-ec0.pinimg.com/736x/6f/22/2b/6f222b140073ed6911104a5dd4c0e1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635731"/>
            <a:ext cx="6120680" cy="557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8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797152"/>
            <a:ext cx="3168352"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Mrs </a:t>
            </a:r>
            <a:r>
              <a:rPr lang="en-GB" dirty="0" err="1" smtClean="0">
                <a:latin typeface="Arial" panose="020B0604020202020204" pitchFamily="34" charset="0"/>
                <a:cs typeface="Arial" panose="020B0604020202020204" pitchFamily="34" charset="0"/>
              </a:rPr>
              <a:t>Bilthouse</a:t>
            </a:r>
            <a:endParaRPr lang="en-GB"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Learning </a:t>
            </a: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upport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ssistant</a:t>
            </a:r>
            <a:endParaRPr lang="en-GB"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Monday, Tuesday and Wednesday mornings</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5369868" y="4797152"/>
            <a:ext cx="2941896" cy="1200329"/>
          </a:xfrm>
          <a:prstGeom prst="rect">
            <a:avLst/>
          </a:prstGeom>
          <a:noFill/>
        </p:spPr>
        <p:txBody>
          <a:bodyPr wrap="none" rtlCol="0">
            <a:spAutoFit/>
          </a:bodyPr>
          <a:lstStyle/>
          <a:p>
            <a:pPr algn="ctr"/>
            <a:r>
              <a:rPr lang="en-GB" dirty="0" smtClean="0">
                <a:latin typeface="Arial" panose="020B0604020202020204" pitchFamily="34" charset="0"/>
                <a:cs typeface="Arial" panose="020B0604020202020204" pitchFamily="34" charset="0"/>
              </a:rPr>
              <a:t>Mrs </a:t>
            </a:r>
            <a:r>
              <a:rPr lang="en-GB" dirty="0" smtClean="0">
                <a:latin typeface="Arial" panose="020B0604020202020204" pitchFamily="34" charset="0"/>
                <a:cs typeface="Arial" panose="020B0604020202020204" pitchFamily="34" charset="0"/>
              </a:rPr>
              <a:t>Crofts</a:t>
            </a:r>
          </a:p>
          <a:p>
            <a:pPr algn="ctr"/>
            <a:r>
              <a:rPr lang="en-GB" dirty="0">
                <a:latin typeface="Arial" panose="020B0604020202020204" pitchFamily="34" charset="0"/>
                <a:cs typeface="Arial" panose="020B0604020202020204" pitchFamily="34" charset="0"/>
              </a:rPr>
              <a:t>Learning Support </a:t>
            </a:r>
            <a:r>
              <a:rPr lang="en-GB" dirty="0" smtClean="0">
                <a:latin typeface="Arial" panose="020B0604020202020204" pitchFamily="34" charset="0"/>
                <a:cs typeface="Arial" panose="020B0604020202020204" pitchFamily="34" charset="0"/>
              </a:rPr>
              <a:t>Assistant</a:t>
            </a:r>
            <a:endParaRPr lang="en-GB"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Thursday and Friday </a:t>
            </a:r>
          </a:p>
          <a:p>
            <a:pPr algn="ctr"/>
            <a:r>
              <a:rPr lang="en-GB" dirty="0" smtClean="0">
                <a:latin typeface="Arial" panose="020B0604020202020204" pitchFamily="34" charset="0"/>
                <a:cs typeface="Arial" panose="020B0604020202020204" pitchFamily="34" charset="0"/>
              </a:rPr>
              <a:t>mornings</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3851920" y="404664"/>
            <a:ext cx="1630767"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Support staff</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362837" y="2189214"/>
            <a:ext cx="2376264" cy="2357985"/>
          </a:xfrm>
          <a:prstGeom prst="rect">
            <a:avLst/>
          </a:prstGeom>
        </p:spPr>
      </p:pic>
    </p:spTree>
    <p:extLst>
      <p:ext uri="{BB962C8B-B14F-4D97-AF65-F5344CB8AC3E}">
        <p14:creationId xmlns:p14="http://schemas.microsoft.com/office/powerpoint/2010/main" val="1104798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085184"/>
            <a:ext cx="2828659" cy="646331"/>
          </a:xfrm>
          <a:prstGeom prst="rect">
            <a:avLst/>
          </a:prstGeom>
          <a:noFill/>
        </p:spPr>
        <p:txBody>
          <a:bodyPr wrap="none" rtlCol="0">
            <a:spAutoFit/>
          </a:bodyPr>
          <a:lstStyle/>
          <a:p>
            <a:pPr algn="ctr"/>
            <a:r>
              <a:rPr lang="en-GB" dirty="0" smtClean="0"/>
              <a:t>Mrs Harder </a:t>
            </a:r>
          </a:p>
          <a:p>
            <a:pPr algn="ctr"/>
            <a:r>
              <a:rPr lang="en-GB" dirty="0" smtClean="0"/>
              <a:t>Woodlands learning teacher</a:t>
            </a:r>
            <a:endParaRPr lang="en-GB" dirty="0"/>
          </a:p>
        </p:txBody>
      </p:sp>
      <p:sp>
        <p:nvSpPr>
          <p:cNvPr id="3" name="TextBox 2"/>
          <p:cNvSpPr txBox="1"/>
          <p:nvPr/>
        </p:nvSpPr>
        <p:spPr>
          <a:xfrm>
            <a:off x="3779912" y="2492896"/>
            <a:ext cx="1184042" cy="646331"/>
          </a:xfrm>
          <a:prstGeom prst="rect">
            <a:avLst/>
          </a:prstGeom>
          <a:noFill/>
        </p:spPr>
        <p:txBody>
          <a:bodyPr wrap="none" rtlCol="0">
            <a:spAutoFit/>
          </a:bodyPr>
          <a:lstStyle/>
          <a:p>
            <a:r>
              <a:rPr lang="en-GB" dirty="0" smtClean="0"/>
              <a:t>Mr Green</a:t>
            </a:r>
          </a:p>
          <a:p>
            <a:r>
              <a:rPr lang="en-GB" dirty="0" smtClean="0"/>
              <a:t>PE teacher</a:t>
            </a:r>
            <a:endParaRPr lang="en-GB" dirty="0"/>
          </a:p>
        </p:txBody>
      </p:sp>
      <p:sp>
        <p:nvSpPr>
          <p:cNvPr id="4" name="TextBox 3"/>
          <p:cNvSpPr txBox="1"/>
          <p:nvPr/>
        </p:nvSpPr>
        <p:spPr>
          <a:xfrm>
            <a:off x="5586796" y="5229200"/>
            <a:ext cx="2936188" cy="646331"/>
          </a:xfrm>
          <a:prstGeom prst="rect">
            <a:avLst/>
          </a:prstGeom>
          <a:noFill/>
        </p:spPr>
        <p:txBody>
          <a:bodyPr wrap="none" rtlCol="0">
            <a:spAutoFit/>
          </a:bodyPr>
          <a:lstStyle/>
          <a:p>
            <a:pPr algn="ctr"/>
            <a:r>
              <a:rPr lang="en-GB" dirty="0" smtClean="0"/>
              <a:t>Mrs Swann</a:t>
            </a:r>
          </a:p>
          <a:p>
            <a:pPr algn="ctr"/>
            <a:r>
              <a:rPr lang="en-GB" dirty="0" smtClean="0"/>
              <a:t>Teacher and Learning mentor</a:t>
            </a:r>
            <a:endParaRPr lang="en-GB" dirty="0"/>
          </a:p>
        </p:txBody>
      </p:sp>
      <p:pic>
        <p:nvPicPr>
          <p:cNvPr id="6" name="Picture 5"/>
          <p:cNvPicPr>
            <a:picLocks noChangeAspect="1"/>
          </p:cNvPicPr>
          <p:nvPr/>
        </p:nvPicPr>
        <p:blipFill>
          <a:blip r:embed="rId2"/>
          <a:stretch>
            <a:fillRect/>
          </a:stretch>
        </p:blipFill>
        <p:spPr>
          <a:xfrm>
            <a:off x="3368211" y="332655"/>
            <a:ext cx="1779853" cy="1821897"/>
          </a:xfrm>
          <a:prstGeom prst="rect">
            <a:avLst/>
          </a:prstGeom>
        </p:spPr>
      </p:pic>
      <p:pic>
        <p:nvPicPr>
          <p:cNvPr id="7" name="Picture 6"/>
          <p:cNvPicPr>
            <a:picLocks noChangeAspect="1"/>
          </p:cNvPicPr>
          <p:nvPr/>
        </p:nvPicPr>
        <p:blipFill>
          <a:blip r:embed="rId3"/>
          <a:stretch>
            <a:fillRect/>
          </a:stretch>
        </p:blipFill>
        <p:spPr>
          <a:xfrm>
            <a:off x="899592" y="3256181"/>
            <a:ext cx="1872208" cy="1829003"/>
          </a:xfrm>
          <a:prstGeom prst="rect">
            <a:avLst/>
          </a:prstGeom>
        </p:spPr>
      </p:pic>
      <p:pic>
        <p:nvPicPr>
          <p:cNvPr id="8" name="Picture 7"/>
          <p:cNvPicPr>
            <a:picLocks noChangeAspect="1"/>
          </p:cNvPicPr>
          <p:nvPr/>
        </p:nvPicPr>
        <p:blipFill>
          <a:blip r:embed="rId4"/>
          <a:stretch>
            <a:fillRect/>
          </a:stretch>
        </p:blipFill>
        <p:spPr>
          <a:xfrm>
            <a:off x="6012160" y="3256181"/>
            <a:ext cx="2013448" cy="1998078"/>
          </a:xfrm>
          <a:prstGeom prst="rect">
            <a:avLst/>
          </a:prstGeom>
        </p:spPr>
      </p:pic>
    </p:spTree>
    <p:extLst>
      <p:ext uri="{BB962C8B-B14F-4D97-AF65-F5344CB8AC3E}">
        <p14:creationId xmlns:p14="http://schemas.microsoft.com/office/powerpoint/2010/main" val="292017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77" y="476672"/>
            <a:ext cx="8229600" cy="1143000"/>
          </a:xfrm>
        </p:spPr>
        <p:txBody>
          <a:bodyPr>
            <a:noAutofit/>
          </a:bodyPr>
          <a:lstStyle/>
          <a:p>
            <a:r>
              <a:rPr lang="en-GB" sz="3600" u="sng" dirty="0" smtClean="0">
                <a:latin typeface="Calibri" panose="020F0502020204030204" pitchFamily="34" charset="0"/>
              </a:rPr>
              <a:t>The Foundation Stage</a:t>
            </a:r>
            <a:br>
              <a:rPr lang="en-GB" sz="3600" u="sng" dirty="0" smtClean="0">
                <a:latin typeface="Calibri" panose="020F0502020204030204" pitchFamily="34" charset="0"/>
              </a:rPr>
            </a:br>
            <a:r>
              <a:rPr lang="en-GB" sz="3600" u="sng" dirty="0" smtClean="0">
                <a:latin typeface="Calibri" panose="020F0502020204030204" pitchFamily="34" charset="0"/>
              </a:rPr>
              <a:t> Curriculum</a:t>
            </a:r>
            <a:endParaRPr lang="en-GB" sz="3600" u="sng" dirty="0">
              <a:latin typeface="Calibri" panose="020F0502020204030204" pitchFamily="34" charset="0"/>
            </a:endParaRPr>
          </a:p>
        </p:txBody>
      </p:sp>
      <p:sp>
        <p:nvSpPr>
          <p:cNvPr id="4" name="TextBox 3"/>
          <p:cNvSpPr txBox="1"/>
          <p:nvPr/>
        </p:nvSpPr>
        <p:spPr>
          <a:xfrm>
            <a:off x="881765" y="1700807"/>
            <a:ext cx="3600400" cy="830997"/>
          </a:xfrm>
          <a:prstGeom prst="rect">
            <a:avLst/>
          </a:prstGeom>
          <a:noFill/>
        </p:spPr>
        <p:txBody>
          <a:bodyPr wrap="square" rtlCol="0">
            <a:spAutoFit/>
          </a:bodyPr>
          <a:lstStyle/>
          <a:p>
            <a:pPr algn="ctr"/>
            <a:r>
              <a:rPr lang="en-GB" sz="2400" dirty="0" smtClean="0">
                <a:solidFill>
                  <a:srgbClr val="0066FF"/>
                </a:solidFill>
                <a:latin typeface="Comic Sans MS" pitchFamily="66" charset="0"/>
              </a:rPr>
              <a:t>3 prime </a:t>
            </a:r>
          </a:p>
          <a:p>
            <a:pPr algn="ctr"/>
            <a:r>
              <a:rPr lang="en-GB" sz="2400" dirty="0" smtClean="0">
                <a:solidFill>
                  <a:srgbClr val="0066FF"/>
                </a:solidFill>
                <a:latin typeface="Comic Sans MS" pitchFamily="66" charset="0"/>
              </a:rPr>
              <a:t>areas of learning:</a:t>
            </a:r>
            <a:endParaRPr lang="en-GB" sz="2400" dirty="0">
              <a:solidFill>
                <a:srgbClr val="0066FF"/>
              </a:solidFill>
              <a:latin typeface="Comic Sans MS" pitchFamily="66" charset="0"/>
            </a:endParaRPr>
          </a:p>
        </p:txBody>
      </p:sp>
      <p:sp>
        <p:nvSpPr>
          <p:cNvPr id="5" name="TextBox 4"/>
          <p:cNvSpPr txBox="1"/>
          <p:nvPr/>
        </p:nvSpPr>
        <p:spPr>
          <a:xfrm>
            <a:off x="5292080" y="1700808"/>
            <a:ext cx="3600400" cy="830997"/>
          </a:xfrm>
          <a:prstGeom prst="rect">
            <a:avLst/>
          </a:prstGeom>
          <a:noFill/>
        </p:spPr>
        <p:txBody>
          <a:bodyPr wrap="square" rtlCol="0">
            <a:spAutoFit/>
          </a:bodyPr>
          <a:lstStyle/>
          <a:p>
            <a:pPr algn="ctr"/>
            <a:r>
              <a:rPr lang="en-GB" sz="2400" dirty="0" smtClean="0">
                <a:solidFill>
                  <a:srgbClr val="0066FF"/>
                </a:solidFill>
                <a:latin typeface="Comic Sans MS" pitchFamily="66" charset="0"/>
              </a:rPr>
              <a:t>4 specific </a:t>
            </a:r>
          </a:p>
          <a:p>
            <a:pPr algn="ctr"/>
            <a:r>
              <a:rPr lang="en-GB" sz="2400" dirty="0" smtClean="0">
                <a:solidFill>
                  <a:srgbClr val="0066FF"/>
                </a:solidFill>
                <a:latin typeface="Comic Sans MS" pitchFamily="66" charset="0"/>
              </a:rPr>
              <a:t>areas of learning:</a:t>
            </a:r>
            <a:endParaRPr lang="en-GB" sz="2400" dirty="0">
              <a:solidFill>
                <a:srgbClr val="0066FF"/>
              </a:solidFill>
              <a:latin typeface="Comic Sans MS" pitchFamily="66" charset="0"/>
            </a:endParaRPr>
          </a:p>
        </p:txBody>
      </p:sp>
      <p:sp>
        <p:nvSpPr>
          <p:cNvPr id="8" name="Rectangle 7"/>
          <p:cNvSpPr/>
          <p:nvPr/>
        </p:nvSpPr>
        <p:spPr>
          <a:xfrm>
            <a:off x="353745" y="5204216"/>
            <a:ext cx="8352928" cy="1169551"/>
          </a:xfrm>
          <a:prstGeom prst="rect">
            <a:avLst/>
          </a:prstGeom>
        </p:spPr>
        <p:txBody>
          <a:bodyPr wrap="square">
            <a:spAutoFit/>
          </a:bodyPr>
          <a:lstStyle/>
          <a:p>
            <a:pPr marL="342900" indent="-342900">
              <a:spcBef>
                <a:spcPct val="50000"/>
              </a:spcBef>
              <a:buFont typeface="Arial" pitchFamily="34" charset="0"/>
              <a:buChar char="•"/>
            </a:pPr>
            <a:r>
              <a:rPr lang="en-GB" sz="2000" dirty="0" smtClean="0">
                <a:latin typeface="Calibri" panose="020F0502020204030204" pitchFamily="34" charset="0"/>
              </a:rPr>
              <a:t>We collect evidence against these areas </a:t>
            </a:r>
          </a:p>
          <a:p>
            <a:pPr marL="342900" indent="-342900">
              <a:spcBef>
                <a:spcPct val="50000"/>
              </a:spcBef>
              <a:buFont typeface="Arial" pitchFamily="34" charset="0"/>
              <a:buChar char="•"/>
            </a:pPr>
            <a:r>
              <a:rPr lang="en-GB" sz="2000" dirty="0" smtClean="0">
                <a:latin typeface="Calibri" panose="020F0502020204030204" pitchFamily="34" charset="0"/>
              </a:rPr>
              <a:t>Contributions from home are really important – </a:t>
            </a:r>
            <a:r>
              <a:rPr lang="en-GB" sz="2000" dirty="0">
                <a:latin typeface="Calibri" panose="020F0502020204030204" pitchFamily="34" charset="0"/>
              </a:rPr>
              <a:t>please add to these </a:t>
            </a:r>
            <a:r>
              <a:rPr lang="en-GB" sz="2000" dirty="0" smtClean="0">
                <a:latin typeface="Calibri" panose="020F0502020204030204" pitchFamily="34" charset="0"/>
              </a:rPr>
              <a:t>to Tapestry</a:t>
            </a:r>
            <a:endParaRPr lang="en-GB" sz="2000" dirty="0">
              <a:latin typeface="Comic Sans MS" pitchFamily="66" charset="0"/>
            </a:endParaRPr>
          </a:p>
        </p:txBody>
      </p:sp>
      <p:sp>
        <p:nvSpPr>
          <p:cNvPr id="9" name="Rectangle 8"/>
          <p:cNvSpPr/>
          <p:nvPr/>
        </p:nvSpPr>
        <p:spPr>
          <a:xfrm>
            <a:off x="1115616" y="2684268"/>
            <a:ext cx="3249609" cy="369332"/>
          </a:xfrm>
          <a:prstGeom prst="rect">
            <a:avLst/>
          </a:prstGeom>
        </p:spPr>
        <p:txBody>
          <a:bodyPr wrap="none">
            <a:spAutoFit/>
          </a:bodyPr>
          <a:lstStyle/>
          <a:p>
            <a:pPr algn="ctr">
              <a:spcBef>
                <a:spcPct val="50000"/>
              </a:spcBef>
            </a:pPr>
            <a:r>
              <a:rPr lang="en-GB" dirty="0" smtClean="0">
                <a:solidFill>
                  <a:srgbClr val="FF66CC"/>
                </a:solidFill>
                <a:latin typeface="Comic Sans MS" pitchFamily="66" charset="0"/>
              </a:rPr>
              <a:t>Communication and Language</a:t>
            </a:r>
            <a:endParaRPr lang="en-GB" dirty="0">
              <a:solidFill>
                <a:srgbClr val="FF66CC"/>
              </a:solidFill>
              <a:latin typeface="Comic Sans MS" pitchFamily="66" charset="0"/>
            </a:endParaRPr>
          </a:p>
        </p:txBody>
      </p:sp>
      <p:sp>
        <p:nvSpPr>
          <p:cNvPr id="10" name="Rectangle 9"/>
          <p:cNvSpPr/>
          <p:nvPr/>
        </p:nvSpPr>
        <p:spPr>
          <a:xfrm>
            <a:off x="1408219" y="3281970"/>
            <a:ext cx="2547492" cy="369332"/>
          </a:xfrm>
          <a:prstGeom prst="rect">
            <a:avLst/>
          </a:prstGeom>
        </p:spPr>
        <p:txBody>
          <a:bodyPr wrap="none">
            <a:spAutoFit/>
          </a:bodyPr>
          <a:lstStyle/>
          <a:p>
            <a:pPr algn="ctr">
              <a:spcBef>
                <a:spcPct val="50000"/>
              </a:spcBef>
            </a:pPr>
            <a:r>
              <a:rPr lang="en-GB" dirty="0" smtClean="0">
                <a:solidFill>
                  <a:srgbClr val="6600CC"/>
                </a:solidFill>
                <a:latin typeface="Comic Sans MS" pitchFamily="66" charset="0"/>
              </a:rPr>
              <a:t>Physical Development</a:t>
            </a:r>
            <a:endParaRPr lang="en-GB" dirty="0">
              <a:solidFill>
                <a:srgbClr val="6600CC"/>
              </a:solidFill>
              <a:latin typeface="Comic Sans MS" pitchFamily="66" charset="0"/>
            </a:endParaRPr>
          </a:p>
        </p:txBody>
      </p:sp>
      <p:sp>
        <p:nvSpPr>
          <p:cNvPr id="11" name="Rectangle 10"/>
          <p:cNvSpPr/>
          <p:nvPr/>
        </p:nvSpPr>
        <p:spPr>
          <a:xfrm>
            <a:off x="314335" y="4005064"/>
            <a:ext cx="4572000" cy="646331"/>
          </a:xfrm>
          <a:prstGeom prst="rect">
            <a:avLst/>
          </a:prstGeom>
        </p:spPr>
        <p:txBody>
          <a:bodyPr>
            <a:spAutoFit/>
          </a:bodyPr>
          <a:lstStyle/>
          <a:p>
            <a:pPr algn="ctr"/>
            <a:r>
              <a:rPr lang="en-GB" dirty="0" smtClean="0">
                <a:solidFill>
                  <a:srgbClr val="CC3399"/>
                </a:solidFill>
                <a:latin typeface="Comic Sans MS" pitchFamily="66" charset="0"/>
              </a:rPr>
              <a:t>Personal, Social and </a:t>
            </a:r>
          </a:p>
          <a:p>
            <a:pPr algn="ctr"/>
            <a:r>
              <a:rPr lang="en-GB" dirty="0" smtClean="0">
                <a:solidFill>
                  <a:srgbClr val="CC3399"/>
                </a:solidFill>
                <a:latin typeface="Comic Sans MS" pitchFamily="66" charset="0"/>
              </a:rPr>
              <a:t>Emotional Development</a:t>
            </a:r>
            <a:endParaRPr lang="en-GB" dirty="0">
              <a:solidFill>
                <a:srgbClr val="CC3399"/>
              </a:solidFill>
              <a:latin typeface="Comic Sans MS" pitchFamily="66" charset="0"/>
            </a:endParaRPr>
          </a:p>
        </p:txBody>
      </p:sp>
      <p:sp>
        <p:nvSpPr>
          <p:cNvPr id="12" name="Rectangle 11"/>
          <p:cNvSpPr/>
          <p:nvPr/>
        </p:nvSpPr>
        <p:spPr>
          <a:xfrm>
            <a:off x="5530335" y="3655652"/>
            <a:ext cx="3305713" cy="369332"/>
          </a:xfrm>
          <a:prstGeom prst="rect">
            <a:avLst/>
          </a:prstGeom>
        </p:spPr>
        <p:txBody>
          <a:bodyPr wrap="none">
            <a:spAutoFit/>
          </a:bodyPr>
          <a:lstStyle/>
          <a:p>
            <a:pPr>
              <a:spcBef>
                <a:spcPct val="50000"/>
              </a:spcBef>
            </a:pPr>
            <a:r>
              <a:rPr lang="en-GB" dirty="0" smtClean="0">
                <a:solidFill>
                  <a:srgbClr val="009900"/>
                </a:solidFill>
                <a:latin typeface="Comic Sans MS" pitchFamily="66" charset="0"/>
              </a:rPr>
              <a:t>Understanding of the World</a:t>
            </a:r>
            <a:endParaRPr lang="en-GB" dirty="0">
              <a:solidFill>
                <a:srgbClr val="009900"/>
              </a:solidFill>
              <a:latin typeface="Comic Sans MS" pitchFamily="66" charset="0"/>
            </a:endParaRPr>
          </a:p>
        </p:txBody>
      </p:sp>
      <p:sp>
        <p:nvSpPr>
          <p:cNvPr id="13" name="Rectangle 12"/>
          <p:cNvSpPr/>
          <p:nvPr/>
        </p:nvSpPr>
        <p:spPr>
          <a:xfrm>
            <a:off x="6293658" y="3053600"/>
            <a:ext cx="1577676" cy="369332"/>
          </a:xfrm>
          <a:prstGeom prst="rect">
            <a:avLst/>
          </a:prstGeom>
        </p:spPr>
        <p:txBody>
          <a:bodyPr wrap="none">
            <a:spAutoFit/>
          </a:bodyPr>
          <a:lstStyle/>
          <a:p>
            <a:pPr>
              <a:spcBef>
                <a:spcPct val="50000"/>
              </a:spcBef>
            </a:pPr>
            <a:r>
              <a:rPr lang="en-GB" dirty="0" smtClean="0">
                <a:solidFill>
                  <a:srgbClr val="3399FF"/>
                </a:solidFill>
                <a:latin typeface="Comic Sans MS" pitchFamily="66" charset="0"/>
              </a:rPr>
              <a:t>Mathematics</a:t>
            </a:r>
            <a:endParaRPr lang="en-GB" sz="2000" dirty="0">
              <a:solidFill>
                <a:srgbClr val="3399FF"/>
              </a:solidFill>
              <a:latin typeface="Comic Sans MS" pitchFamily="66" charset="0"/>
            </a:endParaRPr>
          </a:p>
        </p:txBody>
      </p:sp>
      <p:sp>
        <p:nvSpPr>
          <p:cNvPr id="14" name="Rectangle 13"/>
          <p:cNvSpPr/>
          <p:nvPr/>
        </p:nvSpPr>
        <p:spPr>
          <a:xfrm>
            <a:off x="6538282" y="2571875"/>
            <a:ext cx="1107996" cy="400110"/>
          </a:xfrm>
          <a:prstGeom prst="rect">
            <a:avLst/>
          </a:prstGeom>
        </p:spPr>
        <p:txBody>
          <a:bodyPr wrap="none">
            <a:spAutoFit/>
          </a:bodyPr>
          <a:lstStyle/>
          <a:p>
            <a:pPr>
              <a:spcBef>
                <a:spcPct val="50000"/>
              </a:spcBef>
            </a:pPr>
            <a:r>
              <a:rPr lang="en-GB" dirty="0" smtClean="0">
                <a:solidFill>
                  <a:srgbClr val="CCCC00"/>
                </a:solidFill>
                <a:latin typeface="Comic Sans MS" pitchFamily="66" charset="0"/>
              </a:rPr>
              <a:t>Literacy</a:t>
            </a:r>
            <a:r>
              <a:rPr lang="en-GB" sz="2000" b="1" dirty="0" smtClean="0">
                <a:solidFill>
                  <a:srgbClr val="CCCC00"/>
                </a:solidFill>
                <a:latin typeface="Comic Sans MS" pitchFamily="66" charset="0"/>
              </a:rPr>
              <a:t>	</a:t>
            </a:r>
            <a:endParaRPr lang="en-GB" sz="2000" b="1" dirty="0">
              <a:solidFill>
                <a:srgbClr val="CCCC00"/>
              </a:solidFill>
              <a:latin typeface="Comic Sans MS" pitchFamily="66" charset="0"/>
            </a:endParaRPr>
          </a:p>
        </p:txBody>
      </p:sp>
      <p:sp>
        <p:nvSpPr>
          <p:cNvPr id="15" name="Rectangle 14"/>
          <p:cNvSpPr/>
          <p:nvPr/>
        </p:nvSpPr>
        <p:spPr>
          <a:xfrm>
            <a:off x="6203597" y="4216329"/>
            <a:ext cx="1959191" cy="701731"/>
          </a:xfrm>
          <a:prstGeom prst="rect">
            <a:avLst/>
          </a:prstGeom>
        </p:spPr>
        <p:txBody>
          <a:bodyPr wrap="none">
            <a:spAutoFit/>
          </a:bodyPr>
          <a:lstStyle/>
          <a:p>
            <a:pPr algn="ctr">
              <a:spcBef>
                <a:spcPct val="20000"/>
              </a:spcBef>
            </a:pPr>
            <a:r>
              <a:rPr lang="en-GB" dirty="0" smtClean="0">
                <a:solidFill>
                  <a:srgbClr val="FF6600"/>
                </a:solidFill>
                <a:latin typeface="Comic Sans MS" pitchFamily="66" charset="0"/>
              </a:rPr>
              <a:t>Expressive Arts</a:t>
            </a:r>
          </a:p>
          <a:p>
            <a:pPr algn="ctr">
              <a:spcBef>
                <a:spcPct val="20000"/>
              </a:spcBef>
            </a:pPr>
            <a:r>
              <a:rPr lang="en-GB" dirty="0" smtClean="0">
                <a:solidFill>
                  <a:srgbClr val="FF6600"/>
                </a:solidFill>
                <a:latin typeface="Comic Sans MS" pitchFamily="66" charset="0"/>
              </a:rPr>
              <a:t> and Design</a:t>
            </a:r>
            <a:endParaRPr lang="en-GB" dirty="0">
              <a:solidFill>
                <a:srgbClr val="FF6600"/>
              </a:solidFill>
              <a:latin typeface="Comic Sans MS" pitchFamily="66" charset="0"/>
            </a:endParaRPr>
          </a:p>
        </p:txBody>
      </p:sp>
      <p:sp>
        <p:nvSpPr>
          <p:cNvPr id="70" name="TextBox 69"/>
          <p:cNvSpPr txBox="1"/>
          <p:nvPr/>
        </p:nvSpPr>
        <p:spPr>
          <a:xfrm rot="16200000">
            <a:off x="-283894" y="3007434"/>
            <a:ext cx="2160240" cy="461665"/>
          </a:xfrm>
          <a:prstGeom prst="rect">
            <a:avLst/>
          </a:prstGeom>
          <a:noFill/>
        </p:spPr>
        <p:txBody>
          <a:bodyPr wrap="square" rtlCol="0">
            <a:spAutoFit/>
          </a:bodyPr>
          <a:lstStyle/>
          <a:p>
            <a:pPr algn="ctr"/>
            <a:r>
              <a:rPr lang="en-GB" sz="2400" b="1" dirty="0" smtClean="0">
                <a:latin typeface="Comic Sans MS" pitchFamily="66" charset="0"/>
              </a:rPr>
              <a:t>THE   HOW</a:t>
            </a:r>
            <a:endParaRPr lang="en-GB" sz="2400" b="1" dirty="0">
              <a:latin typeface="Comic Sans MS" pitchFamily="66" charset="0"/>
            </a:endParaRPr>
          </a:p>
        </p:txBody>
      </p:sp>
      <p:sp>
        <p:nvSpPr>
          <p:cNvPr id="71" name="TextBox 70"/>
          <p:cNvSpPr txBox="1"/>
          <p:nvPr/>
        </p:nvSpPr>
        <p:spPr>
          <a:xfrm rot="16200000">
            <a:off x="4044972" y="3007433"/>
            <a:ext cx="2448272" cy="461665"/>
          </a:xfrm>
          <a:prstGeom prst="rect">
            <a:avLst/>
          </a:prstGeom>
          <a:noFill/>
        </p:spPr>
        <p:txBody>
          <a:bodyPr wrap="square" rtlCol="0">
            <a:spAutoFit/>
          </a:bodyPr>
          <a:lstStyle/>
          <a:p>
            <a:pPr algn="ctr"/>
            <a:r>
              <a:rPr lang="en-GB" sz="2400" b="1" dirty="0" smtClean="0">
                <a:latin typeface="Comic Sans MS" pitchFamily="66" charset="0"/>
              </a:rPr>
              <a:t>THE WHAT</a:t>
            </a:r>
            <a:endParaRPr lang="en-GB" sz="2400" b="1" dirty="0">
              <a:latin typeface="Comic Sans MS" pitchFamily="66" charset="0"/>
            </a:endParaRPr>
          </a:p>
        </p:txBody>
      </p:sp>
    </p:spTree>
    <p:extLst>
      <p:ext uri="{BB962C8B-B14F-4D97-AF65-F5344CB8AC3E}">
        <p14:creationId xmlns:p14="http://schemas.microsoft.com/office/powerpoint/2010/main" val="36600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sz="2200" b="1" dirty="0" smtClean="0">
                <a:latin typeface="Comic Sans MS" pitchFamily="66" charset="0"/>
              </a:rPr>
              <a:t>More information about Areas of Learning and Characteristics of Effective Learning can be found in these guidance materials:</a:t>
            </a:r>
            <a:r>
              <a:rPr lang="en-GB" dirty="0" smtClean="0"/>
              <a:t/>
            </a:r>
            <a:br>
              <a:rPr lang="en-GB" dirty="0" smtClean="0"/>
            </a:br>
            <a:r>
              <a:rPr lang="en-GB" dirty="0" smtClean="0">
                <a:solidFill>
                  <a:srgbClr val="9900FF"/>
                </a:solidFill>
              </a:rPr>
              <a:t> </a:t>
            </a:r>
            <a:endParaRPr lang="en-GB" dirty="0">
              <a:solidFill>
                <a:srgbClr val="9900FF"/>
              </a:solidFill>
            </a:endParaRPr>
          </a:p>
        </p:txBody>
      </p:sp>
      <p:sp>
        <p:nvSpPr>
          <p:cNvPr id="3" name="Content Placeholder 2"/>
          <p:cNvSpPr>
            <a:spLocks noGrp="1"/>
          </p:cNvSpPr>
          <p:nvPr>
            <p:ph idx="1"/>
          </p:nvPr>
        </p:nvSpPr>
        <p:spPr>
          <a:xfrm>
            <a:off x="719353" y="1628800"/>
            <a:ext cx="8229600" cy="1800200"/>
          </a:xfrm>
        </p:spPr>
        <p:txBody>
          <a:bodyPr>
            <a:normAutofit fontScale="62500" lnSpcReduction="20000"/>
          </a:bodyPr>
          <a:lstStyle/>
          <a:p>
            <a:pPr marL="0" indent="0" algn="ctr">
              <a:buNone/>
            </a:pPr>
            <a:r>
              <a:rPr lang="en-GB" dirty="0" smtClean="0">
                <a:solidFill>
                  <a:srgbClr val="0066FF"/>
                </a:solidFill>
                <a:latin typeface="Comic Sans MS" pitchFamily="66" charset="0"/>
                <a:hlinkClick r:id="rId3"/>
              </a:rPr>
              <a:t>https://www.gov.uk/government/publications/development-matters--2</a:t>
            </a:r>
            <a:r>
              <a:rPr lang="en-GB" dirty="0" smtClean="0">
                <a:solidFill>
                  <a:srgbClr val="0066FF"/>
                </a:solidFill>
                <a:latin typeface="Comic Sans MS" pitchFamily="66" charset="0"/>
              </a:rPr>
              <a:t> </a:t>
            </a:r>
          </a:p>
          <a:p>
            <a:pPr marL="0" indent="0" algn="ctr">
              <a:buNone/>
            </a:pPr>
            <a:endParaRPr lang="en-GB" dirty="0" smtClean="0">
              <a:solidFill>
                <a:srgbClr val="0066FF"/>
              </a:solidFill>
              <a:latin typeface="Comic Sans MS" pitchFamily="66" charset="0"/>
            </a:endParaRPr>
          </a:p>
          <a:p>
            <a:pPr marL="0" indent="0" algn="ctr">
              <a:buNone/>
            </a:pPr>
            <a:r>
              <a:rPr lang="en-GB" dirty="0" smtClean="0">
                <a:solidFill>
                  <a:srgbClr val="0066FF"/>
                </a:solidFill>
                <a:latin typeface="Comic Sans MS" pitchFamily="66" charset="0"/>
              </a:rPr>
              <a:t>https://birthto5matters.org.uk/</a:t>
            </a:r>
            <a:r>
              <a:rPr lang="en-GB" dirty="0" smtClean="0">
                <a:solidFill>
                  <a:srgbClr val="0066FF"/>
                </a:solidFill>
              </a:rPr>
              <a:t/>
            </a:r>
            <a:br>
              <a:rPr lang="en-GB" dirty="0" smtClean="0">
                <a:solidFill>
                  <a:srgbClr val="0066FF"/>
                </a:solidFill>
              </a:rPr>
            </a:br>
            <a:r>
              <a:rPr lang="en-GB" dirty="0" smtClean="0">
                <a:solidFill>
                  <a:srgbClr val="0066FF"/>
                </a:solidFill>
              </a:rPr>
              <a:t/>
            </a:r>
            <a:br>
              <a:rPr lang="en-GB" dirty="0" smtClean="0">
                <a:solidFill>
                  <a:srgbClr val="0066FF"/>
                </a:solidFill>
              </a:rPr>
            </a:br>
            <a:endParaRPr lang="en-GB" dirty="0">
              <a:solidFill>
                <a:srgbClr val="0066FF"/>
              </a:solidFill>
            </a:endParaRPr>
          </a:p>
        </p:txBody>
      </p:sp>
      <p:pic>
        <p:nvPicPr>
          <p:cNvPr id="4" name="Picture 3"/>
          <p:cNvPicPr>
            <a:picLocks noChangeAspect="1"/>
          </p:cNvPicPr>
          <p:nvPr/>
        </p:nvPicPr>
        <p:blipFill>
          <a:blip r:embed="rId4"/>
          <a:stretch>
            <a:fillRect/>
          </a:stretch>
        </p:blipFill>
        <p:spPr>
          <a:xfrm>
            <a:off x="4868161" y="4128239"/>
            <a:ext cx="3765126" cy="1986828"/>
          </a:xfrm>
          <a:prstGeom prst="rect">
            <a:avLst/>
          </a:prstGeom>
        </p:spPr>
      </p:pic>
      <p:pic>
        <p:nvPicPr>
          <p:cNvPr id="5" name="Picture 4"/>
          <p:cNvPicPr>
            <a:picLocks noChangeAspect="1"/>
          </p:cNvPicPr>
          <p:nvPr/>
        </p:nvPicPr>
        <p:blipFill>
          <a:blip r:embed="rId5"/>
          <a:stretch>
            <a:fillRect/>
          </a:stretch>
        </p:blipFill>
        <p:spPr>
          <a:xfrm>
            <a:off x="320874" y="2996952"/>
            <a:ext cx="4261470" cy="3138687"/>
          </a:xfrm>
          <a:prstGeom prst="rect">
            <a:avLst/>
          </a:prstGeom>
        </p:spPr>
      </p:pic>
    </p:spTree>
    <p:extLst>
      <p:ext uri="{BB962C8B-B14F-4D97-AF65-F5344CB8AC3E}">
        <p14:creationId xmlns:p14="http://schemas.microsoft.com/office/powerpoint/2010/main" val="218108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b="1" dirty="0" smtClean="0">
                <a:latin typeface="Calibri" panose="020F0502020204030204" pitchFamily="34" charset="0"/>
              </a:rPr>
              <a:t>Influence</a:t>
            </a:r>
            <a:r>
              <a:rPr lang="en-US" sz="5400" b="1" dirty="0" smtClean="0">
                <a:latin typeface="Calibri" panose="020F0502020204030204" pitchFamily="34" charset="0"/>
              </a:rPr>
              <a:t> </a:t>
            </a:r>
            <a:r>
              <a:rPr lang="en-US" b="1" dirty="0" smtClean="0">
                <a:latin typeface="Calibri" panose="020F0502020204030204" pitchFamily="34" charset="0"/>
              </a:rPr>
              <a:t>on Learning</a:t>
            </a:r>
            <a:r>
              <a:rPr lang="en-US" dirty="0" smtClean="0">
                <a:solidFill>
                  <a:srgbClr val="9900FF"/>
                </a:solidFill>
                <a:latin typeface="Calibri" panose="020F0502020204030204" pitchFamily="34" charset="0"/>
              </a:rPr>
              <a:t/>
            </a:r>
            <a:br>
              <a:rPr lang="en-US" dirty="0" smtClean="0">
                <a:solidFill>
                  <a:srgbClr val="9900FF"/>
                </a:solidFill>
                <a:latin typeface="Calibri" panose="020F0502020204030204" pitchFamily="34" charset="0"/>
              </a:rPr>
            </a:br>
            <a:endParaRPr lang="en-GB" dirty="0">
              <a:solidFill>
                <a:srgbClr val="9900FF"/>
              </a:solidFill>
              <a:latin typeface="Calibri" panose="020F0502020204030204" pitchFamily="34" charset="0"/>
            </a:endParaRP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900450626"/>
              </p:ext>
            </p:extLst>
          </p:nvPr>
        </p:nvGraphicFramePr>
        <p:xfrm>
          <a:off x="1115616" y="1265627"/>
          <a:ext cx="5544616" cy="4468237"/>
        </p:xfrm>
        <a:graphic>
          <a:graphicData uri="http://schemas.openxmlformats.org/presentationml/2006/ole">
            <mc:AlternateContent xmlns:mc="http://schemas.openxmlformats.org/markup-compatibility/2006">
              <mc:Choice xmlns:v="urn:schemas-microsoft-com:vml" Requires="v">
                <p:oleObj spid="_x0000_s1185" name="Picture" r:id="rId4" imgW="4896612" imgH="3733800" progId="Word.Picture.8">
                  <p:embed/>
                </p:oleObj>
              </mc:Choice>
              <mc:Fallback>
                <p:oleObj name="Picture" r:id="rId4" imgW="4896612" imgH="3733800" progId="Word.Picture.8">
                  <p:embed/>
                  <p:pic>
                    <p:nvPicPr>
                      <p:cNvPr id="0" name="Picture 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265627"/>
                        <a:ext cx="5544616" cy="4468237"/>
                      </a:xfrm>
                      <a:prstGeom prst="rect">
                        <a:avLst/>
                      </a:prstGeom>
                      <a:noFill/>
                      <a:extLst/>
                    </p:spPr>
                  </p:pic>
                </p:oleObj>
              </mc:Fallback>
            </mc:AlternateContent>
          </a:graphicData>
        </a:graphic>
      </p:graphicFrame>
      <p:pic>
        <p:nvPicPr>
          <p:cNvPr id="3" name="Picture 2"/>
          <p:cNvPicPr>
            <a:picLocks noChangeAspect="1"/>
          </p:cNvPicPr>
          <p:nvPr/>
        </p:nvPicPr>
        <p:blipFill>
          <a:blip r:embed="rId6"/>
          <a:stretch>
            <a:fillRect/>
          </a:stretch>
        </p:blipFill>
        <p:spPr>
          <a:xfrm>
            <a:off x="2195736" y="5630935"/>
            <a:ext cx="4162425" cy="866775"/>
          </a:xfrm>
          <a:prstGeom prst="rect">
            <a:avLst/>
          </a:prstGeom>
        </p:spPr>
      </p:pic>
      <p:sp>
        <p:nvSpPr>
          <p:cNvPr id="4" name="Rounded Rectangular Callout 3"/>
          <p:cNvSpPr/>
          <p:nvPr/>
        </p:nvSpPr>
        <p:spPr>
          <a:xfrm>
            <a:off x="452080" y="2283522"/>
            <a:ext cx="2160240" cy="2952936"/>
          </a:xfrm>
          <a:prstGeom prst="wedgeRoundRectCallout">
            <a:avLst>
              <a:gd name="adj1" fmla="val 39009"/>
              <a:gd name="adj2" fmla="val 603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85% of children’s waking time is out of school. That’s why we love to hear about your learning at home via Tapestry.</a:t>
            </a:r>
            <a:endParaRPr lang="en-GB" dirty="0">
              <a:solidFill>
                <a:srgbClr val="00B050"/>
              </a:solidFill>
            </a:endParaRPr>
          </a:p>
        </p:txBody>
      </p:sp>
      <p:sp>
        <p:nvSpPr>
          <p:cNvPr id="6" name="Cloud Callout 5"/>
          <p:cNvSpPr/>
          <p:nvPr/>
        </p:nvSpPr>
        <p:spPr>
          <a:xfrm>
            <a:off x="5940152" y="1265627"/>
            <a:ext cx="2880321" cy="4468237"/>
          </a:xfrm>
          <a:prstGeom prst="cloudCallout">
            <a:avLst>
              <a:gd name="adj1" fmla="val -61908"/>
              <a:gd name="adj2" fmla="val 444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Not sure what to tell us? Just have a go and we will guide you. It might help to think about the Areas of Learning and the Characteristics of Effective Learning.</a:t>
            </a:r>
            <a:endParaRPr lang="en-GB" dirty="0">
              <a:solidFill>
                <a:srgbClr val="00B050"/>
              </a:solidFill>
            </a:endParaRPr>
          </a:p>
        </p:txBody>
      </p:sp>
    </p:spTree>
    <p:extLst>
      <p:ext uri="{BB962C8B-B14F-4D97-AF65-F5344CB8AC3E}">
        <p14:creationId xmlns:p14="http://schemas.microsoft.com/office/powerpoint/2010/main" val="170724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Tapestry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 use an online learning journal called Tapestry.</a:t>
            </a:r>
          </a:p>
          <a:p>
            <a:r>
              <a:rPr lang="en-GB" dirty="0" smtClean="0"/>
              <a:t>We record your child’s learning on there and share it with you at home.</a:t>
            </a:r>
          </a:p>
          <a:p>
            <a:r>
              <a:rPr lang="en-GB" dirty="0" smtClean="0"/>
              <a:t>If you do not yet have a Tapestry account for this school or you are having problems logging in, please let me know. </a:t>
            </a:r>
          </a:p>
          <a:p>
            <a:r>
              <a:rPr lang="en-GB" dirty="0" smtClean="0"/>
              <a:t>You can use Tapestry at home to show us things your child has been doing at home. </a:t>
            </a:r>
          </a:p>
          <a:p>
            <a:r>
              <a:rPr lang="en-GB" dirty="0" smtClean="0"/>
              <a:t>You can also respond to our uploads if you wish.</a:t>
            </a:r>
          </a:p>
          <a:p>
            <a:r>
              <a:rPr lang="en-GB" dirty="0" smtClean="0"/>
              <a:t>Early Years learning is about the whole child and we would love to see what your child is getting up to at home as well as in school.</a:t>
            </a:r>
            <a:endParaRPr lang="en-GB" dirty="0"/>
          </a:p>
        </p:txBody>
      </p:sp>
      <p:pic>
        <p:nvPicPr>
          <p:cNvPr id="4" name="Picture 3"/>
          <p:cNvPicPr>
            <a:picLocks noChangeAspect="1"/>
          </p:cNvPicPr>
          <p:nvPr/>
        </p:nvPicPr>
        <p:blipFill>
          <a:blip r:embed="rId2"/>
          <a:stretch>
            <a:fillRect/>
          </a:stretch>
        </p:blipFill>
        <p:spPr>
          <a:xfrm rot="20274905">
            <a:off x="7030111" y="105091"/>
            <a:ext cx="2009443" cy="1307594"/>
          </a:xfrm>
          <a:prstGeom prst="rect">
            <a:avLst/>
          </a:prstGeom>
        </p:spPr>
      </p:pic>
      <p:pic>
        <p:nvPicPr>
          <p:cNvPr id="5" name="Picture 4"/>
          <p:cNvPicPr>
            <a:picLocks noChangeAspect="1"/>
          </p:cNvPicPr>
          <p:nvPr/>
        </p:nvPicPr>
        <p:blipFill>
          <a:blip r:embed="rId3"/>
          <a:stretch>
            <a:fillRect/>
          </a:stretch>
        </p:blipFill>
        <p:spPr>
          <a:xfrm>
            <a:off x="8234445" y="5564659"/>
            <a:ext cx="885057" cy="1123007"/>
          </a:xfrm>
          <a:prstGeom prst="rect">
            <a:avLst/>
          </a:prstGeom>
        </p:spPr>
      </p:pic>
      <p:pic>
        <p:nvPicPr>
          <p:cNvPr id="6" name="Picture 5"/>
          <p:cNvPicPr>
            <a:picLocks noChangeAspect="1"/>
          </p:cNvPicPr>
          <p:nvPr/>
        </p:nvPicPr>
        <p:blipFill>
          <a:blip r:embed="rId4"/>
          <a:stretch>
            <a:fillRect/>
          </a:stretch>
        </p:blipFill>
        <p:spPr>
          <a:xfrm rot="703018">
            <a:off x="107504" y="5836750"/>
            <a:ext cx="1232545" cy="943949"/>
          </a:xfrm>
          <a:prstGeom prst="rect">
            <a:avLst/>
          </a:prstGeom>
        </p:spPr>
      </p:pic>
      <p:pic>
        <p:nvPicPr>
          <p:cNvPr id="7" name="Picture 6"/>
          <p:cNvPicPr>
            <a:picLocks noChangeAspect="1"/>
          </p:cNvPicPr>
          <p:nvPr/>
        </p:nvPicPr>
        <p:blipFill>
          <a:blip r:embed="rId5"/>
          <a:stretch>
            <a:fillRect/>
          </a:stretch>
        </p:blipFill>
        <p:spPr>
          <a:xfrm>
            <a:off x="482682" y="350108"/>
            <a:ext cx="1160734" cy="1081817"/>
          </a:xfrm>
          <a:prstGeom prst="rect">
            <a:avLst/>
          </a:prstGeom>
        </p:spPr>
      </p:pic>
      <p:pic>
        <p:nvPicPr>
          <p:cNvPr id="8" name="Picture 7"/>
          <p:cNvPicPr>
            <a:picLocks noChangeAspect="1"/>
          </p:cNvPicPr>
          <p:nvPr/>
        </p:nvPicPr>
        <p:blipFill>
          <a:blip r:embed="rId6"/>
          <a:stretch>
            <a:fillRect/>
          </a:stretch>
        </p:blipFill>
        <p:spPr>
          <a:xfrm>
            <a:off x="1825918" y="449428"/>
            <a:ext cx="1707257" cy="968210"/>
          </a:xfrm>
          <a:prstGeom prst="rect">
            <a:avLst/>
          </a:prstGeom>
        </p:spPr>
      </p:pic>
    </p:spTree>
    <p:extLst>
      <p:ext uri="{BB962C8B-B14F-4D97-AF65-F5344CB8AC3E}">
        <p14:creationId xmlns:p14="http://schemas.microsoft.com/office/powerpoint/2010/main" val="149790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87" y="395741"/>
            <a:ext cx="8229600" cy="1143000"/>
          </a:xfrm>
        </p:spPr>
        <p:txBody>
          <a:bodyPr>
            <a:normAutofit/>
          </a:bodyPr>
          <a:lstStyle/>
          <a:p>
            <a:r>
              <a:rPr lang="en-GB" sz="4000" b="1" dirty="0" smtClean="0"/>
              <a:t>How </a:t>
            </a:r>
            <a:r>
              <a:rPr lang="en-GB" sz="4000" b="1" dirty="0" smtClean="0"/>
              <a:t>we communicate with you?</a:t>
            </a:r>
            <a:endParaRPr lang="en-GB" sz="4000" b="1" dirty="0"/>
          </a:p>
        </p:txBody>
      </p:sp>
      <p:pic>
        <p:nvPicPr>
          <p:cNvPr id="3" name="Picture 2"/>
          <p:cNvPicPr>
            <a:picLocks noChangeAspect="1"/>
          </p:cNvPicPr>
          <p:nvPr/>
        </p:nvPicPr>
        <p:blipFill>
          <a:blip r:embed="rId3"/>
          <a:stretch>
            <a:fillRect/>
          </a:stretch>
        </p:blipFill>
        <p:spPr>
          <a:xfrm>
            <a:off x="5652008" y="5517232"/>
            <a:ext cx="3371841" cy="865707"/>
          </a:xfrm>
          <a:prstGeom prst="rect">
            <a:avLst/>
          </a:prstGeom>
        </p:spPr>
      </p:pic>
      <p:pic>
        <p:nvPicPr>
          <p:cNvPr id="4" name="Picture 3"/>
          <p:cNvPicPr>
            <a:picLocks noChangeAspect="1"/>
          </p:cNvPicPr>
          <p:nvPr/>
        </p:nvPicPr>
        <p:blipFill>
          <a:blip r:embed="rId4"/>
          <a:stretch>
            <a:fillRect/>
          </a:stretch>
        </p:blipFill>
        <p:spPr>
          <a:xfrm>
            <a:off x="6051656" y="1440708"/>
            <a:ext cx="2572546" cy="1553716"/>
          </a:xfrm>
          <a:prstGeom prst="rect">
            <a:avLst/>
          </a:prstGeom>
        </p:spPr>
      </p:pic>
      <p:sp>
        <p:nvSpPr>
          <p:cNvPr id="5" name="TextBox 4"/>
          <p:cNvSpPr txBox="1"/>
          <p:nvPr/>
        </p:nvSpPr>
        <p:spPr>
          <a:xfrm>
            <a:off x="460987" y="1268760"/>
            <a:ext cx="4692700" cy="535531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School Website and our Oak Class webpage (found under the ‘Our School’ tab – ‘Class Pages’. </a:t>
            </a:r>
            <a:r>
              <a:rPr lang="en-GB" sz="1600" dirty="0"/>
              <a:t>Don’t forget to read the ‘Whole School’ information </a:t>
            </a:r>
            <a:r>
              <a:rPr lang="en-GB" sz="1600" dirty="0" smtClean="0"/>
              <a:t>too.</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 weekly newsletter: ‘Up to the Minute’</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Termly Topic Web on the Website</a:t>
            </a:r>
            <a:endParaRPr lang="en-GB" sz="1600" dirty="0"/>
          </a:p>
          <a:p>
            <a:pPr marL="285750" indent="-285750">
              <a:buFont typeface="Arial" panose="020B0604020202020204" pitchFamily="34" charset="0"/>
              <a:buChar char="•"/>
            </a:pPr>
            <a:r>
              <a:rPr lang="en-GB" sz="1600" dirty="0" smtClean="0"/>
              <a:t>We are really happy to answer </a:t>
            </a:r>
            <a:r>
              <a:rPr lang="en-GB" sz="1600" b="1" dirty="0" smtClean="0"/>
              <a:t>quick</a:t>
            </a:r>
            <a:r>
              <a:rPr lang="en-GB" sz="1600" dirty="0" smtClean="0"/>
              <a:t> queries at the classroom door but remember the children’s safety and settling into school is really important to us and we like to be in the class engaging with them.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Leave a message with the adult on the gate or email: </a:t>
            </a:r>
            <a:r>
              <a:rPr lang="en-GB" sz="1600" dirty="0" smtClean="0">
                <a:hlinkClick r:id="rId5"/>
              </a:rPr>
              <a:t>messages@loxwoodschool.com</a:t>
            </a:r>
            <a:r>
              <a:rPr lang="en-GB" sz="1600" dirty="0" smtClean="0"/>
              <a:t>. </a:t>
            </a:r>
            <a:r>
              <a:rPr lang="en-GB" sz="1600" dirty="0" smtClean="0">
                <a:solidFill>
                  <a:srgbClr val="FF0000"/>
                </a:solidFill>
              </a:rPr>
              <a:t>These messages always arrive promptly in the classroom</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Book an appointment or speak to us at the end of the day.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6"/>
          <a:stretch>
            <a:fillRect/>
          </a:stretch>
        </p:blipFill>
        <p:spPr>
          <a:xfrm>
            <a:off x="5652120" y="3228471"/>
            <a:ext cx="2874268" cy="1908964"/>
          </a:xfrm>
          <a:prstGeom prst="rect">
            <a:avLst/>
          </a:prstGeom>
        </p:spPr>
      </p:pic>
    </p:spTree>
    <p:extLst>
      <p:ext uri="{BB962C8B-B14F-4D97-AF65-F5344CB8AC3E}">
        <p14:creationId xmlns:p14="http://schemas.microsoft.com/office/powerpoint/2010/main" val="173810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class page on the website</a:t>
            </a:r>
            <a:endParaRPr lang="en-GB" dirty="0"/>
          </a:p>
        </p:txBody>
      </p:sp>
      <p:sp>
        <p:nvSpPr>
          <p:cNvPr id="3" name="Content Placeholder 2"/>
          <p:cNvSpPr>
            <a:spLocks noGrp="1"/>
          </p:cNvSpPr>
          <p:nvPr>
            <p:ph idx="1"/>
          </p:nvPr>
        </p:nvSpPr>
        <p:spPr/>
        <p:txBody>
          <a:bodyPr/>
          <a:lstStyle/>
          <a:p>
            <a:r>
              <a:rPr lang="en-GB" dirty="0" smtClean="0"/>
              <a:t>This page contains information about what your child is learning- topic web</a:t>
            </a:r>
          </a:p>
          <a:p>
            <a:r>
              <a:rPr lang="en-GB" dirty="0" smtClean="0"/>
              <a:t>RWI information and useful links</a:t>
            </a:r>
          </a:p>
          <a:p>
            <a:r>
              <a:rPr lang="en-GB" dirty="0" smtClean="0"/>
              <a:t>Woodlands learning information</a:t>
            </a:r>
          </a:p>
          <a:p>
            <a:r>
              <a:rPr lang="en-GB" dirty="0" smtClean="0"/>
              <a:t>Links to useful websites</a:t>
            </a:r>
          </a:p>
          <a:p>
            <a:r>
              <a:rPr lang="en-GB" dirty="0" smtClean="0"/>
              <a:t>Other useful information about our</a:t>
            </a:r>
          </a:p>
          <a:p>
            <a:pPr marL="0" indent="0">
              <a:buNone/>
            </a:pPr>
            <a:r>
              <a:rPr lang="en-GB" dirty="0"/>
              <a:t> </a:t>
            </a:r>
            <a:r>
              <a:rPr lang="en-GB" dirty="0" smtClean="0"/>
              <a:t>class.</a:t>
            </a:r>
          </a:p>
        </p:txBody>
      </p:sp>
      <p:pic>
        <p:nvPicPr>
          <p:cNvPr id="4" name="Picture 3"/>
          <p:cNvPicPr>
            <a:picLocks noChangeAspect="1"/>
          </p:cNvPicPr>
          <p:nvPr/>
        </p:nvPicPr>
        <p:blipFill>
          <a:blip r:embed="rId2"/>
          <a:stretch>
            <a:fillRect/>
          </a:stretch>
        </p:blipFill>
        <p:spPr>
          <a:xfrm>
            <a:off x="6876256" y="2564904"/>
            <a:ext cx="2003459" cy="3817615"/>
          </a:xfrm>
          <a:prstGeom prst="rect">
            <a:avLst/>
          </a:prstGeom>
        </p:spPr>
      </p:pic>
      <p:pic>
        <p:nvPicPr>
          <p:cNvPr id="5" name="Picture 4"/>
          <p:cNvPicPr>
            <a:picLocks noChangeAspect="1"/>
          </p:cNvPicPr>
          <p:nvPr/>
        </p:nvPicPr>
        <p:blipFill>
          <a:blip r:embed="rId3"/>
          <a:stretch>
            <a:fillRect/>
          </a:stretch>
        </p:blipFill>
        <p:spPr>
          <a:xfrm rot="632205">
            <a:off x="2195736" y="5229200"/>
            <a:ext cx="1996498" cy="1412876"/>
          </a:xfrm>
          <a:prstGeom prst="rect">
            <a:avLst/>
          </a:prstGeom>
        </p:spPr>
      </p:pic>
    </p:spTree>
    <p:extLst>
      <p:ext uri="{BB962C8B-B14F-4D97-AF65-F5344CB8AC3E}">
        <p14:creationId xmlns:p14="http://schemas.microsoft.com/office/powerpoint/2010/main" val="240002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TotalTime>
  <Words>1270</Words>
  <Application>Microsoft Office PowerPoint</Application>
  <PresentationFormat>On-screen Show (4:3)</PresentationFormat>
  <Paragraphs>137</Paragraphs>
  <Slides>17</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Comic Sans MS</vt:lpstr>
      <vt:lpstr>Office Theme</vt:lpstr>
      <vt:lpstr>Picture</vt:lpstr>
      <vt:lpstr>Oak class Meet the Team</vt:lpstr>
      <vt:lpstr>PowerPoint Presentation</vt:lpstr>
      <vt:lpstr>PowerPoint Presentation</vt:lpstr>
      <vt:lpstr>The Foundation Stage  Curriculum</vt:lpstr>
      <vt:lpstr>More information about Areas of Learning and Characteristics of Effective Learning can be found in these guidance materials:  </vt:lpstr>
      <vt:lpstr>Influence on Learning </vt:lpstr>
      <vt:lpstr>Tapestry</vt:lpstr>
      <vt:lpstr>How we communicate with you?</vt:lpstr>
      <vt:lpstr>Our class page on the website</vt:lpstr>
      <vt:lpstr>RWI</vt:lpstr>
      <vt:lpstr>What you can expect to see coming home</vt:lpstr>
      <vt:lpstr>Sound blending books</vt:lpstr>
      <vt:lpstr>Woodlands learning</vt:lpstr>
      <vt:lpstr>PowerPoint Presentation</vt:lpstr>
      <vt:lpstr>PE</vt:lpstr>
      <vt:lpstr>     Snack and water bottles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 Weeks In”</dc:title>
  <dc:creator>Miss Musgrove</dc:creator>
  <cp:lastModifiedBy>Hannah Donnelly</cp:lastModifiedBy>
  <cp:revision>149</cp:revision>
  <cp:lastPrinted>2023-01-09T08:00:16Z</cp:lastPrinted>
  <dcterms:created xsi:type="dcterms:W3CDTF">2013-10-08T09:41:58Z</dcterms:created>
  <dcterms:modified xsi:type="dcterms:W3CDTF">2023-01-09T14:08:50Z</dcterms:modified>
</cp:coreProperties>
</file>